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6"/>
  </p:notesMasterIdLst>
  <p:sldIdLst>
    <p:sldId id="256" r:id="rId2"/>
    <p:sldId id="258" r:id="rId3"/>
    <p:sldId id="257" r:id="rId4"/>
    <p:sldId id="259" r:id="rId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72" d="100"/>
          <a:sy n="72" d="100"/>
        </p:scale>
        <p:origin x="492" y="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111BBBA-9124-4D02-90C1-C0876583183A}" type="datetimeFigureOut">
              <a:rPr lang="en-US" smtClean="0"/>
              <a:t>9/7/2022</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773FC99-780D-44C1-ADD7-896B3B3F5472}" type="slidenum">
              <a:rPr lang="en-US" smtClean="0"/>
              <a:t>‹#›</a:t>
            </a:fld>
            <a:endParaRPr lang="en-US" dirty="0"/>
          </a:p>
        </p:txBody>
      </p:sp>
    </p:spTree>
    <p:extLst>
      <p:ext uri="{BB962C8B-B14F-4D97-AF65-F5344CB8AC3E}">
        <p14:creationId xmlns:p14="http://schemas.microsoft.com/office/powerpoint/2010/main" val="135227775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Unlike Java, which only has one kind of string, C++ has two kinds of strings. Historically, a string was just a sequence of characters with a special character marking the end of the textual data. C++ inherited this kind of string, which is now called a C-string. Later versions of C++ formally added a string class that is very similar to Java’s string class. So today, C++ supports two kinds of strings and it’s important that we learn how to use both kinds.</a:t>
            </a:r>
          </a:p>
          <a:p>
            <a:endParaRPr lang="en-US" dirty="0"/>
          </a:p>
        </p:txBody>
      </p:sp>
      <p:sp>
        <p:nvSpPr>
          <p:cNvPr id="4" name="Slide Number Placeholder 3"/>
          <p:cNvSpPr>
            <a:spLocks noGrp="1"/>
          </p:cNvSpPr>
          <p:nvPr>
            <p:ph type="sldNum" sz="quarter" idx="5"/>
          </p:nvPr>
        </p:nvSpPr>
        <p:spPr/>
        <p:txBody>
          <a:bodyPr/>
          <a:lstStyle/>
          <a:p>
            <a:fld id="{6773FC99-780D-44C1-ADD7-896B3B3F5472}" type="slidenum">
              <a:rPr lang="en-US" smtClean="0"/>
              <a:t>1</a:t>
            </a:fld>
            <a:endParaRPr lang="en-US" dirty="0"/>
          </a:p>
        </p:txBody>
      </p:sp>
    </p:spTree>
    <p:extLst>
      <p:ext uri="{BB962C8B-B14F-4D97-AF65-F5344CB8AC3E}">
        <p14:creationId xmlns:p14="http://schemas.microsoft.com/office/powerpoint/2010/main" val="181252503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07000"/>
              </a:lnSpc>
              <a:spcBef>
                <a:spcPts val="0"/>
              </a:spcBef>
              <a:spcAft>
                <a:spcPts val="80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C++ inherited C-Strings from the C programming language. I’ve heard two explanations for how C-strings were named: they are either C-style strings or they are character strings – either story seems reasonable to me. C-strings are really just a special case of character arrays, which means that they are a primitive data type, that is, a data type the compiler “knows” about without having to include any additional header files.</a:t>
            </a:r>
          </a:p>
          <a:p>
            <a:pPr marL="0" marR="0">
              <a:lnSpc>
                <a:spcPct val="107000"/>
              </a:lnSpc>
              <a:spcBef>
                <a:spcPts val="0"/>
              </a:spcBef>
              <a:spcAft>
                <a:spcPts val="80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The “secret sauce” that converts an array of characters into a C-string is a special character, called the null-termination character, that marks the end of the string, that is, it marks the end of the character or textual data. The array may be longer that the string and if it is, then the array elements following the null-terminator are unspecified and are ignored. Although instances of the string class have replaced C-strings for many problems, C-strings are still used for command line arguments, inter-system communication, etc.</a:t>
            </a:r>
          </a:p>
          <a:p>
            <a:endParaRPr lang="en-US" dirty="0"/>
          </a:p>
        </p:txBody>
      </p:sp>
      <p:sp>
        <p:nvSpPr>
          <p:cNvPr id="4" name="Slide Number Placeholder 3"/>
          <p:cNvSpPr>
            <a:spLocks noGrp="1"/>
          </p:cNvSpPr>
          <p:nvPr>
            <p:ph type="sldNum" sz="quarter" idx="5"/>
          </p:nvPr>
        </p:nvSpPr>
        <p:spPr/>
        <p:txBody>
          <a:bodyPr/>
          <a:lstStyle/>
          <a:p>
            <a:fld id="{6773FC99-780D-44C1-ADD7-896B3B3F5472}" type="slidenum">
              <a:rPr lang="en-US" smtClean="0"/>
              <a:t>2</a:t>
            </a:fld>
            <a:endParaRPr lang="en-US" dirty="0"/>
          </a:p>
        </p:txBody>
      </p:sp>
    </p:spTree>
    <p:extLst>
      <p:ext uri="{BB962C8B-B14F-4D97-AF65-F5344CB8AC3E}">
        <p14:creationId xmlns:p14="http://schemas.microsoft.com/office/powerpoint/2010/main" val="206465681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07000"/>
              </a:lnSpc>
              <a:spcBef>
                <a:spcPts val="0"/>
              </a:spcBef>
              <a:spcAft>
                <a:spcPts val="80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The C++ string class is similar to the Java String class, but notice the difference in spelling: the class is named “string” (with a lower case ‘s’) in C++ and “String” (with an upper case ‘S’) in Java. The string class is based on a dynamically allocated character array but adds a number of functions that remove much of the tedium of working with strings. In particular, instances of the string class dynamically manage their own size – growing as necessary.</a:t>
            </a:r>
          </a:p>
          <a:p>
            <a:pPr marL="0" marR="0">
              <a:lnSpc>
                <a:spcPct val="107000"/>
              </a:lnSpc>
              <a:spcBef>
                <a:spcPts val="0"/>
              </a:spcBef>
              <a:spcAft>
                <a:spcPts val="80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Using the C++ string class requires #including the &lt;string&gt; header file. The C++ string class supports fewer operations than the Java String class but is quite full-featured nevertheless. The difference between the two classes is especially evident when looking at the operators that each class supports: Java only supports + and += (for concatenation and concatenation with assignment respectively) but C++ supports all of the relational operators, = (for assignment), as well as + and +=. Individual characters in a C++ string object are accessed with either the array square-bracket notation or the “at” member function.</a:t>
            </a:r>
          </a:p>
          <a:p>
            <a:endParaRPr lang="en-US" dirty="0"/>
          </a:p>
        </p:txBody>
      </p:sp>
      <p:sp>
        <p:nvSpPr>
          <p:cNvPr id="4" name="Slide Number Placeholder 3"/>
          <p:cNvSpPr>
            <a:spLocks noGrp="1"/>
          </p:cNvSpPr>
          <p:nvPr>
            <p:ph type="sldNum" sz="quarter" idx="5"/>
          </p:nvPr>
        </p:nvSpPr>
        <p:spPr/>
        <p:txBody>
          <a:bodyPr/>
          <a:lstStyle/>
          <a:p>
            <a:fld id="{6773FC99-780D-44C1-ADD7-896B3B3F5472}" type="slidenum">
              <a:rPr lang="en-US" smtClean="0"/>
              <a:t>3</a:t>
            </a:fld>
            <a:endParaRPr lang="en-US" dirty="0"/>
          </a:p>
        </p:txBody>
      </p:sp>
    </p:spTree>
    <p:extLst>
      <p:ext uri="{BB962C8B-B14F-4D97-AF65-F5344CB8AC3E}">
        <p14:creationId xmlns:p14="http://schemas.microsoft.com/office/powerpoint/2010/main" val="419182637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Independently of how we represent strings, they have three fundamental characteristics. First, they must save or hold textual data as a sequence of characters, generally in an array. Second, they have a length, also called their size, which is the number of characters currently held in the string. Finally, they have a capacity. In the case of C-strings, the capacity is the maximum number of characters the string can hold. But in the case of the string class, it’s the maximum number of characters the string can hold before it is forced to grow. Strings have unused or empty space if their length is less than their capacity.</a:t>
            </a:r>
          </a:p>
          <a:p>
            <a:endParaRPr lang="en-US" dirty="0"/>
          </a:p>
        </p:txBody>
      </p:sp>
      <p:sp>
        <p:nvSpPr>
          <p:cNvPr id="4" name="Slide Number Placeholder 3"/>
          <p:cNvSpPr>
            <a:spLocks noGrp="1"/>
          </p:cNvSpPr>
          <p:nvPr>
            <p:ph type="sldNum" sz="quarter" idx="5"/>
          </p:nvPr>
        </p:nvSpPr>
        <p:spPr/>
        <p:txBody>
          <a:bodyPr/>
          <a:lstStyle/>
          <a:p>
            <a:fld id="{6773FC99-780D-44C1-ADD7-896B3B3F5472}" type="slidenum">
              <a:rPr lang="en-US" smtClean="0"/>
              <a:t>4</a:t>
            </a:fld>
            <a:endParaRPr lang="en-US" dirty="0"/>
          </a:p>
        </p:txBody>
      </p:sp>
    </p:spTree>
    <p:extLst>
      <p:ext uri="{BB962C8B-B14F-4D97-AF65-F5344CB8AC3E}">
        <p14:creationId xmlns:p14="http://schemas.microsoft.com/office/powerpoint/2010/main" val="41294000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lgn="ctr">
              <a:defRPr sz="3800">
                <a:solidFill>
                  <a:srgbClr val="262626"/>
                </a:solidFill>
              </a:defRPr>
            </a:lvl1pPr>
          </a:lstStyle>
          <a:p>
            <a:r>
              <a:rPr lang="en-US"/>
              <a:t>Click to edit Master title style</a:t>
            </a:r>
            <a:endParaRPr lang="en-US" dirty="0"/>
          </a:p>
        </p:txBody>
      </p:sp>
      <p:sp>
        <p:nvSpPr>
          <p:cNvPr id="3" name="Subtitle 2"/>
          <p:cNvSpPr>
            <a:spLocks noGrp="1"/>
          </p:cNvSpPr>
          <p:nvPr>
            <p:ph type="subTitle" idx="1"/>
          </p:nvPr>
        </p:nvSpPr>
        <p:spPr>
          <a:xfrm>
            <a:off x="2695194" y="4352544"/>
            <a:ext cx="6801612" cy="1239894"/>
          </a:xfrm>
          <a:noFill/>
        </p:spPr>
        <p:txBody>
          <a:bodyPr>
            <a:normAutofit/>
          </a:bodyPr>
          <a:lstStyle>
            <a:lvl1pPr marL="0" indent="0" algn="ctr">
              <a:buNone/>
              <a:defRPr sz="2000">
                <a:solidFill>
                  <a:schemeClr val="tx1">
                    <a:lumMod val="75000"/>
                    <a:lumOff val="25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7" name="Date Placeholder 6"/>
          <p:cNvSpPr>
            <a:spLocks noGrp="1"/>
          </p:cNvSpPr>
          <p:nvPr>
            <p:ph type="dt" sz="half" idx="10"/>
          </p:nvPr>
        </p:nvSpPr>
        <p:spPr/>
        <p:txBody>
          <a:bodyPr/>
          <a:lstStyle/>
          <a:p>
            <a:fld id="{B40FB4B4-2185-4162-9846-7C5876CD7D32}" type="datetimeFigureOut">
              <a:rPr lang="en-US" smtClean="0"/>
              <a:t>9/7/2022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302981806"/>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40FB4B4-2185-4162-9846-7C5876CD7D32}" type="datetimeFigureOut">
              <a:rPr lang="en-US" smtClean="0"/>
              <a:t>9/7/2022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29133353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53112" y="937260"/>
            <a:ext cx="1298608" cy="498348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2231136" y="937260"/>
            <a:ext cx="6198489" cy="498348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40FB4B4-2185-4162-9846-7C5876CD7D32}" type="datetimeFigureOut">
              <a:rPr lang="en-US" smtClean="0"/>
              <a:t>9/7/2022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42185053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40FB4B4-2185-4162-9846-7C5876CD7D32}" type="datetimeFigureOut">
              <a:rPr lang="en-US" smtClean="0"/>
              <a:t>9/7/2022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32863047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defRPr sz="3800">
                <a:solidFill>
                  <a:srgbClr val="262626"/>
                </a:solidFill>
              </a:defRPr>
            </a:lvl1pPr>
          </a:lstStyle>
          <a:p>
            <a:r>
              <a:rPr lang="en-US"/>
              <a:t>Click to edit Master title style</a:t>
            </a:r>
            <a:endParaRPr lang="en-US" dirty="0"/>
          </a:p>
        </p:txBody>
      </p:sp>
      <p:sp>
        <p:nvSpPr>
          <p:cNvPr id="3" name="Text Placeholder 2"/>
          <p:cNvSpPr>
            <a:spLocks noGrp="1"/>
          </p:cNvSpPr>
          <p:nvPr>
            <p:ph type="body" idx="1"/>
          </p:nvPr>
        </p:nvSpPr>
        <p:spPr>
          <a:xfrm>
            <a:off x="2695194" y="4352465"/>
            <a:ext cx="6801612" cy="1265082"/>
          </a:xfrm>
        </p:spPr>
        <p:txBody>
          <a:bodyPr anchor="t" anchorCtr="1">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7" name="Date Placeholder 6"/>
          <p:cNvSpPr>
            <a:spLocks noGrp="1"/>
          </p:cNvSpPr>
          <p:nvPr>
            <p:ph type="dt" sz="half" idx="10"/>
          </p:nvPr>
        </p:nvSpPr>
        <p:spPr/>
        <p:txBody>
          <a:bodyPr/>
          <a:lstStyle/>
          <a:p>
            <a:fld id="{B40FB4B4-2185-4162-9846-7C5876CD7D32}" type="datetimeFigureOut">
              <a:rPr lang="en-US" smtClean="0"/>
              <a:t>9/7/2022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3941962398"/>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581912" y="2638044"/>
            <a:ext cx="4271771" cy="310198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38315" y="2638044"/>
            <a:ext cx="4270247" cy="310198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Date Placeholder 7"/>
          <p:cNvSpPr>
            <a:spLocks noGrp="1"/>
          </p:cNvSpPr>
          <p:nvPr>
            <p:ph type="dt" sz="half" idx="10"/>
          </p:nvPr>
        </p:nvSpPr>
        <p:spPr/>
        <p:txBody>
          <a:bodyPr/>
          <a:lstStyle/>
          <a:p>
            <a:fld id="{B40FB4B4-2185-4162-9846-7C5876CD7D32}" type="datetimeFigureOut">
              <a:rPr lang="en-US" smtClean="0"/>
              <a:t>9/7/2022</a:t>
            </a:fld>
            <a:endParaRPr lang="en-US" dirty="0"/>
          </a:p>
        </p:txBody>
      </p:sp>
      <p:sp>
        <p:nvSpPr>
          <p:cNvPr id="9" name="Footer Placeholder 8"/>
          <p:cNvSpPr>
            <a:spLocks noGrp="1"/>
          </p:cNvSpPr>
          <p:nvPr>
            <p:ph type="ftr" sz="quarter" idx="11"/>
          </p:nvPr>
        </p:nvSpPr>
        <p:spPr/>
        <p:txBody>
          <a:bodyPr/>
          <a:lstStyle/>
          <a:p>
            <a:endParaRPr lang="en-US" dirty="0"/>
          </a:p>
        </p:txBody>
      </p:sp>
      <p:sp>
        <p:nvSpPr>
          <p:cNvPr id="10" name="Slide Number Placeholder 9"/>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29242365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58343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583436" y="3143250"/>
            <a:ext cx="4270248" cy="2596776"/>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Content Placeholder 5"/>
          <p:cNvSpPr>
            <a:spLocks noGrp="1"/>
          </p:cNvSpPr>
          <p:nvPr>
            <p:ph sz="quarter" idx="4"/>
          </p:nvPr>
        </p:nvSpPr>
        <p:spPr>
          <a:xfrm>
            <a:off x="6338316" y="3143250"/>
            <a:ext cx="4253484" cy="2596776"/>
          </a:xfrm>
        </p:spPr>
        <p:txBody>
          <a:bodyPr/>
          <a:lstStyle>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Text Placeholder 4"/>
          <p:cNvSpPr>
            <a:spLocks noGrp="1"/>
          </p:cNvSpPr>
          <p:nvPr>
            <p:ph type="body" sz="quarter" idx="13"/>
          </p:nvPr>
        </p:nvSpPr>
        <p:spPr>
          <a:xfrm>
            <a:off x="633831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7" name="Date Placeholder 6"/>
          <p:cNvSpPr>
            <a:spLocks noGrp="1"/>
          </p:cNvSpPr>
          <p:nvPr>
            <p:ph type="dt" sz="half" idx="10"/>
          </p:nvPr>
        </p:nvSpPr>
        <p:spPr/>
        <p:txBody>
          <a:bodyPr/>
          <a:lstStyle/>
          <a:p>
            <a:fld id="{B40FB4B4-2185-4162-9846-7C5876CD7D32}" type="datetimeFigureOut">
              <a:rPr lang="en-US" smtClean="0"/>
              <a:t>9/7/2022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D0C1318-927F-4BC9-B599-DD0BEB3764AB}" type="slidenum">
              <a:rPr lang="en-US" smtClean="0"/>
              <a:t>‹#›</a:t>
            </a:fld>
            <a:endParaRPr lang="en-US" dirty="0"/>
          </a:p>
        </p:txBody>
      </p:sp>
      <p:sp>
        <p:nvSpPr>
          <p:cNvPr id="10" name="Title 9"/>
          <p:cNvSpPr>
            <a:spLocks noGrp="1"/>
          </p:cNvSpPr>
          <p:nvPr>
            <p:ph type="title"/>
          </p:nvPr>
        </p:nvSpPr>
        <p:spPr/>
        <p:txBody>
          <a:bodyPr/>
          <a:lstStyle/>
          <a:p>
            <a:r>
              <a:rPr lang="en-US"/>
              <a:t>Click to edit Master title style</a:t>
            </a:r>
            <a:endParaRPr lang="en-US" dirty="0"/>
          </a:p>
        </p:txBody>
      </p:sp>
    </p:spTree>
    <p:extLst>
      <p:ext uri="{BB962C8B-B14F-4D97-AF65-F5344CB8AC3E}">
        <p14:creationId xmlns:p14="http://schemas.microsoft.com/office/powerpoint/2010/main" val="23451363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40FB4B4-2185-4162-9846-7C5876CD7D32}" type="datetimeFigureOut">
              <a:rPr lang="en-US" smtClean="0"/>
              <a:t>9/7/2022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32118290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40FB4B4-2185-4162-9846-7C5876CD7D32}" type="datetimeFigureOut">
              <a:rPr lang="en-US" smtClean="0"/>
              <a:t>9/7/2022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26909036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6" name="Rectangle 25"/>
          <p:cNvSpPr/>
          <p:nvPr/>
        </p:nvSpPr>
        <p:spPr>
          <a:xfrm>
            <a:off x="0" y="0"/>
            <a:ext cx="6096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4672" y="2243828"/>
            <a:ext cx="4486656" cy="1141497"/>
          </a:xfrm>
          <a:solidFill>
            <a:srgbClr val="FFFFFF"/>
          </a:solidFill>
          <a:ln>
            <a:solidFill>
              <a:srgbClr val="404040"/>
            </a:solidFill>
          </a:ln>
        </p:spPr>
        <p:txBody>
          <a:bodyPr anchor="ctr" anchorCtr="1">
            <a:normAutofit/>
          </a:bodyPr>
          <a:lstStyle>
            <a:lvl1pPr>
              <a:defRPr sz="2200">
                <a:solidFill>
                  <a:srgbClr val="262626"/>
                </a:solidFill>
              </a:defRPr>
            </a:lvl1pPr>
          </a:lstStyle>
          <a:p>
            <a:r>
              <a:rPr lang="en-US"/>
              <a:t>Click to edit Master title style</a:t>
            </a:r>
            <a:endParaRPr lang="en-US" dirty="0"/>
          </a:p>
        </p:txBody>
      </p:sp>
      <p:sp>
        <p:nvSpPr>
          <p:cNvPr id="3" name="Content Placeholder 2"/>
          <p:cNvSpPr>
            <a:spLocks noGrp="1"/>
          </p:cNvSpPr>
          <p:nvPr>
            <p:ph idx="1"/>
          </p:nvPr>
        </p:nvSpPr>
        <p:spPr>
          <a:xfrm>
            <a:off x="6736080" y="804672"/>
            <a:ext cx="4815840" cy="5248656"/>
          </a:xfrm>
        </p:spPr>
        <p:txBody>
          <a:bodyPr>
            <a:normAutofit/>
          </a:bodyPr>
          <a:lstStyle>
            <a:lvl1pPr>
              <a:defRPr sz="1900">
                <a:solidFill>
                  <a:schemeClr val="tx1"/>
                </a:solidFill>
              </a:defRPr>
            </a:lvl1pPr>
            <a:lvl2pPr>
              <a:defRPr sz="1600">
                <a:solidFill>
                  <a:schemeClr val="tx1"/>
                </a:solidFill>
              </a:defRPr>
            </a:lvl2pPr>
            <a:lvl3pPr>
              <a:defRPr sz="1600">
                <a:solidFill>
                  <a:schemeClr val="tx1"/>
                </a:solidFill>
              </a:defRPr>
            </a:lvl3pPr>
            <a:lvl4pPr>
              <a:defRPr sz="1600">
                <a:solidFill>
                  <a:schemeClr val="tx1"/>
                </a:solidFill>
              </a:defRPr>
            </a:lvl4pPr>
            <a:lvl5pPr>
              <a:defRPr sz="1600">
                <a:solidFill>
                  <a:schemeClr val="tx1"/>
                </a:solidFill>
              </a:defRPr>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15568" y="3549918"/>
            <a:ext cx="3794760" cy="2194036"/>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9" name="Date Placeholder 8"/>
          <p:cNvSpPr>
            <a:spLocks noGrp="1"/>
          </p:cNvSpPr>
          <p:nvPr>
            <p:ph type="dt" sz="half" idx="10"/>
          </p:nvPr>
        </p:nvSpPr>
        <p:spPr/>
        <p:txBody>
          <a:bodyPr/>
          <a:lstStyle/>
          <a:p>
            <a:fld id="{B40FB4B4-2185-4162-9846-7C5876CD7D32}" type="datetimeFigureOut">
              <a:rPr lang="en-US" smtClean="0"/>
              <a:t>9/7/2022</a:t>
            </a:fld>
            <a:endParaRPr lang="en-US" dirty="0"/>
          </a:p>
        </p:txBody>
      </p:sp>
      <p:sp>
        <p:nvSpPr>
          <p:cNvPr id="10" name="Footer Placeholder 9"/>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dirty="0"/>
          </a:p>
        </p:txBody>
      </p:sp>
      <p:sp>
        <p:nvSpPr>
          <p:cNvPr id="11" name="Slide Number Placeholder 10"/>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22969191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18" name="Rectangle 17"/>
          <p:cNvSpPr/>
          <p:nvPr/>
        </p:nvSpPr>
        <p:spPr>
          <a:xfrm>
            <a:off x="0" y="0"/>
            <a:ext cx="6095999"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8523" y="2243828"/>
            <a:ext cx="4494998" cy="1134640"/>
          </a:xfrm>
          <a:solidFill>
            <a:srgbClr val="FFFFFF"/>
          </a:solidFill>
          <a:ln>
            <a:solidFill>
              <a:srgbClr val="404040"/>
            </a:solidFill>
          </a:ln>
        </p:spPr>
        <p:txBody>
          <a:bodyPr anchor="ctr" anchorCtr="1">
            <a:noAutofit/>
          </a:bodyPr>
          <a:lstStyle>
            <a:lvl1pPr>
              <a:defRPr sz="2200">
                <a:solidFill>
                  <a:srgbClr val="262626"/>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6095999" y="0"/>
            <a:ext cx="6102097" cy="6858000"/>
          </a:xfrm>
          <a:solidFill>
            <a:schemeClr val="bg1">
              <a:lumMod val="75000"/>
            </a:schemeClr>
          </a:solidFill>
        </p:spPr>
        <p:txBody>
          <a:bodyPr anchor="t"/>
          <a:lstStyle>
            <a:lvl1pPr marL="0" indent="0">
              <a:buNone/>
              <a:defRPr sz="3200">
                <a:solidFill>
                  <a:schemeClr val="bg1">
                    <a:lumMod val="85000"/>
                    <a:lumOff val="1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1115568" y="3549918"/>
            <a:ext cx="3794760" cy="2194037"/>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8" name="Date Placeholder 7"/>
          <p:cNvSpPr>
            <a:spLocks noGrp="1"/>
          </p:cNvSpPr>
          <p:nvPr>
            <p:ph type="dt" sz="half" idx="10"/>
          </p:nvPr>
        </p:nvSpPr>
        <p:spPr/>
        <p:txBody>
          <a:bodyPr/>
          <a:lstStyle>
            <a:lvl1pPr>
              <a:defRPr>
                <a:solidFill>
                  <a:srgbClr val="FFFFFF"/>
                </a:solidFill>
                <a:effectLst>
                  <a:outerShdw blurRad="50800" dist="38100" dir="2700000" algn="tl" rotWithShape="0">
                    <a:prstClr val="black">
                      <a:alpha val="43000"/>
                    </a:prstClr>
                  </a:outerShdw>
                </a:effectLst>
              </a:defRPr>
            </a:lvl1pPr>
          </a:lstStyle>
          <a:p>
            <a:fld id="{B40FB4B4-2185-4162-9846-7C5876CD7D32}" type="datetimeFigureOut">
              <a:rPr lang="en-US" smtClean="0"/>
              <a:t>9/7/2022</a:t>
            </a:fld>
            <a:endParaRPr lang="en-US" dirty="0"/>
          </a:p>
        </p:txBody>
      </p:sp>
      <p:sp>
        <p:nvSpPr>
          <p:cNvPr id="9" name="Footer Placeholder 8"/>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dirty="0"/>
          </a:p>
        </p:txBody>
      </p:sp>
      <p:sp>
        <p:nvSpPr>
          <p:cNvPr id="10" name="Slide Number Placeholder 9"/>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10598021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bwMode="black">
          <a:xfrm>
            <a:off x="2231136" y="964692"/>
            <a:ext cx="7729728" cy="1188720"/>
          </a:xfrm>
          <a:prstGeom prst="rect">
            <a:avLst/>
          </a:prstGeom>
          <a:solidFill>
            <a:srgbClr val="FFFFFF"/>
          </a:solidFill>
          <a:ln w="31750" cap="sq">
            <a:solidFill>
              <a:srgbClr val="404040"/>
            </a:solidFill>
            <a:miter lim="800000"/>
          </a:ln>
        </p:spPr>
        <p:txBody>
          <a:bodyPr vert="horz" lIns="182880" tIns="182880" rIns="182880" bIns="18288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2231136" y="2638044"/>
            <a:ext cx="7729728" cy="3101983"/>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7821429" y="6238816"/>
            <a:ext cx="2753746" cy="323968"/>
          </a:xfrm>
          <a:prstGeom prst="rect">
            <a:avLst/>
          </a:prstGeom>
        </p:spPr>
        <p:txBody>
          <a:bodyPr vert="horz" lIns="91440" tIns="45720" rIns="91440" bIns="45720" rtlCol="0" anchor="ctr"/>
          <a:lstStyle>
            <a:lvl1pPr algn="r">
              <a:defRPr sz="1050">
                <a:solidFill>
                  <a:schemeClr val="tx1">
                    <a:alpha val="70000"/>
                  </a:schemeClr>
                </a:solidFill>
              </a:defRPr>
            </a:lvl1pPr>
          </a:lstStyle>
          <a:p>
            <a:fld id="{B40FB4B4-2185-4162-9846-7C5876CD7D32}" type="datetimeFigureOut">
              <a:rPr lang="en-US" smtClean="0"/>
              <a:t>9/7/2022</a:t>
            </a:fld>
            <a:endParaRPr lang="en-US" dirty="0"/>
          </a:p>
        </p:txBody>
      </p:sp>
      <p:sp>
        <p:nvSpPr>
          <p:cNvPr id="5" name="Footer Placeholder 4"/>
          <p:cNvSpPr>
            <a:spLocks noGrp="1"/>
          </p:cNvSpPr>
          <p:nvPr>
            <p:ph type="ftr" sz="quarter" idx="3"/>
          </p:nvPr>
        </p:nvSpPr>
        <p:spPr>
          <a:xfrm>
            <a:off x="1600200" y="6236208"/>
            <a:ext cx="5901189" cy="320040"/>
          </a:xfrm>
          <a:prstGeom prst="rect">
            <a:avLst/>
          </a:prstGeom>
        </p:spPr>
        <p:txBody>
          <a:bodyPr vert="horz" lIns="91440" tIns="45720" rIns="91440" bIns="45720" rtlCol="0" anchor="ctr"/>
          <a:lstStyle>
            <a:lvl1pPr algn="l">
              <a:defRPr sz="1050">
                <a:solidFill>
                  <a:schemeClr val="tx1">
                    <a:alpha val="70000"/>
                  </a:schemeClr>
                </a:solidFill>
              </a:defRPr>
            </a:lvl1pPr>
          </a:lstStyle>
          <a:p>
            <a:endParaRPr lang="en-US" dirty="0"/>
          </a:p>
        </p:txBody>
      </p:sp>
      <p:sp>
        <p:nvSpPr>
          <p:cNvPr id="6" name="Slide Number Placeholder 5"/>
          <p:cNvSpPr>
            <a:spLocks noGrp="1"/>
          </p:cNvSpPr>
          <p:nvPr>
            <p:ph type="sldNum" sz="quarter" idx="4"/>
          </p:nvPr>
        </p:nvSpPr>
        <p:spPr>
          <a:xfrm>
            <a:off x="10758922" y="6217920"/>
            <a:ext cx="365760" cy="365760"/>
          </a:xfrm>
          <a:prstGeom prst="ellipse">
            <a:avLst/>
          </a:prstGeom>
          <a:solidFill>
            <a:srgbClr val="1D1D1D">
              <a:alpha val="70000"/>
            </a:srgbClr>
          </a:solidFill>
        </p:spPr>
        <p:txBody>
          <a:bodyPr vert="horz" lIns="18288" tIns="45720" rIns="18288" bIns="45720" rtlCol="0" anchor="ctr">
            <a:noAutofit/>
          </a:bodyPr>
          <a:lstStyle>
            <a:lvl1pPr algn="ctr">
              <a:defRPr sz="1100" spc="0" baseline="0">
                <a:solidFill>
                  <a:srgbClr val="FFFFFF"/>
                </a:solidFill>
              </a:defRPr>
            </a:lvl1pPr>
          </a:lstStyle>
          <a:p>
            <a:fld id="{BD0C1318-927F-4BC9-B599-DD0BEB3764AB}" type="slidenum">
              <a:rPr lang="en-US" smtClean="0"/>
              <a:t>‹#›</a:t>
            </a:fld>
            <a:endParaRPr lang="en-US" dirty="0"/>
          </a:p>
        </p:txBody>
      </p:sp>
    </p:spTree>
    <p:extLst>
      <p:ext uri="{BB962C8B-B14F-4D97-AF65-F5344CB8AC3E}">
        <p14:creationId xmlns:p14="http://schemas.microsoft.com/office/powerpoint/2010/main" val="254524647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lnSpc>
          <a:spcPct val="90000"/>
        </a:lnSpc>
        <a:spcBef>
          <a:spcPct val="0"/>
        </a:spcBef>
        <a:buNone/>
        <a:defRPr sz="2800" kern="1200" cap="all" spc="200" baseline="0">
          <a:solidFill>
            <a:srgbClr val="262626"/>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1800" kern="1200">
          <a:solidFill>
            <a:schemeClr val="tx1">
              <a:lumMod val="85000"/>
              <a:lumOff val="15000"/>
            </a:schemeClr>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286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431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82775"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Strings and C-Strings</a:t>
            </a:r>
          </a:p>
        </p:txBody>
      </p:sp>
      <p:sp>
        <p:nvSpPr>
          <p:cNvPr id="3" name="Subtitle 2"/>
          <p:cNvSpPr>
            <a:spLocks noGrp="1"/>
          </p:cNvSpPr>
          <p:nvPr>
            <p:ph type="subTitle" idx="1"/>
          </p:nvPr>
        </p:nvSpPr>
        <p:spPr/>
        <p:txBody>
          <a:bodyPr/>
          <a:lstStyle/>
          <a:p>
            <a:r>
              <a:rPr lang="en-US" dirty="0"/>
              <a:t>C++ Supports Two String Types</a:t>
            </a:r>
          </a:p>
        </p:txBody>
      </p:sp>
      <p:sp>
        <p:nvSpPr>
          <p:cNvPr id="4" name="TextBox 3"/>
          <p:cNvSpPr txBox="1"/>
          <p:nvPr/>
        </p:nvSpPr>
        <p:spPr>
          <a:xfrm>
            <a:off x="1600200" y="6179127"/>
            <a:ext cx="1506566" cy="276999"/>
          </a:xfrm>
          <a:prstGeom prst="rect">
            <a:avLst/>
          </a:prstGeom>
          <a:noFill/>
        </p:spPr>
        <p:txBody>
          <a:bodyPr wrap="none" rtlCol="0">
            <a:spAutoFit/>
          </a:bodyPr>
          <a:lstStyle/>
          <a:p>
            <a:r>
              <a:rPr lang="en-US" sz="1200" dirty="0"/>
              <a:t>Delroy A. Brinkerhoff</a:t>
            </a:r>
          </a:p>
        </p:txBody>
      </p:sp>
    </p:spTree>
    <p:extLst>
      <p:ext uri="{BB962C8B-B14F-4D97-AF65-F5344CB8AC3E}">
        <p14:creationId xmlns:p14="http://schemas.microsoft.com/office/powerpoint/2010/main" val="21247260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C-Strings</a:t>
            </a:r>
          </a:p>
        </p:txBody>
      </p:sp>
      <p:sp>
        <p:nvSpPr>
          <p:cNvPr id="3" name="Content Placeholder 2"/>
          <p:cNvSpPr>
            <a:spLocks noGrp="1"/>
          </p:cNvSpPr>
          <p:nvPr>
            <p:ph idx="1"/>
          </p:nvPr>
        </p:nvSpPr>
        <p:spPr/>
        <p:txBody>
          <a:bodyPr>
            <a:normAutofit/>
          </a:bodyPr>
          <a:lstStyle/>
          <a:p>
            <a:r>
              <a:rPr lang="en-US" dirty="0"/>
              <a:t>The original string type inherited from the C Programming Language</a:t>
            </a:r>
          </a:p>
          <a:p>
            <a:r>
              <a:rPr lang="en-US" dirty="0"/>
              <a:t>The name stands for either</a:t>
            </a:r>
          </a:p>
          <a:p>
            <a:pPr lvl="1"/>
            <a:r>
              <a:rPr lang="en-US" dirty="0"/>
              <a:t>C-Style strings</a:t>
            </a:r>
          </a:p>
          <a:p>
            <a:pPr lvl="1"/>
            <a:r>
              <a:rPr lang="en-US" dirty="0"/>
              <a:t>Character strings</a:t>
            </a:r>
          </a:p>
          <a:p>
            <a:r>
              <a:rPr lang="en-US" dirty="0"/>
              <a:t>Considered a primitive data type</a:t>
            </a:r>
          </a:p>
          <a:p>
            <a:r>
              <a:rPr lang="en-US" dirty="0"/>
              <a:t>Composed of characters arrays were a special character, called a null-terminator, marks the end of character data in the string</a:t>
            </a:r>
          </a:p>
          <a:p>
            <a:r>
              <a:rPr lang="en-US" dirty="0"/>
              <a:t>Still used for command line arguments and systems programming</a:t>
            </a:r>
          </a:p>
        </p:txBody>
      </p:sp>
    </p:spTree>
    <p:extLst>
      <p:ext uri="{BB962C8B-B14F-4D97-AF65-F5344CB8AC3E}">
        <p14:creationId xmlns:p14="http://schemas.microsoft.com/office/powerpoint/2010/main" val="201179980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string Class</a:t>
            </a:r>
          </a:p>
        </p:txBody>
      </p:sp>
      <p:sp>
        <p:nvSpPr>
          <p:cNvPr id="3" name="Content Placeholder 2"/>
          <p:cNvSpPr>
            <a:spLocks noGrp="1"/>
          </p:cNvSpPr>
          <p:nvPr>
            <p:ph idx="1"/>
          </p:nvPr>
        </p:nvSpPr>
        <p:spPr/>
        <p:txBody>
          <a:bodyPr/>
          <a:lstStyle/>
          <a:p>
            <a:r>
              <a:rPr lang="en-US" dirty="0"/>
              <a:t>The C++ string class is very similar to the Java String class</a:t>
            </a:r>
          </a:p>
          <a:p>
            <a:r>
              <a:rPr lang="en-US" dirty="0"/>
              <a:t>Considered a high-level data type (the class wraps a character array)</a:t>
            </a:r>
          </a:p>
          <a:p>
            <a:r>
              <a:rPr lang="en-US" dirty="0"/>
              <a:t>More dynamic than a C-string (manages its own memory)</a:t>
            </a:r>
          </a:p>
          <a:p>
            <a:r>
              <a:rPr lang="en-US" dirty="0"/>
              <a:t>Numerous functions and operators are supported</a:t>
            </a:r>
          </a:p>
          <a:p>
            <a:pPr lvl="1"/>
            <a:r>
              <a:rPr lang="en-US" dirty="0"/>
              <a:t>#include &lt;string&gt;</a:t>
            </a:r>
          </a:p>
          <a:p>
            <a:pPr lvl="1"/>
            <a:r>
              <a:rPr lang="en-US" dirty="0"/>
              <a:t>==, !=, &lt;, &lt;=, &gt;, &gt;=, =, +, +=</a:t>
            </a:r>
          </a:p>
          <a:p>
            <a:pPr lvl="1"/>
            <a:r>
              <a:rPr lang="en-US" dirty="0"/>
              <a:t>Individual characters are accessed with “at” function or the ‘[‘ and ‘]’ operators</a:t>
            </a:r>
          </a:p>
        </p:txBody>
      </p:sp>
    </p:spTree>
    <p:extLst>
      <p:ext uri="{BB962C8B-B14F-4D97-AF65-F5344CB8AC3E}">
        <p14:creationId xmlns:p14="http://schemas.microsoft.com/office/powerpoint/2010/main" val="60568656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48E7D3-BA0B-639B-7162-42FB9C908C86}"/>
              </a:ext>
            </a:extLst>
          </p:cNvPr>
          <p:cNvSpPr>
            <a:spLocks noGrp="1"/>
          </p:cNvSpPr>
          <p:nvPr>
            <p:ph type="title"/>
          </p:nvPr>
        </p:nvSpPr>
        <p:spPr>
          <a:xfrm>
            <a:off x="804672" y="964692"/>
            <a:ext cx="5894832" cy="1188720"/>
          </a:xfrm>
        </p:spPr>
        <p:txBody>
          <a:bodyPr vert="horz" lIns="182880" tIns="182880" rIns="182880" bIns="182880" rtlCol="0" anchor="ctr">
            <a:normAutofit/>
          </a:bodyPr>
          <a:lstStyle/>
          <a:p>
            <a:r>
              <a:rPr lang="en-US" dirty="0"/>
              <a:t>String Characteristics</a:t>
            </a:r>
          </a:p>
        </p:txBody>
      </p:sp>
      <p:sp>
        <p:nvSpPr>
          <p:cNvPr id="3" name="Content Placeholder 2">
            <a:extLst>
              <a:ext uri="{FF2B5EF4-FFF2-40B4-BE49-F238E27FC236}">
                <a16:creationId xmlns:a16="http://schemas.microsoft.com/office/drawing/2014/main" id="{4D92A727-1158-5267-5A72-331000727B63}"/>
              </a:ext>
            </a:extLst>
          </p:cNvPr>
          <p:cNvSpPr>
            <a:spLocks noGrp="1"/>
          </p:cNvSpPr>
          <p:nvPr>
            <p:ph sz="half" idx="1"/>
          </p:nvPr>
        </p:nvSpPr>
        <p:spPr>
          <a:xfrm>
            <a:off x="803243" y="2638044"/>
            <a:ext cx="5963317" cy="3263206"/>
          </a:xfrm>
        </p:spPr>
        <p:txBody>
          <a:bodyPr vert="horz" lIns="91440" tIns="45720" rIns="91440" bIns="45720" rtlCol="0">
            <a:normAutofit/>
          </a:bodyPr>
          <a:lstStyle/>
          <a:p>
            <a:r>
              <a:rPr lang="en-US" dirty="0"/>
              <a:t>Character data</a:t>
            </a:r>
          </a:p>
          <a:p>
            <a:pPr lvl="1"/>
            <a:r>
              <a:rPr lang="en-US" dirty="0"/>
              <a:t>The characters saved in or represented by the string</a:t>
            </a:r>
          </a:p>
          <a:p>
            <a:r>
              <a:rPr lang="en-US" dirty="0"/>
              <a:t>Length or size</a:t>
            </a:r>
          </a:p>
          <a:p>
            <a:pPr lvl="1"/>
            <a:r>
              <a:rPr lang="en-US" dirty="0"/>
              <a:t>The number of characters currently saved</a:t>
            </a:r>
          </a:p>
          <a:p>
            <a:r>
              <a:rPr lang="en-US" dirty="0"/>
              <a:t>Capacity</a:t>
            </a:r>
          </a:p>
          <a:p>
            <a:pPr lvl="1"/>
            <a:r>
              <a:rPr lang="en-US" dirty="0"/>
              <a:t>The maximum number of characters a fundamental string can hold</a:t>
            </a:r>
          </a:p>
          <a:p>
            <a:pPr lvl="1"/>
            <a:r>
              <a:rPr lang="en-US" dirty="0"/>
              <a:t>The maximum number of characters a string can hold before growing</a:t>
            </a:r>
          </a:p>
        </p:txBody>
      </p:sp>
      <p:sp>
        <p:nvSpPr>
          <p:cNvPr id="11" name="Rectangle 10">
            <a:extLst>
              <a:ext uri="{FF2B5EF4-FFF2-40B4-BE49-F238E27FC236}">
                <a16:creationId xmlns:a16="http://schemas.microsoft.com/office/drawing/2014/main" id="{879398A9-0D0D-4901-BDDF-B3D93CECA7B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386706" y="964692"/>
            <a:ext cx="3986784" cy="4936558"/>
          </a:xfrm>
          <a:prstGeom prst="rect">
            <a:avLst/>
          </a:prstGeom>
          <a:noFill/>
          <a:ln w="317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12">
            <a:extLst>
              <a:ext uri="{FF2B5EF4-FFF2-40B4-BE49-F238E27FC236}">
                <a16:creationId xmlns:a16="http://schemas.microsoft.com/office/drawing/2014/main" id="{011FEC3B-E514-4E21-B2CB-7903A73569E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551298" y="1128683"/>
            <a:ext cx="3657600" cy="4608576"/>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a:extLst>
              <a:ext uri="{FF2B5EF4-FFF2-40B4-BE49-F238E27FC236}">
                <a16:creationId xmlns:a16="http://schemas.microsoft.com/office/drawing/2014/main" id="{1660FAD7-6C16-12F6-E617-4F6680F791FC}"/>
              </a:ext>
            </a:extLst>
          </p:cNvPr>
          <p:cNvPicPr>
            <a:picLocks noGrp="1" noChangeAspect="1"/>
          </p:cNvPicPr>
          <p:nvPr>
            <p:ph sz="half" idx="2"/>
          </p:nvPr>
        </p:nvPicPr>
        <p:blipFill>
          <a:blip r:embed="rId3"/>
          <a:stretch>
            <a:fillRect/>
          </a:stretch>
        </p:blipFill>
        <p:spPr>
          <a:xfrm>
            <a:off x="7715890" y="2728230"/>
            <a:ext cx="3328416" cy="1409482"/>
          </a:xfrm>
          <a:prstGeom prst="rect">
            <a:avLst/>
          </a:prstGeom>
        </p:spPr>
      </p:pic>
    </p:spTree>
    <p:extLst>
      <p:ext uri="{BB962C8B-B14F-4D97-AF65-F5344CB8AC3E}">
        <p14:creationId xmlns:p14="http://schemas.microsoft.com/office/powerpoint/2010/main" val="2825758438"/>
      </p:ext>
    </p:extLst>
  </p:cSld>
  <p:clrMapOvr>
    <a:masterClrMapping/>
  </p:clrMapOvr>
</p:sld>
</file>

<file path=ppt/theme/theme1.xml><?xml version="1.0" encoding="utf-8"?>
<a:theme xmlns:a="http://schemas.openxmlformats.org/drawingml/2006/main" name="Parcel">
  <a:themeElements>
    <a:clrScheme name="Parcel">
      <a:dk1>
        <a:srgbClr val="000000"/>
      </a:dk1>
      <a:lt1>
        <a:srgbClr val="FFFFFF"/>
      </a:lt1>
      <a:dk2>
        <a:srgbClr val="4A5356"/>
      </a:dk2>
      <a:lt2>
        <a:srgbClr val="E8E3CE"/>
      </a:lt2>
      <a:accent1>
        <a:srgbClr val="F6A21D"/>
      </a:accent1>
      <a:accent2>
        <a:srgbClr val="9BAFB5"/>
      </a:accent2>
      <a:accent3>
        <a:srgbClr val="C96731"/>
      </a:accent3>
      <a:accent4>
        <a:srgbClr val="9CA383"/>
      </a:accent4>
      <a:accent5>
        <a:srgbClr val="87795D"/>
      </a:accent5>
      <a:accent6>
        <a:srgbClr val="A0988C"/>
      </a:accent6>
      <a:hlink>
        <a:srgbClr val="00B0F0"/>
      </a:hlink>
      <a:folHlink>
        <a:srgbClr val="738F97"/>
      </a:folHlink>
    </a:clrScheme>
    <a:fontScheme name="Parcel">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Parcel">
      <a:fillStyleLst>
        <a:solidFill>
          <a:schemeClr val="phClr"/>
        </a:solidFill>
        <a:gradFill rotWithShape="1">
          <a:gsLst>
            <a:gs pos="0">
              <a:schemeClr val="phClr">
                <a:tint val="80000"/>
                <a:satMod val="107000"/>
                <a:lumMod val="103000"/>
              </a:schemeClr>
            </a:gs>
            <a:gs pos="100000">
              <a:schemeClr val="phClr">
                <a:tint val="82000"/>
                <a:satMod val="109000"/>
                <a:lumMod val="103000"/>
              </a:schemeClr>
            </a:gs>
          </a:gsLst>
          <a:lin ang="5400000" scaled="0"/>
        </a:gradFill>
        <a:gradFill rotWithShape="1">
          <a:gsLst>
            <a:gs pos="0">
              <a:schemeClr val="phClr">
                <a:tint val="97000"/>
                <a:satMod val="100000"/>
                <a:lumMod val="102000"/>
              </a:schemeClr>
            </a:gs>
            <a:gs pos="50000">
              <a:schemeClr val="phClr">
                <a:shade val="100000"/>
                <a:satMod val="103000"/>
                <a:lumMod val="100000"/>
              </a:schemeClr>
            </a:gs>
            <a:gs pos="100000">
              <a:schemeClr val="phClr">
                <a:shade val="93000"/>
                <a:satMod val="11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effectStyle>
        <a:effectStyle>
          <a:effectLst>
            <a:outerShdw blurRad="55880" dist="15240" dir="5400000" algn="ctr" rotWithShape="0">
              <a:srgbClr val="000000">
                <a:alpha val="45000"/>
              </a:srgbClr>
            </a:outerShdw>
          </a:effectLst>
          <a:scene3d>
            <a:camera prst="orthographicFront">
              <a:rot lat="0" lon="0" rev="0"/>
            </a:camera>
            <a:lightRig rig="brightRoom" dir="tl"/>
          </a:scene3d>
          <a:sp3d prstMaterial="dkEdge">
            <a:bevelT w="0" h="0"/>
          </a:sp3d>
        </a:effectStyle>
      </a:effectStyleLst>
      <a:bgFillStyleLst>
        <a:solidFill>
          <a:schemeClr val="phClr"/>
        </a:solidFill>
        <a:solidFill>
          <a:schemeClr val="phClr">
            <a:tint val="95000"/>
            <a:satMod val="170000"/>
          </a:schemeClr>
        </a:solidFill>
        <a:gradFill rotWithShape="1">
          <a:gsLst>
            <a:gs pos="0">
              <a:schemeClr val="phClr">
                <a:tint val="97000"/>
                <a:shade val="100000"/>
                <a:satMod val="185000"/>
                <a:lumMod val="120000"/>
              </a:schemeClr>
            </a:gs>
            <a:gs pos="100000">
              <a:schemeClr val="phClr">
                <a:tint val="96000"/>
                <a:shade val="95000"/>
                <a:satMod val="215000"/>
                <a:lumMod val="80000"/>
              </a:schemeClr>
            </a:gs>
          </a:gsLst>
          <a:path path="circle">
            <a:fillToRect l="50000" t="55000" r="125000" b="100000"/>
          </a:path>
        </a:gradFill>
      </a:bgFillStyleLst>
    </a:fmtScheme>
  </a:themeElements>
  <a:objectDefaults/>
  <a:extraClrSchemeLst/>
  <a:extLst>
    <a:ext uri="{05A4C25C-085E-4340-85A3-A5531E510DB2}">
      <thm15:themeFamily xmlns:thm15="http://schemas.microsoft.com/office/thememl/2012/main" name="Parcel" id="{8BEC4385-4EB9-4D53-BFB5-0EA123736B6D}" vid="{4DB32801-28C0-48B0-8C1D-A9A58613615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Parcel</Template>
  <TotalTime>261</TotalTime>
  <Words>804</Words>
  <Application>Microsoft Office PowerPoint</Application>
  <PresentationFormat>Widescreen</PresentationFormat>
  <Paragraphs>37</Paragraphs>
  <Slides>4</Slides>
  <Notes>4</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4</vt:i4>
      </vt:variant>
    </vt:vector>
  </HeadingPairs>
  <TitlesOfParts>
    <vt:vector size="8" baseType="lpstr">
      <vt:lpstr>Arial</vt:lpstr>
      <vt:lpstr>Calibri</vt:lpstr>
      <vt:lpstr>Gill Sans MT</vt:lpstr>
      <vt:lpstr>Parcel</vt:lpstr>
      <vt:lpstr>Strings and C-Strings</vt:lpstr>
      <vt:lpstr>C-Strings</vt:lpstr>
      <vt:lpstr>string Class</vt:lpstr>
      <vt:lpstr>String Characteristics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Operators and Operands</dc:title>
  <dc:creator>Delroy Brinkerhoff</dc:creator>
  <cp:lastModifiedBy>Delroy Brinkerhoff</cp:lastModifiedBy>
  <cp:revision>13</cp:revision>
  <dcterms:created xsi:type="dcterms:W3CDTF">2016-07-13T22:03:45Z</dcterms:created>
  <dcterms:modified xsi:type="dcterms:W3CDTF">2022-09-07T18:31:42Z</dcterms:modified>
</cp:coreProperties>
</file>