
<file path=[Content_Types].xml><?xml version="1.0" encoding="utf-8"?>
<Types xmlns="http://schemas.openxmlformats.org/package/2006/content-types">
  <Default Extension="emf" ContentType="image/x-emf"/>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5" r:id="rId7"/>
    <p:sldId id="261" r:id="rId8"/>
    <p:sldId id="262" r:id="rId9"/>
    <p:sldId id="263"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13795A-7BAB-4D34-9C13-9BFD43E184D9}" type="datetimeFigureOut">
              <a:rPr lang="en-US" smtClean="0"/>
              <a:t>1/24/2026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55014A-027A-4DF4-B7B3-46E26013A2E1}" type="slidenum">
              <a:rPr lang="en-US" smtClean="0"/>
              <a:t>‹#›</a:t>
            </a:fld>
            <a:endParaRPr lang="en-US"/>
          </a:p>
        </p:txBody>
      </p:sp>
    </p:spTree>
    <p:extLst>
      <p:ext uri="{BB962C8B-B14F-4D97-AF65-F5344CB8AC3E}">
        <p14:creationId xmlns:p14="http://schemas.microsoft.com/office/powerpoint/2010/main" val="1171366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 provides a useful set of library or API functions that make many operations based on C-strings much easier. This video introduces a number of features and concepts that are common to all of the C-string library functions. Understanding these common features will allow us to quickly study four very useful functions and prepare us to use the documentation whenever we need to learn about the other functions.</a:t>
            </a:r>
          </a:p>
          <a:p>
            <a:endParaRPr lang="en-US" dirty="0"/>
          </a:p>
        </p:txBody>
      </p:sp>
      <p:sp>
        <p:nvSpPr>
          <p:cNvPr id="4" name="Slide Number Placeholder 3"/>
          <p:cNvSpPr>
            <a:spLocks noGrp="1"/>
          </p:cNvSpPr>
          <p:nvPr>
            <p:ph type="sldNum" sz="quarter" idx="5"/>
          </p:nvPr>
        </p:nvSpPr>
        <p:spPr/>
        <p:txBody>
          <a:bodyPr/>
          <a:lstStyle/>
          <a:p>
            <a:fld id="{C155014A-027A-4DF4-B7B3-46E26013A2E1}" type="slidenum">
              <a:rPr lang="en-US" smtClean="0"/>
              <a:t>1</a:t>
            </a:fld>
            <a:endParaRPr lang="en-US"/>
          </a:p>
        </p:txBody>
      </p:sp>
    </p:spTree>
    <p:extLst>
      <p:ext uri="{BB962C8B-B14F-4D97-AF65-F5344CB8AC3E}">
        <p14:creationId xmlns:p14="http://schemas.microsoft.com/office/powerpoint/2010/main" val="24833181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we need to be aware that Microsoft Visual Studio has replaced many of the standard C-string functions with its own secure versions. Typically, the names of the Microsoft secure functions end with an “_s” and add one more argument, which is the size of the destination function argument. The secure functions use the size to prevent overflowing the array, that is, to prevent storing strings longer than the array. The Microsoft version also returns an error code in place of the traditional character pointer. The differences between the Microsoft and the traditional string copy function are highlighted in red.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can still access the standard C-string functions by adding a #define directive before all of the #include directives.</a:t>
            </a:r>
          </a:p>
          <a:p>
            <a:endParaRPr lang="en-US" dirty="0"/>
          </a:p>
        </p:txBody>
      </p:sp>
      <p:sp>
        <p:nvSpPr>
          <p:cNvPr id="4" name="Slide Number Placeholder 3"/>
          <p:cNvSpPr>
            <a:spLocks noGrp="1"/>
          </p:cNvSpPr>
          <p:nvPr>
            <p:ph type="sldNum" sz="quarter" idx="5"/>
          </p:nvPr>
        </p:nvSpPr>
        <p:spPr/>
        <p:txBody>
          <a:bodyPr/>
          <a:lstStyle/>
          <a:p>
            <a:fld id="{C155014A-027A-4DF4-B7B3-46E26013A2E1}" type="slidenum">
              <a:rPr lang="en-US" smtClean="0"/>
              <a:t>10</a:t>
            </a:fld>
            <a:endParaRPr lang="en-US"/>
          </a:p>
        </p:txBody>
      </p:sp>
    </p:spTree>
    <p:extLst>
      <p:ext uri="{BB962C8B-B14F-4D97-AF65-F5344CB8AC3E}">
        <p14:creationId xmlns:p14="http://schemas.microsoft.com/office/powerpoint/2010/main" val="40949739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C-strings are a primitive data type, so some operations based on them don’t require a specialized library.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cstring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header file, or the older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string.h</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header file, is only required when using the C-string library functions. In this and the subsequent videos, notice that most of the C-string functions begin with the characters “str.”</a:t>
            </a:r>
          </a:p>
          <a:p>
            <a:endParaRPr lang="en-US" dirty="0"/>
          </a:p>
        </p:txBody>
      </p:sp>
      <p:sp>
        <p:nvSpPr>
          <p:cNvPr id="4" name="Slide Number Placeholder 3"/>
          <p:cNvSpPr>
            <a:spLocks noGrp="1"/>
          </p:cNvSpPr>
          <p:nvPr>
            <p:ph type="sldNum" sz="quarter" idx="5"/>
          </p:nvPr>
        </p:nvSpPr>
        <p:spPr/>
        <p:txBody>
          <a:bodyPr/>
          <a:lstStyle/>
          <a:p>
            <a:fld id="{C155014A-027A-4DF4-B7B3-46E26013A2E1}" type="slidenum">
              <a:rPr lang="en-US" smtClean="0"/>
              <a:t>2</a:t>
            </a:fld>
            <a:endParaRPr lang="en-US"/>
          </a:p>
        </p:txBody>
      </p:sp>
    </p:spTree>
    <p:extLst>
      <p:ext uri="{BB962C8B-B14F-4D97-AF65-F5344CB8AC3E}">
        <p14:creationId xmlns:p14="http://schemas.microsoft.com/office/powerpoint/2010/main" val="953228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individual characters stored in a string are based on the ASCII numerical character encoding standard. This impressive sounding encoding simply means that each character appearing in any computer data is represented by an 8-bit number. There are a total of 256 unique characters that can be formed by different patterns of 8-bits. Computer manufacturers have agreed, at least for some numbers, to use the same number to represent the same character.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Some important values are the digits 0 through 9, which are represented by the numbers 48 through 57. The capital letters A through Z are represented by the numbers 65 through 90, while the lower case letters, a through z, are represented by the numbers 97 through 122. The punctuation characters, including the space character, are interspersed within the other character ranges.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first 32 numbers, that is 0 through 31, represent control characters. These characters are typically used to control devices connected to computers. Finally, the last 128 numbers form the extended ASCII characters, whose use or interpretation can vary from one geographic region to another or from one operating system to another.</a:t>
            </a:r>
          </a:p>
          <a:p>
            <a:endParaRPr lang="en-US" dirty="0"/>
          </a:p>
        </p:txBody>
      </p:sp>
      <p:sp>
        <p:nvSpPr>
          <p:cNvPr id="4" name="Slide Number Placeholder 3"/>
          <p:cNvSpPr>
            <a:spLocks noGrp="1"/>
          </p:cNvSpPr>
          <p:nvPr>
            <p:ph type="sldNum" sz="quarter" idx="5"/>
          </p:nvPr>
        </p:nvSpPr>
        <p:spPr/>
        <p:txBody>
          <a:bodyPr/>
          <a:lstStyle/>
          <a:p>
            <a:fld id="{C155014A-027A-4DF4-B7B3-46E26013A2E1}" type="slidenum">
              <a:rPr lang="en-US" smtClean="0"/>
              <a:t>3</a:t>
            </a:fld>
            <a:endParaRPr lang="en-US"/>
          </a:p>
        </p:txBody>
      </p:sp>
    </p:spTree>
    <p:extLst>
      <p:ext uri="{BB962C8B-B14F-4D97-AF65-F5344CB8AC3E}">
        <p14:creationId xmlns:p14="http://schemas.microsoft.com/office/powerpoint/2010/main" val="2454690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This is one example of an ASCII table. You can find this table and many more by Googling “ASCII table.”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Many ASCII tables show the numeric value representing a specific character in decimal or base-10, in hexadecimal or base-16, and in octal or base-8. The control characters are grouped on the left. The digits, the upper case characters, and the lower case characters can all be seen in their respective ranges.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Note that the 2-byte Unicode character set, which is what Java uses, is, in a sense, replacing the ASCII encoding. Perhaps it would be more accurate to state that Unicode is subsuming ASCII as the first 127 characters in both encodings are identical.</a:t>
            </a:r>
          </a:p>
          <a:p>
            <a:endParaRPr lang="en-US" dirty="0"/>
          </a:p>
        </p:txBody>
      </p:sp>
      <p:sp>
        <p:nvSpPr>
          <p:cNvPr id="4" name="Slide Number Placeholder 3"/>
          <p:cNvSpPr>
            <a:spLocks noGrp="1"/>
          </p:cNvSpPr>
          <p:nvPr>
            <p:ph type="sldNum" sz="quarter" idx="5"/>
          </p:nvPr>
        </p:nvSpPr>
        <p:spPr/>
        <p:txBody>
          <a:bodyPr/>
          <a:lstStyle/>
          <a:p>
            <a:fld id="{C155014A-027A-4DF4-B7B3-46E26013A2E1}" type="slidenum">
              <a:rPr lang="en-US" smtClean="0"/>
              <a:t>4</a:t>
            </a:fld>
            <a:endParaRPr lang="en-US"/>
          </a:p>
        </p:txBody>
      </p:sp>
    </p:spTree>
    <p:extLst>
      <p:ext uri="{BB962C8B-B14F-4D97-AF65-F5344CB8AC3E}">
        <p14:creationId xmlns:p14="http://schemas.microsoft.com/office/powerpoint/2010/main" val="823204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was first introduced in chapter 4 as an address value that makes a pointer variable not point to anything. While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the preferred way of doing this, C++ still accepts the older NULL and the numeral 0 to denote the same thing.</a:t>
            </a:r>
          </a:p>
          <a:p>
            <a:pPr marL="0" marR="0">
              <a:lnSpc>
                <a:spcPct val="107000"/>
              </a:lnSpc>
              <a:spcBef>
                <a:spcPts val="0"/>
              </a:spcBef>
              <a:spcAft>
                <a:spcPts val="800"/>
              </a:spcAft>
            </a:pP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a value that can be stored in a pointer variable and then later tested for. Some of the C-string functions return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in some cases and some will also accept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as an argument. What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means in any of these cases depends on the specific function and is always clearly described in the function’s documentation.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always a good idea to store a value in a variable soon after it is defined. This can be done with a read operation or with an assignment operation. In the case of a pointer, if it is not soon initialized with “real” data, we should store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in it so that we know that it does not point anything (otherwise the random bit pattern in memory might be mistaken as a legitimate address, which can lead to a difficult to find error).</a:t>
            </a:r>
          </a:p>
          <a:p>
            <a:endParaRPr lang="en-US" dirty="0"/>
          </a:p>
        </p:txBody>
      </p:sp>
      <p:sp>
        <p:nvSpPr>
          <p:cNvPr id="4" name="Slide Number Placeholder 3"/>
          <p:cNvSpPr>
            <a:spLocks noGrp="1"/>
          </p:cNvSpPr>
          <p:nvPr>
            <p:ph type="sldNum" sz="quarter" idx="5"/>
          </p:nvPr>
        </p:nvSpPr>
        <p:spPr/>
        <p:txBody>
          <a:bodyPr/>
          <a:lstStyle/>
          <a:p>
            <a:fld id="{C155014A-027A-4DF4-B7B3-46E26013A2E1}" type="slidenum">
              <a:rPr lang="en-US" smtClean="0"/>
              <a:t>5</a:t>
            </a:fld>
            <a:endParaRPr lang="en-US"/>
          </a:p>
        </p:txBody>
      </p:sp>
    </p:spTree>
    <p:extLst>
      <p:ext uri="{BB962C8B-B14F-4D97-AF65-F5344CB8AC3E}">
        <p14:creationId xmlns:p14="http://schemas.microsoft.com/office/powerpoint/2010/main" val="1427248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Recalling that C-strings can be manipulated as character pointers, it’s important to differentiate between a null string and an empty string. A null string does not point to anything, while an empty string points to some allocated memory but that the memory does not contain any valid data. It’s also important to differentiate between an uninitialized character array and an empty C-string. An empty string will have a null-termination character but that character will be the first character in the array, that is, it will be in array element 0.</a:t>
            </a:r>
          </a:p>
          <a:p>
            <a:endParaRPr lang="en-US" dirty="0"/>
          </a:p>
        </p:txBody>
      </p:sp>
      <p:sp>
        <p:nvSpPr>
          <p:cNvPr id="4" name="Slide Number Placeholder 3"/>
          <p:cNvSpPr>
            <a:spLocks noGrp="1"/>
          </p:cNvSpPr>
          <p:nvPr>
            <p:ph type="sldNum" sz="quarter" idx="5"/>
          </p:nvPr>
        </p:nvSpPr>
        <p:spPr/>
        <p:txBody>
          <a:bodyPr/>
          <a:lstStyle/>
          <a:p>
            <a:fld id="{C155014A-027A-4DF4-B7B3-46E26013A2E1}" type="slidenum">
              <a:rPr lang="en-US" smtClean="0"/>
              <a:t>6</a:t>
            </a:fld>
            <a:endParaRPr lang="en-US"/>
          </a:p>
        </p:txBody>
      </p:sp>
    </p:spTree>
    <p:extLst>
      <p:ext uri="{BB962C8B-B14F-4D97-AF65-F5344CB8AC3E}">
        <p14:creationId xmlns:p14="http://schemas.microsoft.com/office/powerpoint/2010/main" val="2141438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 uses pseudo data types in a number of situations. A pseudo data type is a symbolic name that the compiler system translates into a real data type. The name of a pseudo data type typically has an “_t” at the end.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Pseudo data types are used to improve code portability. For example, on some systems an int is 2 bytes in size, while on other systems an int is 4 bytes long. Two bytes may not be big enough to hold the size of something and four bytes may be a better choice. So, on the first system the pseudo type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size_t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might become an unsigned long, while on the second system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size_t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can become an unsigned int.</a:t>
            </a:r>
          </a:p>
          <a:p>
            <a:endParaRPr lang="en-US" dirty="0"/>
          </a:p>
        </p:txBody>
      </p:sp>
      <p:sp>
        <p:nvSpPr>
          <p:cNvPr id="4" name="Slide Number Placeholder 3"/>
          <p:cNvSpPr>
            <a:spLocks noGrp="1"/>
          </p:cNvSpPr>
          <p:nvPr>
            <p:ph type="sldNum" sz="quarter" idx="5"/>
          </p:nvPr>
        </p:nvSpPr>
        <p:spPr/>
        <p:txBody>
          <a:bodyPr/>
          <a:lstStyle/>
          <a:p>
            <a:fld id="{C155014A-027A-4DF4-B7B3-46E26013A2E1}" type="slidenum">
              <a:rPr lang="en-US" smtClean="0"/>
              <a:t>7</a:t>
            </a:fld>
            <a:endParaRPr lang="en-US"/>
          </a:p>
        </p:txBody>
      </p:sp>
    </p:spTree>
    <p:extLst>
      <p:ext uri="{BB962C8B-B14F-4D97-AF65-F5344CB8AC3E}">
        <p14:creationId xmlns:p14="http://schemas.microsoft.com/office/powerpoint/2010/main" val="4781683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dealing with C-strings, we must pay particular attention to how we convert the function prototypes found in C++ documentation into working function calls. As illustrated by the prototype for the string copy function, most C-string function arguments are specified as pointers. So it’s naturally tempting, especially for new C++ programmers, to define the variables passed to these functions as pointers. But we must remember that a pointer is just an address, which is not large enough to hold very many characters.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C-string function arguments are correctly defined as an array – again, remember that the array name is an address or pointer – or allocated with the new operator.</a:t>
            </a:r>
          </a:p>
          <a:p>
            <a:endParaRPr lang="en-US" dirty="0"/>
          </a:p>
        </p:txBody>
      </p:sp>
      <p:sp>
        <p:nvSpPr>
          <p:cNvPr id="4" name="Slide Number Placeholder 3"/>
          <p:cNvSpPr>
            <a:spLocks noGrp="1"/>
          </p:cNvSpPr>
          <p:nvPr>
            <p:ph type="sldNum" sz="quarter" idx="5"/>
          </p:nvPr>
        </p:nvSpPr>
        <p:spPr/>
        <p:txBody>
          <a:bodyPr/>
          <a:lstStyle/>
          <a:p>
            <a:fld id="{C155014A-027A-4DF4-B7B3-46E26013A2E1}" type="slidenum">
              <a:rPr lang="en-US" smtClean="0"/>
              <a:t>8</a:t>
            </a:fld>
            <a:endParaRPr lang="en-US"/>
          </a:p>
        </p:txBody>
      </p:sp>
    </p:spTree>
    <p:extLst>
      <p:ext uri="{BB962C8B-B14F-4D97-AF65-F5344CB8AC3E}">
        <p14:creationId xmlns:p14="http://schemas.microsoft.com/office/powerpoint/2010/main" val="2400786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As is again illustrated by the string copy function, some of the C-string functions also return a character pointer. The return value is sometimes described as a “convenience” operation. For functions like string copy and string concatenation, the first argument is an IN and OUT argument – data can pass both into and out of the function through the argument. These functions modify their first argument, that is, the destination contains the result of the work done by the function; so a return value is not needed.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But the function does have a return value – specifically, it returns the first argument or the destination. That means that it returns the same information in two different ways: through the argument list and as the function return value. This allows programmers to embed the function call in larger expressions when doing so is convenient.</a:t>
            </a:r>
          </a:p>
          <a:p>
            <a:endParaRPr lang="en-US" dirty="0"/>
          </a:p>
        </p:txBody>
      </p:sp>
      <p:sp>
        <p:nvSpPr>
          <p:cNvPr id="4" name="Slide Number Placeholder 3"/>
          <p:cNvSpPr>
            <a:spLocks noGrp="1"/>
          </p:cNvSpPr>
          <p:nvPr>
            <p:ph type="sldNum" sz="quarter" idx="5"/>
          </p:nvPr>
        </p:nvSpPr>
        <p:spPr/>
        <p:txBody>
          <a:bodyPr/>
          <a:lstStyle/>
          <a:p>
            <a:fld id="{C155014A-027A-4DF4-B7B3-46E26013A2E1}" type="slidenum">
              <a:rPr lang="en-US" smtClean="0"/>
              <a:t>9</a:t>
            </a:fld>
            <a:endParaRPr lang="en-US"/>
          </a:p>
        </p:txBody>
      </p:sp>
    </p:spTree>
    <p:extLst>
      <p:ext uri="{BB962C8B-B14F-4D97-AF65-F5344CB8AC3E}">
        <p14:creationId xmlns:p14="http://schemas.microsoft.com/office/powerpoint/2010/main" val="28074062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1/24/2026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1/24/2026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C-String Functions</a:t>
            </a:r>
          </a:p>
        </p:txBody>
      </p:sp>
      <p:sp>
        <p:nvSpPr>
          <p:cNvPr id="3" name="Subtitle 2"/>
          <p:cNvSpPr>
            <a:spLocks noGrp="1"/>
          </p:cNvSpPr>
          <p:nvPr>
            <p:ph type="subTitle" idx="1"/>
          </p:nvPr>
        </p:nvSpPr>
        <p:spPr/>
        <p:txBody>
          <a:bodyPr/>
          <a:lstStyle/>
          <a:p>
            <a:r>
              <a:rPr lang="en-US" dirty="0"/>
              <a:t>Library or API Functions</a:t>
            </a:r>
          </a:p>
          <a:p>
            <a:r>
              <a:rPr lang="en-US" dirty="0"/>
              <a:t>#include &lt;cstring&gt;</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Microsoft Visual Studio</a:t>
            </a:r>
          </a:p>
        </p:txBody>
      </p:sp>
      <p:sp>
        <p:nvSpPr>
          <p:cNvPr id="3" name="Content Placeholder 2"/>
          <p:cNvSpPr>
            <a:spLocks noGrp="1"/>
          </p:cNvSpPr>
          <p:nvPr>
            <p:ph idx="1"/>
          </p:nvPr>
        </p:nvSpPr>
        <p:spPr/>
        <p:txBody>
          <a:bodyPr/>
          <a:lstStyle/>
          <a:p>
            <a:r>
              <a:rPr lang="en-US" dirty="0"/>
              <a:t>Microsoft replaces many of the standard C-string functions with secure versions whose names end with “_s”</a:t>
            </a:r>
          </a:p>
          <a:p>
            <a:pPr lvl="1"/>
            <a:r>
              <a:rPr lang="en-US" dirty="0"/>
              <a:t>One additional argument</a:t>
            </a:r>
          </a:p>
          <a:p>
            <a:pPr lvl="1"/>
            <a:r>
              <a:rPr lang="en-US" dirty="0"/>
              <a:t>Integer return type</a:t>
            </a:r>
          </a:p>
          <a:p>
            <a:pPr lvl="1"/>
            <a:r>
              <a:rPr lang="en-US" dirty="0"/>
              <a:t>Suppress with:  </a:t>
            </a:r>
            <a:r>
              <a:rPr lang="en-US" dirty="0">
                <a:latin typeface="Courier New" panose="02070309020205020404" pitchFamily="49" charset="0"/>
                <a:cs typeface="Courier New" panose="02070309020205020404" pitchFamily="49" charset="0"/>
              </a:rPr>
              <a:t>#define _CRT_SECURE_NO_WARNINGS</a:t>
            </a:r>
          </a:p>
          <a:p>
            <a:pPr lvl="1"/>
            <a:r>
              <a:rPr lang="en-US" dirty="0">
                <a:solidFill>
                  <a:srgbClr val="FF0000"/>
                </a:solidFill>
                <a:latin typeface="Courier New" panose="02070309020205020404" pitchFamily="49" charset="0"/>
                <a:cs typeface="Courier New" panose="02070309020205020404" pitchFamily="49" charset="0"/>
              </a:rPr>
              <a:t>errno_t</a:t>
            </a:r>
            <a:r>
              <a:rPr lang="en-US" dirty="0">
                <a:latin typeface="Courier New" panose="02070309020205020404" pitchFamily="49" charset="0"/>
                <a:cs typeface="Courier New" panose="02070309020205020404" pitchFamily="49" charset="0"/>
              </a:rPr>
              <a:t> strcpy_s(char *strDestination,</a:t>
            </a:r>
          </a:p>
          <a:p>
            <a:pPr marL="228600" lvl="1" indent="0">
              <a:buNone/>
            </a:pPr>
            <a:r>
              <a:rPr lang="en-US" dirty="0">
                <a:latin typeface="Courier New" panose="02070309020205020404" pitchFamily="49" charset="0"/>
                <a:cs typeface="Courier New" panose="02070309020205020404" pitchFamily="49" charset="0"/>
              </a:rPr>
              <a:t>	</a:t>
            </a:r>
            <a:r>
              <a:rPr lang="en-US" dirty="0">
                <a:solidFill>
                  <a:srgbClr val="FF0000"/>
                </a:solidFill>
                <a:latin typeface="Courier New" panose="02070309020205020404" pitchFamily="49" charset="0"/>
                <a:cs typeface="Courier New" panose="02070309020205020404" pitchFamily="49" charset="0"/>
              </a:rPr>
              <a:t>size_t numberOfElements</a:t>
            </a:r>
            <a:r>
              <a:rPr lang="en-US" dirty="0">
                <a:latin typeface="Courier New" panose="02070309020205020404" pitchFamily="49" charset="0"/>
                <a:cs typeface="Courier New" panose="02070309020205020404" pitchFamily="49" charset="0"/>
              </a:rPr>
              <a:t>,</a:t>
            </a:r>
          </a:p>
          <a:p>
            <a:pPr marL="228600" lvl="1" indent="0">
              <a:buNone/>
            </a:pPr>
            <a:r>
              <a:rPr lang="en-US" dirty="0">
                <a:latin typeface="Courier New" panose="02070309020205020404" pitchFamily="49" charset="0"/>
                <a:cs typeface="Courier New" panose="02070309020205020404" pitchFamily="49" charset="0"/>
              </a:rPr>
              <a:t>	const char *strSource);</a:t>
            </a:r>
          </a:p>
        </p:txBody>
      </p:sp>
    </p:spTree>
    <p:extLst>
      <p:ext uri="{BB962C8B-B14F-4D97-AF65-F5344CB8AC3E}">
        <p14:creationId xmlns:p14="http://schemas.microsoft.com/office/powerpoint/2010/main" val="4094899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C-Strings are Primitive</a:t>
            </a:r>
          </a:p>
        </p:txBody>
      </p:sp>
      <p:sp>
        <p:nvSpPr>
          <p:cNvPr id="3" name="Content Placeholder 2"/>
          <p:cNvSpPr>
            <a:spLocks noGrp="1"/>
          </p:cNvSpPr>
          <p:nvPr>
            <p:ph idx="1"/>
          </p:nvPr>
        </p:nvSpPr>
        <p:spPr/>
        <p:txBody>
          <a:bodyPr/>
          <a:lstStyle/>
          <a:p>
            <a:r>
              <a:rPr lang="en-US" dirty="0"/>
              <a:t>C-Strings are based on arrays and pointers: they are a primitive data type</a:t>
            </a:r>
          </a:p>
          <a:p>
            <a:pPr lvl="1"/>
            <a:r>
              <a:rPr lang="en-US" dirty="0"/>
              <a:t>Header file only needed when using the C-string functions</a:t>
            </a:r>
          </a:p>
          <a:p>
            <a:pPr lvl="1"/>
            <a:r>
              <a:rPr lang="en-US" dirty="0">
                <a:latin typeface="Courier New" panose="02070309020205020404" pitchFamily="49" charset="0"/>
                <a:cs typeface="Courier New" panose="02070309020205020404" pitchFamily="49" charset="0"/>
              </a:rPr>
              <a:t>#include &lt;cstring&gt;</a:t>
            </a:r>
          </a:p>
          <a:p>
            <a:pPr lvl="1"/>
            <a:r>
              <a:rPr lang="en-US" dirty="0">
                <a:latin typeface="Courier New" panose="02070309020205020404" pitchFamily="49" charset="0"/>
                <a:cs typeface="Courier New" panose="02070309020205020404" pitchFamily="49" charset="0"/>
              </a:rPr>
              <a:t>#include &lt;string.h&gt;</a:t>
            </a:r>
          </a:p>
        </p:txBody>
      </p:sp>
    </p:spTree>
    <p:extLst>
      <p:ext uri="{BB962C8B-B14F-4D97-AF65-F5344CB8AC3E}">
        <p14:creationId xmlns:p14="http://schemas.microsoft.com/office/powerpoint/2010/main" val="213320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ASCII Encoding</a:t>
            </a:r>
          </a:p>
        </p:txBody>
      </p:sp>
      <p:sp>
        <p:nvSpPr>
          <p:cNvPr id="3" name="Content Placeholder 2"/>
          <p:cNvSpPr>
            <a:spLocks noGrp="1"/>
          </p:cNvSpPr>
          <p:nvPr>
            <p:ph idx="1"/>
          </p:nvPr>
        </p:nvSpPr>
        <p:spPr/>
        <p:txBody>
          <a:bodyPr/>
          <a:lstStyle/>
          <a:p>
            <a:r>
              <a:rPr lang="en-US" dirty="0"/>
              <a:t>Individual characters are encoded as integer values</a:t>
            </a:r>
          </a:p>
          <a:p>
            <a:pPr lvl="1"/>
            <a:r>
              <a:rPr lang="en-US" dirty="0"/>
              <a:t>‘0’ – ‘9’ as 48 – 57</a:t>
            </a:r>
          </a:p>
          <a:p>
            <a:pPr lvl="1"/>
            <a:r>
              <a:rPr lang="en-US" dirty="0"/>
              <a:t>‘A’ – ‘Z’ as 65 – 90</a:t>
            </a:r>
          </a:p>
          <a:p>
            <a:pPr lvl="1"/>
            <a:r>
              <a:rPr lang="en-US" dirty="0"/>
              <a:t>‘a’ – ‘z’ as 97 – 122</a:t>
            </a:r>
          </a:p>
          <a:p>
            <a:pPr lvl="1"/>
            <a:r>
              <a:rPr lang="en-US" dirty="0"/>
              <a:t>punctuation characters are mixed in</a:t>
            </a:r>
          </a:p>
          <a:p>
            <a:pPr lvl="1"/>
            <a:r>
              <a:rPr lang="en-US" dirty="0"/>
              <a:t>control characters are 0 – 31</a:t>
            </a:r>
          </a:p>
          <a:p>
            <a:pPr lvl="1"/>
            <a:r>
              <a:rPr lang="en-US" dirty="0"/>
              <a:t>128 – 255 are the extended ASCII</a:t>
            </a:r>
          </a:p>
        </p:txBody>
      </p:sp>
    </p:spTree>
    <p:extLst>
      <p:ext uri="{BB962C8B-B14F-4D97-AF65-F5344CB8AC3E}">
        <p14:creationId xmlns:p14="http://schemas.microsoft.com/office/powerpoint/2010/main" val="517423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27004" y="99753"/>
            <a:ext cx="8817967" cy="6018416"/>
          </a:xfrm>
          <a:prstGeom prst="rect">
            <a:avLst/>
          </a:prstGeom>
        </p:spPr>
      </p:pic>
      <p:sp>
        <p:nvSpPr>
          <p:cNvPr id="2" name="TextBox 1">
            <a:extLst>
              <a:ext uri="{FF2B5EF4-FFF2-40B4-BE49-F238E27FC236}">
                <a16:creationId xmlns:a16="http://schemas.microsoft.com/office/drawing/2014/main" id="{FD189867-4A39-FC0E-257C-11BD36473E78}"/>
              </a:ext>
            </a:extLst>
          </p:cNvPr>
          <p:cNvSpPr txBox="1"/>
          <p:nvPr/>
        </p:nvSpPr>
        <p:spPr>
          <a:xfrm>
            <a:off x="3773010" y="5823751"/>
            <a:ext cx="2743200" cy="369332"/>
          </a:xfrm>
          <a:prstGeom prst="rect">
            <a:avLst/>
          </a:prstGeom>
          <a:noFill/>
        </p:spPr>
        <p:txBody>
          <a:bodyPr wrap="square" rtlCol="0">
            <a:spAutoFit/>
          </a:bodyPr>
          <a:lstStyle/>
          <a:p>
            <a:r>
              <a:rPr lang="en-US" dirty="0">
                <a:solidFill>
                  <a:srgbClr val="FF0000"/>
                </a:solidFill>
              </a:rPr>
              <a:t>https://www.asciitable.com/</a:t>
            </a:r>
          </a:p>
        </p:txBody>
      </p:sp>
    </p:spTree>
    <p:extLst>
      <p:ext uri="{BB962C8B-B14F-4D97-AF65-F5344CB8AC3E}">
        <p14:creationId xmlns:p14="http://schemas.microsoft.com/office/powerpoint/2010/main" val="2021519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err="1"/>
              <a:t>nullptr</a:t>
            </a:r>
            <a:endParaRPr lang="en-US" cap="none" dirty="0"/>
          </a:p>
        </p:txBody>
      </p:sp>
      <p:sp>
        <p:nvSpPr>
          <p:cNvPr id="3" name="Content Placeholder 2"/>
          <p:cNvSpPr>
            <a:spLocks noGrp="1"/>
          </p:cNvSpPr>
          <p:nvPr>
            <p:ph idx="1"/>
          </p:nvPr>
        </p:nvSpPr>
        <p:spPr/>
        <p:txBody>
          <a:bodyPr/>
          <a:lstStyle/>
          <a:p>
            <a:r>
              <a:rPr lang="en-US" dirty="0"/>
              <a:t>First introduced in chapter 4, </a:t>
            </a:r>
            <a:r>
              <a:rPr lang="en-US" dirty="0" err="1"/>
              <a:t>nullptr</a:t>
            </a:r>
            <a:r>
              <a:rPr lang="en-US" dirty="0"/>
              <a:t> indicates when a pointer variable isn’t pointing to anything (C++ also allows NULL and the numeral 0)</a:t>
            </a:r>
          </a:p>
          <a:p>
            <a:pPr lvl="1"/>
            <a:r>
              <a:rPr lang="en-US" dirty="0">
                <a:latin typeface="Courier New" panose="02070309020205020404" pitchFamily="49" charset="0"/>
                <a:cs typeface="Courier New" panose="02070309020205020404" pitchFamily="49" charset="0"/>
              </a:rPr>
              <a:t>char* p;</a:t>
            </a:r>
          </a:p>
          <a:p>
            <a:pPr lvl="1"/>
            <a:r>
              <a:rPr lang="en-US" dirty="0">
                <a:latin typeface="Courier New" panose="02070309020205020404" pitchFamily="49" charset="0"/>
                <a:cs typeface="Courier New" panose="02070309020205020404" pitchFamily="49" charset="0"/>
              </a:rPr>
              <a:t>p = </a:t>
            </a:r>
            <a:r>
              <a:rPr lang="en-US" dirty="0" err="1">
                <a:latin typeface="Courier New" panose="02070309020205020404" pitchFamily="49" charset="0"/>
                <a:cs typeface="Courier New" panose="02070309020205020404" pitchFamily="49" charset="0"/>
              </a:rPr>
              <a:t>nullptr</a:t>
            </a:r>
            <a:r>
              <a:rPr lang="en-US" dirty="0">
                <a:latin typeface="Courier New" panose="02070309020205020404" pitchFamily="49" charset="0"/>
                <a:cs typeface="Courier New" panose="02070309020205020404" pitchFamily="49" charset="0"/>
              </a:rPr>
              <a:t>;</a:t>
            </a:r>
          </a:p>
          <a:p>
            <a:pPr lvl="1"/>
            <a:r>
              <a:rPr lang="en-US" dirty="0">
                <a:latin typeface="Courier New" panose="02070309020205020404" pitchFamily="49" charset="0"/>
                <a:cs typeface="Courier New" panose="02070309020205020404" pitchFamily="49" charset="0"/>
              </a:rPr>
              <a:t>if (p == </a:t>
            </a:r>
            <a:r>
              <a:rPr lang="en-US" dirty="0" err="1">
                <a:latin typeface="Courier New" panose="02070309020205020404" pitchFamily="49" charset="0"/>
                <a:cs typeface="Courier New" panose="02070309020205020404" pitchFamily="49" charset="0"/>
              </a:rPr>
              <a:t>nullptr</a:t>
            </a:r>
            <a:r>
              <a:rPr lang="en-US" dirty="0">
                <a:latin typeface="Courier New" panose="02070309020205020404" pitchFamily="49" charset="0"/>
                <a:cs typeface="Courier New" panose="02070309020205020404" pitchFamily="49" charset="0"/>
              </a:rPr>
              <a:t>) . . .</a:t>
            </a:r>
          </a:p>
          <a:p>
            <a:pPr lvl="1"/>
            <a:r>
              <a:rPr lang="en-US" dirty="0">
                <a:latin typeface="Courier New" panose="02070309020205020404" pitchFamily="49" charset="0"/>
                <a:cs typeface="Courier New" panose="02070309020205020404" pitchFamily="49" charset="0"/>
              </a:rPr>
              <a:t>if (p != </a:t>
            </a:r>
            <a:r>
              <a:rPr lang="en-US" dirty="0" err="1">
                <a:latin typeface="Courier New" panose="02070309020205020404" pitchFamily="49" charset="0"/>
                <a:cs typeface="Courier New" panose="02070309020205020404" pitchFamily="49" charset="0"/>
              </a:rPr>
              <a:t>nullptr</a:t>
            </a:r>
            <a:r>
              <a:rPr lang="en-US" dirty="0">
                <a:latin typeface="Courier New" panose="02070309020205020404" pitchFamily="49" charset="0"/>
                <a:cs typeface="Courier New" panose="02070309020205020404" pitchFamily="49" charset="0"/>
              </a:rPr>
              <a:t>) . . .</a:t>
            </a:r>
          </a:p>
          <a:p>
            <a:r>
              <a:rPr lang="en-US" dirty="0">
                <a:cs typeface="Courier New" panose="02070309020205020404" pitchFamily="49" charset="0"/>
              </a:rPr>
              <a:t>Function arguments and return values can be </a:t>
            </a:r>
            <a:r>
              <a:rPr lang="en-US" dirty="0" err="1">
                <a:cs typeface="Courier New" panose="02070309020205020404" pitchFamily="49" charset="0"/>
              </a:rPr>
              <a:t>nullptr</a:t>
            </a:r>
            <a:endParaRPr lang="en-US" dirty="0">
              <a:cs typeface="Courier New" panose="02070309020205020404" pitchFamily="49" charset="0"/>
            </a:endParaRPr>
          </a:p>
        </p:txBody>
      </p:sp>
    </p:spTree>
    <p:extLst>
      <p:ext uri="{BB962C8B-B14F-4D97-AF65-F5344CB8AC3E}">
        <p14:creationId xmlns:p14="http://schemas.microsoft.com/office/powerpoint/2010/main" val="4234245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Empty C-Strings</a:t>
            </a:r>
          </a:p>
        </p:txBody>
      </p:sp>
      <p:sp>
        <p:nvSpPr>
          <p:cNvPr id="3" name="Content Placeholder 2"/>
          <p:cNvSpPr>
            <a:spLocks noGrp="1"/>
          </p:cNvSpPr>
          <p:nvPr>
            <p:ph idx="1"/>
          </p:nvPr>
        </p:nvSpPr>
        <p:spPr>
          <a:xfrm>
            <a:off x="2231136" y="2638044"/>
            <a:ext cx="7729728" cy="2332967"/>
          </a:xfrm>
        </p:spPr>
        <p:txBody>
          <a:bodyPr/>
          <a:lstStyle/>
          <a:p>
            <a:r>
              <a:rPr lang="en-US" dirty="0"/>
              <a:t>An empty C-string is not the same as a null C-string</a:t>
            </a:r>
          </a:p>
          <a:p>
            <a:r>
              <a:rPr lang="en-US" dirty="0"/>
              <a:t>Null C-strings do not have allocated memory</a:t>
            </a:r>
          </a:p>
          <a:p>
            <a:r>
              <a:rPr lang="en-US" dirty="0"/>
              <a:t>Empty C-strings have memory but do not have data</a:t>
            </a:r>
          </a:p>
          <a:p>
            <a:r>
              <a:rPr lang="en-US" dirty="0"/>
              <a:t>Must have the null-termination character</a:t>
            </a:r>
          </a:p>
          <a:p>
            <a:pPr lvl="1"/>
            <a:r>
              <a:rPr lang="en-US" dirty="0">
                <a:latin typeface="Courier New" panose="02070309020205020404" pitchFamily="49" charset="0"/>
                <a:cs typeface="Courier New" panose="02070309020205020404" pitchFamily="49" charset="0"/>
              </a:rPr>
              <a:t>char s[100] = "";</a:t>
            </a:r>
          </a:p>
          <a:p>
            <a:pPr lvl="1"/>
            <a:r>
              <a:rPr lang="en-US" dirty="0">
                <a:latin typeface="Courier New" panose="02070309020205020404" pitchFamily="49" charset="0"/>
                <a:cs typeface="Courier New" panose="02070309020205020404" pitchFamily="49" charset="0"/>
              </a:rPr>
              <a:t>char s[100];  s[0] = '\0';</a:t>
            </a:r>
          </a:p>
        </p:txBody>
      </p:sp>
      <p:pic>
        <p:nvPicPr>
          <p:cNvPr id="4" name="Picture 3"/>
          <p:cNvPicPr>
            <a:picLocks noChangeAspect="1"/>
          </p:cNvPicPr>
          <p:nvPr/>
        </p:nvPicPr>
        <p:blipFill>
          <a:blip r:embed="rId3"/>
          <a:stretch>
            <a:fillRect/>
          </a:stretch>
        </p:blipFill>
        <p:spPr>
          <a:xfrm>
            <a:off x="4242712" y="4943306"/>
            <a:ext cx="3706576" cy="762000"/>
          </a:xfrm>
          <a:prstGeom prst="rect">
            <a:avLst/>
          </a:prstGeom>
        </p:spPr>
      </p:pic>
    </p:spTree>
    <p:extLst>
      <p:ext uri="{BB962C8B-B14F-4D97-AF65-F5344CB8AC3E}">
        <p14:creationId xmlns:p14="http://schemas.microsoft.com/office/powerpoint/2010/main" val="1168717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Pseudo Data Types</a:t>
            </a:r>
          </a:p>
        </p:txBody>
      </p:sp>
      <p:sp>
        <p:nvSpPr>
          <p:cNvPr id="3" name="Content Placeholder 2"/>
          <p:cNvSpPr>
            <a:spLocks noGrp="1"/>
          </p:cNvSpPr>
          <p:nvPr>
            <p:ph sz="half" idx="1"/>
          </p:nvPr>
        </p:nvSpPr>
        <p:spPr/>
        <p:txBody>
          <a:bodyPr/>
          <a:lstStyle/>
          <a:p>
            <a:r>
              <a:rPr lang="en-US" dirty="0"/>
              <a:t>Pseudo data types are</a:t>
            </a:r>
          </a:p>
          <a:p>
            <a:pPr lvl="1"/>
            <a:r>
              <a:rPr lang="en-US" dirty="0"/>
              <a:t>aliases created as symbolic constants</a:t>
            </a:r>
          </a:p>
          <a:p>
            <a:pPr lvl="1"/>
            <a:r>
              <a:rPr lang="en-US" dirty="0"/>
              <a:t>converted to real types at compile time</a:t>
            </a:r>
          </a:p>
          <a:p>
            <a:pPr lvl="1"/>
            <a:r>
              <a:rPr lang="en-US" dirty="0"/>
              <a:t>used to improve code portability</a:t>
            </a:r>
          </a:p>
          <a:p>
            <a:pPr lvl="1"/>
            <a:r>
              <a:rPr lang="en-US" dirty="0"/>
              <a:t>typically named end with a “_t” at the end</a:t>
            </a:r>
          </a:p>
        </p:txBody>
      </p:sp>
      <p:sp>
        <p:nvSpPr>
          <p:cNvPr id="4" name="Content Placeholder 3"/>
          <p:cNvSpPr>
            <a:spLocks noGrp="1"/>
          </p:cNvSpPr>
          <p:nvPr>
            <p:ph sz="half" idx="2"/>
          </p:nvPr>
        </p:nvSpPr>
        <p:spPr/>
        <p:txBody>
          <a:bodyPr/>
          <a:lstStyle/>
          <a:p>
            <a:r>
              <a:rPr lang="en-US" dirty="0">
                <a:latin typeface="Courier New" panose="02070309020205020404" pitchFamily="49" charset="0"/>
                <a:cs typeface="Courier New" panose="02070309020205020404" pitchFamily="49" charset="0"/>
              </a:rPr>
              <a:t>size_t</a:t>
            </a:r>
          </a:p>
          <a:p>
            <a:pPr lvl="1"/>
            <a:r>
              <a:rPr lang="en-US" dirty="0"/>
              <a:t>an integer suitable for hold a data size</a:t>
            </a:r>
          </a:p>
          <a:p>
            <a:r>
              <a:rPr lang="en-US" dirty="0">
                <a:latin typeface="Courier New" panose="02070309020205020404" pitchFamily="49" charset="0"/>
                <a:cs typeface="Courier New" panose="02070309020205020404" pitchFamily="49" charset="0"/>
              </a:rPr>
              <a:t>errno_t</a:t>
            </a:r>
          </a:p>
          <a:p>
            <a:pPr lvl="1"/>
            <a:r>
              <a:rPr lang="en-US" dirty="0"/>
              <a:t>an integer that encodes an error number</a:t>
            </a:r>
          </a:p>
          <a:p>
            <a:endParaRPr lang="en-US" dirty="0"/>
          </a:p>
        </p:txBody>
      </p:sp>
    </p:spTree>
    <p:extLst>
      <p:ext uri="{BB962C8B-B14F-4D97-AF65-F5344CB8AC3E}">
        <p14:creationId xmlns:p14="http://schemas.microsoft.com/office/powerpoint/2010/main" val="973441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C-String Function Arguments</a:t>
            </a:r>
          </a:p>
        </p:txBody>
      </p:sp>
      <p:sp>
        <p:nvSpPr>
          <p:cNvPr id="3" name="Content Placeholder 2"/>
          <p:cNvSpPr>
            <a:spLocks noGrp="1"/>
          </p:cNvSpPr>
          <p:nvPr>
            <p:ph idx="1"/>
          </p:nvPr>
        </p:nvSpPr>
        <p:spPr/>
        <p:txBody>
          <a:bodyPr/>
          <a:lstStyle/>
          <a:p>
            <a:r>
              <a:rPr lang="en-US" dirty="0"/>
              <a:t>The C-string arguments for the C-string functions(</a:t>
            </a:r>
            <a:r>
              <a:rPr lang="en-US" dirty="0">
                <a:latin typeface="Courier New" panose="02070309020205020404" pitchFamily="49" charset="0"/>
                <a:cs typeface="Courier New" panose="02070309020205020404" pitchFamily="49" charset="0"/>
              </a:rPr>
              <a:t>&lt;cstring&gt;</a:t>
            </a:r>
            <a:r>
              <a:rPr lang="en-US" dirty="0"/>
              <a:t>) are shown as char*</a:t>
            </a:r>
          </a:p>
          <a:p>
            <a:r>
              <a:rPr lang="fr-FR" dirty="0">
                <a:latin typeface="Courier New" panose="02070309020205020404" pitchFamily="49" charset="0"/>
                <a:cs typeface="Courier New" panose="02070309020205020404" pitchFamily="49" charset="0"/>
              </a:rPr>
              <a:t>char* strcpy(char* destination, const char* source);</a:t>
            </a:r>
            <a:endParaRPr lang="en-US" dirty="0">
              <a:latin typeface="Courier New" panose="02070309020205020404" pitchFamily="49" charset="0"/>
              <a:cs typeface="Courier New" panose="02070309020205020404" pitchFamily="49" charset="0"/>
            </a:endParaRPr>
          </a:p>
          <a:p>
            <a:r>
              <a:rPr lang="en-US" dirty="0"/>
              <a:t>Pointers must point to allocated memory</a:t>
            </a:r>
          </a:p>
          <a:p>
            <a:pPr lvl="1"/>
            <a:r>
              <a:rPr lang="en-US" dirty="0"/>
              <a:t>character array: </a:t>
            </a:r>
            <a:r>
              <a:rPr lang="en-US" dirty="0">
                <a:latin typeface="Courier New" panose="02070309020205020404" pitchFamily="49" charset="0"/>
                <a:cs typeface="Courier New" panose="02070309020205020404" pitchFamily="49" charset="0"/>
              </a:rPr>
              <a:t>char s1[100];</a:t>
            </a:r>
          </a:p>
          <a:p>
            <a:pPr lvl="1"/>
            <a:r>
              <a:rPr lang="en-US" dirty="0"/>
              <a:t>dynamic: </a:t>
            </a:r>
            <a:r>
              <a:rPr lang="en-US" dirty="0">
                <a:latin typeface="Courier New" panose="02070309020205020404" pitchFamily="49" charset="0"/>
                <a:cs typeface="Courier New" panose="02070309020205020404" pitchFamily="49" charset="0"/>
              </a:rPr>
              <a:t>char* s2 = new char[100];</a:t>
            </a:r>
          </a:p>
          <a:p>
            <a:pPr lvl="1"/>
            <a:r>
              <a:rPr lang="en-US" dirty="0">
                <a:latin typeface="Courier New" panose="02070309020205020404" pitchFamily="49" charset="0"/>
                <a:cs typeface="Courier New" panose="02070309020205020404" pitchFamily="49" charset="0"/>
              </a:rPr>
              <a:t>strcpy(s2, s1);</a:t>
            </a:r>
          </a:p>
        </p:txBody>
      </p:sp>
    </p:spTree>
    <p:extLst>
      <p:ext uri="{BB962C8B-B14F-4D97-AF65-F5344CB8AC3E}">
        <p14:creationId xmlns:p14="http://schemas.microsoft.com/office/powerpoint/2010/main" val="3332508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 pointer return values</a:t>
            </a:r>
          </a:p>
        </p:txBody>
      </p:sp>
      <p:sp>
        <p:nvSpPr>
          <p:cNvPr id="3" name="Content Placeholder 2"/>
          <p:cNvSpPr>
            <a:spLocks noGrp="1"/>
          </p:cNvSpPr>
          <p:nvPr>
            <p:ph idx="1"/>
          </p:nvPr>
        </p:nvSpPr>
        <p:spPr/>
        <p:txBody>
          <a:bodyPr/>
          <a:lstStyle/>
          <a:p>
            <a:r>
              <a:rPr lang="en-US" dirty="0"/>
              <a:t>Many C-string functions return a character pointer</a:t>
            </a:r>
          </a:p>
          <a:p>
            <a:pPr lvl="1"/>
            <a:r>
              <a:rPr lang="fr-FR" dirty="0">
                <a:latin typeface="Courier New" panose="02070309020205020404" pitchFamily="49" charset="0"/>
                <a:cs typeface="Courier New" panose="02070309020205020404" pitchFamily="49" charset="0"/>
              </a:rPr>
              <a:t>char* strcpy(char* destination, const char* source);</a:t>
            </a:r>
            <a:endParaRPr lang="en-US" dirty="0"/>
          </a:p>
          <a:p>
            <a:pPr lvl="1"/>
            <a:r>
              <a:rPr lang="en-US" dirty="0"/>
              <a:t>The pointer is often one of the arguments; </a:t>
            </a:r>
            <a:r>
              <a:rPr lang="en-US" dirty="0">
                <a:latin typeface="Courier New" panose="02070309020205020404" pitchFamily="49" charset="0"/>
                <a:cs typeface="Courier New" panose="02070309020205020404" pitchFamily="49" charset="0"/>
              </a:rPr>
              <a:t>return destination;</a:t>
            </a:r>
          </a:p>
          <a:p>
            <a:pPr lvl="1"/>
            <a:r>
              <a:rPr lang="en-US" dirty="0"/>
              <a:t>This a convenience that allows embedding the call in a larger context:</a:t>
            </a:r>
          </a:p>
          <a:p>
            <a:pPr lvl="1"/>
            <a:r>
              <a:rPr lang="en-US" dirty="0">
                <a:latin typeface="Courier New" panose="02070309020205020404" pitchFamily="49" charset="0"/>
                <a:cs typeface="Courier New" panose="02070309020205020404" pitchFamily="49" charset="0"/>
              </a:rPr>
              <a:t>cout &lt;&lt; strcpy(s2, s1) endl;</a:t>
            </a:r>
          </a:p>
        </p:txBody>
      </p:sp>
    </p:spTree>
    <p:extLst>
      <p:ext uri="{BB962C8B-B14F-4D97-AF65-F5344CB8AC3E}">
        <p14:creationId xmlns:p14="http://schemas.microsoft.com/office/powerpoint/2010/main" val="130456035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556</TotalTime>
  <Words>1812</Words>
  <Application>Microsoft Office PowerPoint</Application>
  <PresentationFormat>Widescreen</PresentationFormat>
  <Paragraphs>93</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Courier New</vt:lpstr>
      <vt:lpstr>Gill Sans MT</vt:lpstr>
      <vt:lpstr>Parcel</vt:lpstr>
      <vt:lpstr>C-String Functions</vt:lpstr>
      <vt:lpstr>C-Strings are Primitive</vt:lpstr>
      <vt:lpstr>ASCII Encoding</vt:lpstr>
      <vt:lpstr>PowerPoint Presentation</vt:lpstr>
      <vt:lpstr>nullptr</vt:lpstr>
      <vt:lpstr>Empty C-Strings</vt:lpstr>
      <vt:lpstr>Pseudo Data Types</vt:lpstr>
      <vt:lpstr>C-String Function Arguments</vt:lpstr>
      <vt:lpstr>Character pointer return values</vt:lpstr>
      <vt:lpstr>Microsoft Visual Studio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C-String Functions</dc:title>
  <dc:creator>Delroy Brinkerhoff</dc:creator>
  <cp:lastModifiedBy>delroy</cp:lastModifiedBy>
  <cp:revision>32</cp:revision>
  <dcterms:created xsi:type="dcterms:W3CDTF">2016-07-13T22:03:45Z</dcterms:created>
  <dcterms:modified xsi:type="dcterms:W3CDTF">2026-01-24T18:25:45Z</dcterms:modified>
</cp:coreProperties>
</file>