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38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36FFD7-0CD1-4BA0-949A-FCDF5C50E095}" type="datetimeFigureOut">
              <a:rPr lang="en-US" smtClean="0"/>
              <a:t>1/24/2026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181FEC-DBB6-41FF-A57C-CF4B0AC4AAC7}" type="slidenum">
              <a:rPr lang="en-US" smtClean="0"/>
              <a:t>‹#›</a:t>
            </a:fld>
            <a:endParaRPr lang="en-US"/>
          </a:p>
        </p:txBody>
      </p:sp>
    </p:spTree>
    <p:extLst>
      <p:ext uri="{BB962C8B-B14F-4D97-AF65-F5344CB8AC3E}">
        <p14:creationId xmlns:p14="http://schemas.microsoft.com/office/powerpoint/2010/main" val="3904597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string compare function is not as intuitive as we might like, but it does provide an essential string function.</a:t>
            </a:r>
          </a:p>
          <a:p>
            <a:endParaRPr lang="en-US" dirty="0"/>
          </a:p>
        </p:txBody>
      </p:sp>
      <p:sp>
        <p:nvSpPr>
          <p:cNvPr id="4" name="Slide Number Placeholder 3"/>
          <p:cNvSpPr>
            <a:spLocks noGrp="1"/>
          </p:cNvSpPr>
          <p:nvPr>
            <p:ph type="sldNum" sz="quarter" idx="5"/>
          </p:nvPr>
        </p:nvSpPr>
        <p:spPr/>
        <p:txBody>
          <a:bodyPr/>
          <a:lstStyle/>
          <a:p>
            <a:fld id="{9F181FEC-DBB6-41FF-A57C-CF4B0AC4AAC7}" type="slidenum">
              <a:rPr lang="en-US" smtClean="0"/>
              <a:t>1</a:t>
            </a:fld>
            <a:endParaRPr lang="en-US"/>
          </a:p>
        </p:txBody>
      </p:sp>
    </p:spTree>
    <p:extLst>
      <p:ext uri="{BB962C8B-B14F-4D97-AF65-F5344CB8AC3E}">
        <p14:creationId xmlns:p14="http://schemas.microsoft.com/office/powerpoint/2010/main" val="37206097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C-strings lack a dedicated equals function and so the string compare function fills in for this operation. However, the string compare function provides more than just a Boolean true or false if the content of two strings is or is not equal.</a:t>
            </a:r>
          </a:p>
          <a:p>
            <a:pPr marL="0" marR="0">
              <a:lnSpc>
                <a:spcPct val="107000"/>
              </a:lnSpc>
              <a:spcBef>
                <a:spcPts val="0"/>
              </a:spcBef>
              <a:spcAft>
                <a:spcPts val="800"/>
              </a:spcAft>
            </a:pP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strcmp</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is said to be an “ordering function” that takes two C-string arguments and returns an integer. The integer contains information that tells how the two strings are ordered based on the ASCII collating sequence, that is, based on the ASCII encoding of each character in the string. The function returns a value &lt; 0 if s1 comes before s2, returns 0 if s1 and s2 contain the same characters, and returns a value &gt; 0 if s2 comes before s1, that is, the strings are out of order.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If s1 is “apple” and s2 is “zebra,” then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strcmp</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will return a negative value.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If we reverse the strings so that s2 is “apple” and s1 becomes “zebra,” then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strcmp</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returns a positive value.</a:t>
            </a:r>
          </a:p>
          <a:p>
            <a:endParaRPr lang="en-US" dirty="0"/>
          </a:p>
        </p:txBody>
      </p:sp>
      <p:sp>
        <p:nvSpPr>
          <p:cNvPr id="4" name="Slide Number Placeholder 3"/>
          <p:cNvSpPr>
            <a:spLocks noGrp="1"/>
          </p:cNvSpPr>
          <p:nvPr>
            <p:ph type="sldNum" sz="quarter" idx="5"/>
          </p:nvPr>
        </p:nvSpPr>
        <p:spPr/>
        <p:txBody>
          <a:bodyPr/>
          <a:lstStyle/>
          <a:p>
            <a:fld id="{9F181FEC-DBB6-41FF-A57C-CF4B0AC4AAC7}" type="slidenum">
              <a:rPr lang="en-US" smtClean="0"/>
              <a:t>2</a:t>
            </a:fld>
            <a:endParaRPr lang="en-US"/>
          </a:p>
        </p:txBody>
      </p:sp>
    </p:spTree>
    <p:extLst>
      <p:ext uri="{BB962C8B-B14F-4D97-AF65-F5344CB8AC3E}">
        <p14:creationId xmlns:p14="http://schemas.microsoft.com/office/powerpoint/2010/main" val="2417080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strcmp</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performs a left-to-right character-by-character comparison. The comparison continues as long as each character is the same, which is to the end of the strings in this example. The code fragment demonstrates two ways that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strcmp</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is used as a test for equality (notice exclamation symbol, which is the not operator in the second or right hand example). Both examples will execute the code in the true branch of the if-statement.</a:t>
            </a:r>
          </a:p>
          <a:p>
            <a:endParaRPr lang="en-US" dirty="0"/>
          </a:p>
        </p:txBody>
      </p:sp>
      <p:sp>
        <p:nvSpPr>
          <p:cNvPr id="4" name="Slide Number Placeholder 3"/>
          <p:cNvSpPr>
            <a:spLocks noGrp="1"/>
          </p:cNvSpPr>
          <p:nvPr>
            <p:ph type="sldNum" sz="quarter" idx="5"/>
          </p:nvPr>
        </p:nvSpPr>
        <p:spPr/>
        <p:txBody>
          <a:bodyPr/>
          <a:lstStyle/>
          <a:p>
            <a:fld id="{9F181FEC-DBB6-41FF-A57C-CF4B0AC4AAC7}" type="slidenum">
              <a:rPr lang="en-US" smtClean="0"/>
              <a:t>3</a:t>
            </a:fld>
            <a:endParaRPr lang="en-US"/>
          </a:p>
        </p:txBody>
      </p:sp>
    </p:spTree>
    <p:extLst>
      <p:ext uri="{BB962C8B-B14F-4D97-AF65-F5344CB8AC3E}">
        <p14:creationId xmlns:p14="http://schemas.microsoft.com/office/powerpoint/2010/main" val="31629636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this example,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strcmp</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will compare the first six characters of both strings, but then finds a difference when comparing the seventh characters. A capital W has a lower ASCII value than does a lower case w, and so s2 comes before s1: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strcmp</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returns a positive value.</a:t>
            </a:r>
          </a:p>
          <a:p>
            <a:endParaRPr lang="en-US" dirty="0"/>
          </a:p>
        </p:txBody>
      </p:sp>
      <p:sp>
        <p:nvSpPr>
          <p:cNvPr id="4" name="Slide Number Placeholder 3"/>
          <p:cNvSpPr>
            <a:spLocks noGrp="1"/>
          </p:cNvSpPr>
          <p:nvPr>
            <p:ph type="sldNum" sz="quarter" idx="5"/>
          </p:nvPr>
        </p:nvSpPr>
        <p:spPr/>
        <p:txBody>
          <a:bodyPr/>
          <a:lstStyle/>
          <a:p>
            <a:fld id="{9F181FEC-DBB6-41FF-A57C-CF4B0AC4AAC7}" type="slidenum">
              <a:rPr lang="en-US" smtClean="0"/>
              <a:t>4</a:t>
            </a:fld>
            <a:endParaRPr lang="en-US"/>
          </a:p>
        </p:txBody>
      </p:sp>
    </p:spTree>
    <p:extLst>
      <p:ext uri="{BB962C8B-B14F-4D97-AF65-F5344CB8AC3E}">
        <p14:creationId xmlns:p14="http://schemas.microsoft.com/office/powerpoint/2010/main" val="25389720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the final example,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strcmp</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compares the first five characters of both strings before s1 ends. The rule is that “nothing comes before something.” So, when two strings are equal until one ends, the shorter string is ordered before the longer string.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strcmp</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returns a negative number in this example.</a:t>
            </a:r>
          </a:p>
          <a:p>
            <a:endParaRPr lang="en-US" dirty="0"/>
          </a:p>
        </p:txBody>
      </p:sp>
      <p:sp>
        <p:nvSpPr>
          <p:cNvPr id="4" name="Slide Number Placeholder 3"/>
          <p:cNvSpPr>
            <a:spLocks noGrp="1"/>
          </p:cNvSpPr>
          <p:nvPr>
            <p:ph type="sldNum" sz="quarter" idx="5"/>
          </p:nvPr>
        </p:nvSpPr>
        <p:spPr/>
        <p:txBody>
          <a:bodyPr/>
          <a:lstStyle/>
          <a:p>
            <a:fld id="{9F181FEC-DBB6-41FF-A57C-CF4B0AC4AAC7}" type="slidenum">
              <a:rPr lang="en-US" smtClean="0"/>
              <a:t>5</a:t>
            </a:fld>
            <a:endParaRPr lang="en-US"/>
          </a:p>
        </p:txBody>
      </p:sp>
    </p:spTree>
    <p:extLst>
      <p:ext uri="{BB962C8B-B14F-4D97-AF65-F5344CB8AC3E}">
        <p14:creationId xmlns:p14="http://schemas.microsoft.com/office/powerpoint/2010/main" val="3979964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1/24/2026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1/24/2026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strcmp</a:t>
            </a:r>
          </a:p>
        </p:txBody>
      </p:sp>
      <p:sp>
        <p:nvSpPr>
          <p:cNvPr id="3" name="Subtitle 2"/>
          <p:cNvSpPr>
            <a:spLocks noGrp="1"/>
          </p:cNvSpPr>
          <p:nvPr>
            <p:ph type="subTitle" idx="1"/>
          </p:nvPr>
        </p:nvSpPr>
        <p:spPr/>
        <p:txBody>
          <a:bodyPr/>
          <a:lstStyle/>
          <a:p>
            <a:r>
              <a:rPr lang="en-US" dirty="0"/>
              <a:t>C-String Compare</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strcmp function</a:t>
            </a:r>
          </a:p>
        </p:txBody>
      </p:sp>
      <p:sp>
        <p:nvSpPr>
          <p:cNvPr id="3" name="Content Placeholder 2"/>
          <p:cNvSpPr>
            <a:spLocks noGrp="1"/>
          </p:cNvSpPr>
          <p:nvPr>
            <p:ph idx="1"/>
          </p:nvPr>
        </p:nvSpPr>
        <p:spPr/>
        <p:txBody>
          <a:bodyPr/>
          <a:lstStyle/>
          <a:p>
            <a:r>
              <a:rPr lang="en-US" dirty="0"/>
              <a:t>Comparing two strings for equality is a common and necessary operation</a:t>
            </a:r>
          </a:p>
          <a:p>
            <a:r>
              <a:rPr lang="en-US" dirty="0"/>
              <a:t>There is no C-string equality operator or function</a:t>
            </a:r>
          </a:p>
          <a:p>
            <a:r>
              <a:rPr lang="en-US" dirty="0"/>
              <a:t>Use the string compare function: </a:t>
            </a:r>
            <a:r>
              <a:rPr lang="en-US" dirty="0">
                <a:latin typeface="Courier New" panose="02070309020205020404" pitchFamily="49" charset="0"/>
                <a:cs typeface="Courier New" panose="02070309020205020404" pitchFamily="49" charset="0"/>
              </a:rPr>
              <a:t>int strcmp(char* s1, char* s2)</a:t>
            </a:r>
          </a:p>
          <a:p>
            <a:pPr lvl="1"/>
            <a:r>
              <a:rPr lang="en-US" dirty="0"/>
              <a:t>strcmp is an ordering function based on the ASCII code that returns</a:t>
            </a:r>
          </a:p>
          <a:p>
            <a:pPr lvl="1"/>
            <a:r>
              <a:rPr lang="en-US" dirty="0"/>
              <a:t>&lt; 0 if s1 comes before s2</a:t>
            </a:r>
          </a:p>
          <a:p>
            <a:pPr lvl="1"/>
            <a:r>
              <a:rPr lang="en-US" dirty="0"/>
              <a:t>0 if s1 and s2 are the same</a:t>
            </a:r>
          </a:p>
          <a:p>
            <a:pPr lvl="1"/>
            <a:r>
              <a:rPr lang="en-US" dirty="0"/>
              <a:t>&gt; 0 if s2 comes before s1</a:t>
            </a:r>
          </a:p>
          <a:p>
            <a:pPr lvl="1"/>
            <a:endParaRPr lang="en-US" dirty="0"/>
          </a:p>
        </p:txBody>
      </p:sp>
    </p:spTree>
    <p:extLst>
      <p:ext uri="{BB962C8B-B14F-4D97-AF65-F5344CB8AC3E}">
        <p14:creationId xmlns:p14="http://schemas.microsoft.com/office/powerpoint/2010/main" val="2332388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strcmp: example 1</a:t>
            </a:r>
          </a:p>
        </p:txBody>
      </p:sp>
      <p:sp>
        <p:nvSpPr>
          <p:cNvPr id="4" name="TextBox 3"/>
          <p:cNvSpPr txBox="1"/>
          <p:nvPr/>
        </p:nvSpPr>
        <p:spPr>
          <a:xfrm>
            <a:off x="2460567" y="4971019"/>
            <a:ext cx="7331825" cy="923330"/>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char* s1 = "HELLO WORLD";</a:t>
            </a:r>
          </a:p>
          <a:p>
            <a:r>
              <a:rPr lang="en-US" dirty="0">
                <a:latin typeface="Courier New" panose="02070309020205020404" pitchFamily="49" charset="0"/>
                <a:cs typeface="Courier New" panose="02070309020205020404" pitchFamily="49" charset="0"/>
              </a:rPr>
              <a:t>char* s2 = "HELLO WORLD";</a:t>
            </a:r>
          </a:p>
          <a:p>
            <a:r>
              <a:rPr lang="en-US" dirty="0">
                <a:latin typeface="Courier New" panose="02070309020205020404" pitchFamily="49" charset="0"/>
                <a:cs typeface="Courier New" panose="02070309020205020404" pitchFamily="49" charset="0"/>
              </a:rPr>
              <a:t>if (strcmp(s1, s2) == 0) –or- if (!strcmp(s1, s2)</a:t>
            </a:r>
          </a:p>
        </p:txBody>
      </p:sp>
      <p:pic>
        <p:nvPicPr>
          <p:cNvPr id="6" name="Picture 5"/>
          <p:cNvPicPr>
            <a:picLocks noChangeAspect="1"/>
          </p:cNvPicPr>
          <p:nvPr/>
        </p:nvPicPr>
        <p:blipFill>
          <a:blip r:embed="rId3"/>
          <a:stretch>
            <a:fillRect/>
          </a:stretch>
        </p:blipFill>
        <p:spPr>
          <a:xfrm>
            <a:off x="2212664" y="2771675"/>
            <a:ext cx="7787899" cy="1957344"/>
          </a:xfrm>
          <a:prstGeom prst="rect">
            <a:avLst/>
          </a:prstGeom>
        </p:spPr>
      </p:pic>
    </p:spTree>
    <p:extLst>
      <p:ext uri="{BB962C8B-B14F-4D97-AF65-F5344CB8AC3E}">
        <p14:creationId xmlns:p14="http://schemas.microsoft.com/office/powerpoint/2010/main" val="3616367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Strcmp: example 2</a:t>
            </a:r>
          </a:p>
        </p:txBody>
      </p:sp>
      <p:pic>
        <p:nvPicPr>
          <p:cNvPr id="3" name="Picture 2"/>
          <p:cNvPicPr>
            <a:picLocks noChangeAspect="1"/>
          </p:cNvPicPr>
          <p:nvPr/>
        </p:nvPicPr>
        <p:blipFill>
          <a:blip r:embed="rId3"/>
          <a:stretch>
            <a:fillRect/>
          </a:stretch>
        </p:blipFill>
        <p:spPr>
          <a:xfrm>
            <a:off x="2209716" y="2768599"/>
            <a:ext cx="7770737" cy="1953030"/>
          </a:xfrm>
          <a:prstGeom prst="rect">
            <a:avLst/>
          </a:prstGeom>
        </p:spPr>
      </p:pic>
      <p:sp>
        <p:nvSpPr>
          <p:cNvPr id="4" name="Rectangle 3"/>
          <p:cNvSpPr/>
          <p:nvPr/>
        </p:nvSpPr>
        <p:spPr>
          <a:xfrm>
            <a:off x="2466108" y="4979016"/>
            <a:ext cx="7494755" cy="923330"/>
          </a:xfrm>
          <a:prstGeom prst="rect">
            <a:avLst/>
          </a:prstGeom>
        </p:spPr>
        <p:txBody>
          <a:bodyPr wrap="square">
            <a:spAutoFit/>
          </a:bodyPr>
          <a:lstStyle/>
          <a:p>
            <a:r>
              <a:rPr lang="en-US" dirty="0">
                <a:latin typeface="Courier New" panose="02070309020205020404" pitchFamily="49" charset="0"/>
                <a:cs typeface="Courier New" panose="02070309020205020404" pitchFamily="49" charset="0"/>
              </a:rPr>
              <a:t>char* s1 = "HELLO world;</a:t>
            </a:r>
          </a:p>
          <a:p>
            <a:r>
              <a:rPr lang="en-US" dirty="0">
                <a:latin typeface="Courier New" panose="02070309020205020404" pitchFamily="49" charset="0"/>
                <a:cs typeface="Courier New" panose="02070309020205020404" pitchFamily="49" charset="0"/>
              </a:rPr>
              <a:t>char* s2 = "HELLO WORLD";</a:t>
            </a:r>
          </a:p>
          <a:p>
            <a:r>
              <a:rPr lang="en-US" dirty="0">
                <a:latin typeface="Courier New" panose="02070309020205020404" pitchFamily="49" charset="0"/>
                <a:cs typeface="Courier New" panose="02070309020205020404" pitchFamily="49" charset="0"/>
              </a:rPr>
              <a:t>if (strcmp(s1, s2)) . . .</a:t>
            </a:r>
          </a:p>
        </p:txBody>
      </p:sp>
    </p:spTree>
    <p:extLst>
      <p:ext uri="{BB962C8B-B14F-4D97-AF65-F5344CB8AC3E}">
        <p14:creationId xmlns:p14="http://schemas.microsoft.com/office/powerpoint/2010/main" val="2282731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strcmp: example 3</a:t>
            </a:r>
          </a:p>
        </p:txBody>
      </p:sp>
      <p:pic>
        <p:nvPicPr>
          <p:cNvPr id="3" name="Picture 2"/>
          <p:cNvPicPr>
            <a:picLocks noChangeAspect="1"/>
          </p:cNvPicPr>
          <p:nvPr/>
        </p:nvPicPr>
        <p:blipFill>
          <a:blip r:embed="rId3"/>
          <a:stretch>
            <a:fillRect/>
          </a:stretch>
        </p:blipFill>
        <p:spPr>
          <a:xfrm>
            <a:off x="2211550" y="2768600"/>
            <a:ext cx="7749314" cy="1947646"/>
          </a:xfrm>
          <a:prstGeom prst="rect">
            <a:avLst/>
          </a:prstGeom>
        </p:spPr>
      </p:pic>
      <p:sp>
        <p:nvSpPr>
          <p:cNvPr id="4" name="Rectangle 3"/>
          <p:cNvSpPr/>
          <p:nvPr/>
        </p:nvSpPr>
        <p:spPr>
          <a:xfrm>
            <a:off x="2466108" y="4962387"/>
            <a:ext cx="7494755" cy="923330"/>
          </a:xfrm>
          <a:prstGeom prst="rect">
            <a:avLst/>
          </a:prstGeom>
        </p:spPr>
        <p:txBody>
          <a:bodyPr wrap="square">
            <a:spAutoFit/>
          </a:bodyPr>
          <a:lstStyle/>
          <a:p>
            <a:r>
              <a:rPr lang="en-US" dirty="0">
                <a:latin typeface="Courier New" panose="02070309020205020404" pitchFamily="49" charset="0"/>
                <a:cs typeface="Courier New" panose="02070309020205020404" pitchFamily="49" charset="0"/>
              </a:rPr>
              <a:t>char* s1 = "HELLO";</a:t>
            </a:r>
          </a:p>
          <a:p>
            <a:r>
              <a:rPr lang="en-US" dirty="0">
                <a:latin typeface="Courier New" panose="02070309020205020404" pitchFamily="49" charset="0"/>
                <a:cs typeface="Courier New" panose="02070309020205020404" pitchFamily="49" charset="0"/>
              </a:rPr>
              <a:t>char* s2 = "HELLO WORLD";</a:t>
            </a:r>
          </a:p>
          <a:p>
            <a:r>
              <a:rPr lang="en-US" dirty="0">
                <a:latin typeface="Courier New" panose="02070309020205020404" pitchFamily="49" charset="0"/>
                <a:cs typeface="Courier New" panose="02070309020205020404" pitchFamily="49" charset="0"/>
              </a:rPr>
              <a:t>if (strcmp(s1, s2)) . . .</a:t>
            </a:r>
          </a:p>
        </p:txBody>
      </p:sp>
    </p:spTree>
    <p:extLst>
      <p:ext uri="{BB962C8B-B14F-4D97-AF65-F5344CB8AC3E}">
        <p14:creationId xmlns:p14="http://schemas.microsoft.com/office/powerpoint/2010/main" val="3565447341"/>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69</TotalTime>
  <Words>591</Words>
  <Application>Microsoft Office PowerPoint</Application>
  <PresentationFormat>Widescreen</PresentationFormat>
  <Paragraphs>36</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Courier New</vt:lpstr>
      <vt:lpstr>Gill Sans MT</vt:lpstr>
      <vt:lpstr>Parcel</vt:lpstr>
      <vt:lpstr>strcmp</vt:lpstr>
      <vt:lpstr>The strcmp function</vt:lpstr>
      <vt:lpstr>strcmp: example 1</vt:lpstr>
      <vt:lpstr>Strcmp: example 2</vt:lpstr>
      <vt:lpstr>strcmp: example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strcmp</dc:title>
  <dc:creator>Delroy Brinkerhoff</dc:creator>
  <cp:lastModifiedBy>delroy</cp:lastModifiedBy>
  <cp:revision>15</cp:revision>
  <dcterms:created xsi:type="dcterms:W3CDTF">2016-07-13T22:03:45Z</dcterms:created>
  <dcterms:modified xsi:type="dcterms:W3CDTF">2026-01-24T18:29:40Z</dcterms:modified>
</cp:coreProperties>
</file>