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6.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7.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9" r:id="rId4"/>
    <p:sldId id="258" r:id="rId5"/>
    <p:sldId id="260" r:id="rId6"/>
    <p:sldId id="264"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70C6C6-ABC4-4193-9AE3-31692DBC2341}"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EFCFA2-288A-4AAF-BB19-9D22224D85E9}" type="slidenum">
              <a:rPr lang="en-US" smtClean="0"/>
              <a:t>‹#›</a:t>
            </a:fld>
            <a:endParaRPr lang="en-US"/>
          </a:p>
        </p:txBody>
      </p:sp>
    </p:spTree>
    <p:extLst>
      <p:ext uri="{BB962C8B-B14F-4D97-AF65-F5344CB8AC3E}">
        <p14:creationId xmlns:p14="http://schemas.microsoft.com/office/powerpoint/2010/main" val="302939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inherits a rich set of C-string functions from C. This video describes four more. Two of the functions search for characters, another searches for a sub-string, and all versions of the last function parse a string into tokens. These functions are used less frequently than those previously described, so it’s not important to memorize them and some instructors may not assign this section.</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1</a:t>
            </a:fld>
            <a:endParaRPr lang="en-US"/>
          </a:p>
        </p:txBody>
      </p:sp>
    </p:spTree>
    <p:extLst>
      <p:ext uri="{BB962C8B-B14F-4D97-AF65-F5344CB8AC3E}">
        <p14:creationId xmlns:p14="http://schemas.microsoft.com/office/powerpoint/2010/main" val="2186753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C-string library provides two character-searching functions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strchr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strrchr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names suggest the functions’ purpose: Both functions search for a character in a string, named “target” in the examples of this section.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strchr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searches the string left-to-right – the forward direction for English readers – while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strrchr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searches right-to-left – or in the reverse direction for English readers.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two overloaded versions of each function, allowing the functions to work with constant and non-constant data. Also notice that it’s common to use integers to store character-data – C++ automatically converts between integers and characters. Both the forward and reverse functions return a pointer to the first occurrence of a character if one is found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if the string doesn’t contain the searched for character. It’s easy to convert the pointer to an index value – see section 4.9 for a hint.</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2</a:t>
            </a:fld>
            <a:endParaRPr lang="en-US"/>
          </a:p>
        </p:txBody>
      </p:sp>
    </p:spTree>
    <p:extLst>
      <p:ext uri="{BB962C8B-B14F-4D97-AF65-F5344CB8AC3E}">
        <p14:creationId xmlns:p14="http://schemas.microsoft.com/office/powerpoint/2010/main" val="1534963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Searching for a substring in a target string is a surprisingly common task. For example, DNA and RNA consist of nucleotide chains, and each nucleotide consists of four bases designated by the letters A, C, G, and T. Genomic research often involves searching for specific sub-sequences of these four characters embedded within larger strings.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strstr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efficiently carries out this task, searching left-to-right. It returns the beginning address of the first substring if one is found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if the target does not contain the substring. You can convert the pointer into an array index using the address arithmetic described in section 4.9.</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3</a:t>
            </a:fld>
            <a:endParaRPr lang="en-US"/>
          </a:p>
        </p:txBody>
      </p:sp>
    </p:spTree>
    <p:extLst>
      <p:ext uri="{BB962C8B-B14F-4D97-AF65-F5344CB8AC3E}">
        <p14:creationId xmlns:p14="http://schemas.microsoft.com/office/powerpoint/2010/main" val="3318216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Parsing, also known as tokenizing, is another common string-based task. Paring assumes that some groups of characters in a string, called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tokens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have some specific meaning. The groups of characters are separated by designated divider characters called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delimiters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For example, some spreadsheets and databases import and export data as comma-separated values (CSV).</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example represents one row of a spreadsheet or one database recorded as a string with three tokens separated by comma delimiters.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Every compiler has a component called a parser or tokenizer whose task is to decompose a program into pieces small enough to be converted into machine code. The symbols, like braces and parentheses, appearing in a program are delimiters. Although oversimplified, this example shows that the space character and semicolon delimit the tokes “total,” “update,” “=,” “+,” and “1.”</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Continuing our programming example, the “//” and new-line character delimit a comment.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final example demonstrates five tokens separated by four delimiters. We’ll use this example to demonstrate parsing or tokenizing C-strings with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related functions.</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4</a:t>
            </a:fld>
            <a:endParaRPr lang="en-US"/>
          </a:p>
        </p:txBody>
      </p:sp>
    </p:spTree>
    <p:extLst>
      <p:ext uri="{BB962C8B-B14F-4D97-AF65-F5344CB8AC3E}">
        <p14:creationId xmlns:p14="http://schemas.microsoft.com/office/powerpoint/2010/main" val="2588296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functions, so named because they tokenize C-strings, require two C-string arguments: the target string the function parses and a list of one or more delimiters. Although we can specify multiple delimiters, only one is needed to separate two tokens.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functions are more difficult to understand than the other functions presented in this section. I believe there are three reasons for this difficulty.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to extract all the tokens, we need to call the function repeatedly, once for each token and once more to detect when tokenization is finished. The illustration begins by showing the target string before parsing begins. The first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call begins the parsing operation and returns the first token. The subsequent calls extract and return the remaining tokens. These calls pass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as the first argument, signaling the function to continue processing the string started by the first call. The last call returns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signaling that no more tokens are left.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challenge is how the functions return the tokens: as a pointer to the first character in the token. The illustration shows this with the variable “t” that is updated with each function call.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functions are unusual because they change the target string by replacing the delimiters with the null termination character. The illustration shows the replacement with the “\0” in the yellow boxes.</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5</a:t>
            </a:fld>
            <a:endParaRPr lang="en-US"/>
          </a:p>
        </p:txBody>
      </p:sp>
    </p:spTree>
    <p:extLst>
      <p:ext uri="{BB962C8B-B14F-4D97-AF65-F5344CB8AC3E}">
        <p14:creationId xmlns:p14="http://schemas.microsoft.com/office/powerpoint/2010/main" val="643837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program begins with the definition of the target string. An authentic program would likely read the data from a file. The program also defines the delimiter string, which consists of four delimiter characters in this example – the space is a valid delimiter.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call “primes the pump” by initiating parsing of the target. It also returns the first token.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Parsing continues until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signaling that the string is fully parsed.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know how many tokens there are in the target, we can use a sequence of separate function calls.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when the number of tokens is unknown or can change for each string, it’s common to put the calls in a loop. This example uses a while-loop, but you can also use for- and do-while loops.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Passing a string as the first argument causes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to begin parsing that string. Passing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as the first argument causes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to continue parsing the previous string. Notice that we can change the delimiter string before any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call.</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6</a:t>
            </a:fld>
            <a:endParaRPr lang="en-US"/>
          </a:p>
        </p:txBody>
      </p:sp>
    </p:spTree>
    <p:extLst>
      <p:ext uri="{BB962C8B-B14F-4D97-AF65-F5344CB8AC3E}">
        <p14:creationId xmlns:p14="http://schemas.microsoft.com/office/powerpoint/2010/main" val="1162096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Calling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repeatedly, once for each token, requires it to “remember” where it left off parsing in the last call. Static variables were created to handle this very situation. The initialization only takes place once when the program is first loaded into memory. We pass a valid C-string to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on the first call and it initializes the context. The program updates context as part of the parsing process and the value is retained between calls because it is a static variable. But this means that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can’t parse two or more strings at the same time: programmers can't begin parsing string-A, switch to string-B, then return to string-A.</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7</a:t>
            </a:fld>
            <a:endParaRPr lang="en-US"/>
          </a:p>
        </p:txBody>
      </p:sp>
    </p:spTree>
    <p:extLst>
      <p:ext uri="{BB962C8B-B14F-4D97-AF65-F5344CB8AC3E}">
        <p14:creationId xmlns:p14="http://schemas.microsoft.com/office/powerpoint/2010/main" val="3300943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Microsoft and Linux functions eliminate this restriction by replacing the local static variable with the context argument. Essentially, they move the variable “remembering” the current parsing location from the function scope to the calling scope – from the function to the client code. Aside from the different function name-endings, the two functions behave in the same way.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Understanding context’s double-pointer type is more difficult than using it. First, context is a C-string – a character pointer – which accounts for one asterisk or one level of indirection. But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functions pass information back to the client through it, so it must be passed using an INOUT technique. The C-programming language, from which C++ inherits the original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strtok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doesn’t support pass-by-reference, leaving pass-by-pointer, accounting for the second asterisk or level of indirection.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 when we use these functions, we define context as a character-pointer and use the address-of operator in the function call.</a:t>
            </a:r>
          </a:p>
          <a:p>
            <a:endParaRPr lang="en-US" dirty="0"/>
          </a:p>
        </p:txBody>
      </p:sp>
      <p:sp>
        <p:nvSpPr>
          <p:cNvPr id="4" name="Slide Number Placeholder 3"/>
          <p:cNvSpPr>
            <a:spLocks noGrp="1"/>
          </p:cNvSpPr>
          <p:nvPr>
            <p:ph type="sldNum" sz="quarter" idx="5"/>
          </p:nvPr>
        </p:nvSpPr>
        <p:spPr/>
        <p:txBody>
          <a:bodyPr/>
          <a:lstStyle/>
          <a:p>
            <a:fld id="{86EFCFA2-288A-4AAF-BB19-9D22224D85E9}" type="slidenum">
              <a:rPr lang="en-US" smtClean="0"/>
              <a:t>8</a:t>
            </a:fld>
            <a:endParaRPr lang="en-US"/>
          </a:p>
        </p:txBody>
      </p:sp>
    </p:spTree>
    <p:extLst>
      <p:ext uri="{BB962C8B-B14F-4D97-AF65-F5344CB8AC3E}">
        <p14:creationId xmlns:p14="http://schemas.microsoft.com/office/powerpoint/2010/main" val="2105882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Master" Target="../slideMasters/slideMaster1.xml"/><Relationship Id="rId4" Type="http://schemas.openxmlformats.org/officeDocument/2006/relationships/tags" Target="../tags/tag1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1.emf"/><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26.xml"/></Relationships>
</file>

<file path=ppt/slides/_rels/slide3.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image" Target="../media/image2.emf"/><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notesSlide" Target="../notesSlides/notesSlide3.xml"/><Relationship Id="rId5" Type="http://schemas.openxmlformats.org/officeDocument/2006/relationships/slideLayout" Target="../slideLayouts/slideLayout6.xml"/><Relationship Id="rId4" Type="http://schemas.openxmlformats.org/officeDocument/2006/relationships/tags" Target="../tags/tag3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3.emf"/><Relationship Id="rId5" Type="http://schemas.openxmlformats.org/officeDocument/2006/relationships/notesSlide" Target="../notesSlides/notesSlide5.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notesSlide" Target="../notesSlides/notesSlide6.xml"/><Relationship Id="rId5" Type="http://schemas.openxmlformats.org/officeDocument/2006/relationships/slideLayout" Target="../slideLayouts/slideLayout6.xml"/><Relationship Id="rId4" Type="http://schemas.openxmlformats.org/officeDocument/2006/relationships/tags" Target="../tags/tag3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notesSlide" Target="../notesSlides/notesSlide8.xml"/><Relationship Id="rId4"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More C-String Functions</a:t>
            </a:r>
          </a:p>
        </p:txBody>
      </p:sp>
      <p:sp>
        <p:nvSpPr>
          <p:cNvPr id="3" name="Subtitle 2"/>
          <p:cNvSpPr>
            <a:spLocks noGrp="1"/>
          </p:cNvSpPr>
          <p:nvPr>
            <p:ph type="subTitle" idx="1"/>
            <p:custDataLst>
              <p:tags r:id="rId2"/>
            </p:custDataLst>
          </p:nvPr>
        </p:nvSpPr>
        <p:spPr>
          <a:xfrm>
            <a:off x="2695194" y="4352544"/>
            <a:ext cx="6801612" cy="1425404"/>
          </a:xfrm>
        </p:spPr>
        <p:txBody>
          <a:bodyPr>
            <a:normAutofit/>
          </a:bodyPr>
          <a:lstStyle/>
          <a:p>
            <a:r>
              <a:rPr lang="en-US" dirty="0"/>
              <a:t>strchr, strrchr</a:t>
            </a:r>
          </a:p>
          <a:p>
            <a:r>
              <a:rPr lang="en-US" dirty="0"/>
              <a:t>strstr</a:t>
            </a:r>
          </a:p>
          <a:p>
            <a:r>
              <a:rPr lang="en-US" dirty="0"/>
              <a:t>strtok, strtok_s, and strtok_r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AC9F2-D732-3410-8365-D49C522F779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strchr</a:t>
            </a:r>
            <a:r>
              <a:rPr lang="en-US" dirty="0"/>
              <a:t> and </a:t>
            </a:r>
            <a:r>
              <a:rPr lang="en-US" cap="none" dirty="0"/>
              <a:t>strrchr</a:t>
            </a:r>
          </a:p>
        </p:txBody>
      </p:sp>
      <p:pic>
        <p:nvPicPr>
          <p:cNvPr id="7" name="Content Placeholder 6">
            <a:extLst>
              <a:ext uri="{FF2B5EF4-FFF2-40B4-BE49-F238E27FC236}">
                <a16:creationId xmlns:a16="http://schemas.microsoft.com/office/drawing/2014/main" id="{35043B3A-AFB7-8D17-421A-FB755F6779AD}"/>
              </a:ext>
            </a:extLst>
          </p:cNvPr>
          <p:cNvPicPr>
            <a:picLocks noGrp="1" noChangeAspect="1"/>
          </p:cNvPicPr>
          <p:nvPr>
            <p:ph idx="1"/>
            <p:custDataLst>
              <p:tags r:id="rId2"/>
            </p:custDataLst>
          </p:nvPr>
        </p:nvPicPr>
        <p:blipFill>
          <a:blip r:embed="rId7"/>
          <a:stretch>
            <a:fillRect/>
          </a:stretch>
        </p:blipFill>
        <p:spPr>
          <a:xfrm>
            <a:off x="3957638" y="2677944"/>
            <a:ext cx="4276725" cy="981075"/>
          </a:xfrm>
        </p:spPr>
      </p:pic>
      <p:sp>
        <p:nvSpPr>
          <p:cNvPr id="8" name="TextBox 7">
            <a:extLst>
              <a:ext uri="{FF2B5EF4-FFF2-40B4-BE49-F238E27FC236}">
                <a16:creationId xmlns:a16="http://schemas.microsoft.com/office/drawing/2014/main" id="{42F57387-75E7-75B2-A9B3-4925A534A5BA}"/>
              </a:ext>
            </a:extLst>
          </p:cNvPr>
          <p:cNvSpPr txBox="1"/>
          <p:nvPr>
            <p:custDataLst>
              <p:tags r:id="rId3"/>
            </p:custDataLst>
          </p:nvPr>
        </p:nvSpPr>
        <p:spPr>
          <a:xfrm>
            <a:off x="1526959" y="4022503"/>
            <a:ext cx="4376691" cy="1477328"/>
          </a:xfrm>
          <a:prstGeom prst="rect">
            <a:avLst/>
          </a:prstGeom>
          <a:noFill/>
        </p:spPr>
        <p:txBody>
          <a:bodyPr wrap="square" rtlCol="0">
            <a:spAutoFit/>
          </a:bodyPr>
          <a:lstStyle/>
          <a:p>
            <a:r>
              <a:rPr lang="en-US" dirty="0"/>
              <a:t>char* strchr(char* target, int c);</a:t>
            </a:r>
          </a:p>
          <a:p>
            <a:r>
              <a:rPr lang="en-US" dirty="0"/>
              <a:t>const char* strchr(const char* target, int c);</a:t>
            </a:r>
          </a:p>
          <a:p>
            <a:endParaRPr lang="en-US" dirty="0"/>
          </a:p>
          <a:p>
            <a:r>
              <a:rPr lang="en-US" dirty="0"/>
              <a:t>char* strrchr(char* target, int c);</a:t>
            </a:r>
          </a:p>
          <a:p>
            <a:r>
              <a:rPr lang="en-US" dirty="0"/>
              <a:t>const char* strrchr(const char* target, int c);</a:t>
            </a:r>
          </a:p>
        </p:txBody>
      </p:sp>
      <p:sp>
        <p:nvSpPr>
          <p:cNvPr id="9" name="TextBox 8">
            <a:extLst>
              <a:ext uri="{FF2B5EF4-FFF2-40B4-BE49-F238E27FC236}">
                <a16:creationId xmlns:a16="http://schemas.microsoft.com/office/drawing/2014/main" id="{D889407E-674C-201F-A75A-4B5A1FD0ADD3}"/>
              </a:ext>
            </a:extLst>
          </p:cNvPr>
          <p:cNvSpPr txBox="1"/>
          <p:nvPr>
            <p:custDataLst>
              <p:tags r:id="rId4"/>
            </p:custDataLst>
          </p:nvPr>
        </p:nvSpPr>
        <p:spPr>
          <a:xfrm>
            <a:off x="6288352" y="4023422"/>
            <a:ext cx="3997911" cy="1754326"/>
          </a:xfrm>
          <a:prstGeom prst="rect">
            <a:avLst/>
          </a:prstGeom>
          <a:noFill/>
        </p:spPr>
        <p:txBody>
          <a:bodyPr wrap="square" rtlCol="0">
            <a:spAutoFit/>
          </a:bodyPr>
          <a:lstStyle/>
          <a:p>
            <a:r>
              <a:rPr lang="en-US" dirty="0"/>
              <a:t>const char* target = "HELLO WORLD";</a:t>
            </a:r>
          </a:p>
          <a:p>
            <a:r>
              <a:rPr lang="en-US" dirty="0"/>
              <a:t>const char* s1 = strchr(target, 'L');</a:t>
            </a:r>
          </a:p>
          <a:p>
            <a:r>
              <a:rPr lang="en-US" dirty="0"/>
              <a:t>const char* s2 = strrchr(target, 'L');</a:t>
            </a:r>
          </a:p>
          <a:p>
            <a:endParaRPr lang="en-US" dirty="0"/>
          </a:p>
          <a:p>
            <a:r>
              <a:rPr lang="en-US" dirty="0"/>
              <a:t>cout &lt;&lt; s1 &lt;&lt; endl;</a:t>
            </a:r>
          </a:p>
          <a:p>
            <a:r>
              <a:rPr lang="en-US" dirty="0"/>
              <a:t>cout &lt;&lt; s2 &lt;&lt; endl;</a:t>
            </a:r>
          </a:p>
        </p:txBody>
      </p:sp>
    </p:spTree>
    <p:extLst>
      <p:ext uri="{BB962C8B-B14F-4D97-AF65-F5344CB8AC3E}">
        <p14:creationId xmlns:p14="http://schemas.microsoft.com/office/powerpoint/2010/main" val="3045365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EC147-2AAB-653F-8B46-99D5CE7AF81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strstr</a:t>
            </a:r>
          </a:p>
        </p:txBody>
      </p:sp>
      <p:pic>
        <p:nvPicPr>
          <p:cNvPr id="4" name="Picture 3">
            <a:extLst>
              <a:ext uri="{FF2B5EF4-FFF2-40B4-BE49-F238E27FC236}">
                <a16:creationId xmlns:a16="http://schemas.microsoft.com/office/drawing/2014/main" id="{2560C396-A1DC-4AA8-0E72-E11395867672}"/>
              </a:ext>
            </a:extLst>
          </p:cNvPr>
          <p:cNvPicPr>
            <a:picLocks noChangeAspect="1"/>
          </p:cNvPicPr>
          <p:nvPr>
            <p:custDataLst>
              <p:tags r:id="rId2"/>
            </p:custDataLst>
          </p:nvPr>
        </p:nvPicPr>
        <p:blipFill>
          <a:blip r:embed="rId7"/>
          <a:stretch>
            <a:fillRect/>
          </a:stretch>
        </p:blipFill>
        <p:spPr>
          <a:xfrm>
            <a:off x="3957637" y="2672132"/>
            <a:ext cx="4276725" cy="981075"/>
          </a:xfrm>
          <a:prstGeom prst="rect">
            <a:avLst/>
          </a:prstGeom>
        </p:spPr>
      </p:pic>
      <p:sp>
        <p:nvSpPr>
          <p:cNvPr id="5" name="TextBox 4">
            <a:extLst>
              <a:ext uri="{FF2B5EF4-FFF2-40B4-BE49-F238E27FC236}">
                <a16:creationId xmlns:a16="http://schemas.microsoft.com/office/drawing/2014/main" id="{AC018CC6-0DFD-FBB9-BD21-0B82CF8BD713}"/>
              </a:ext>
            </a:extLst>
          </p:cNvPr>
          <p:cNvSpPr txBox="1"/>
          <p:nvPr>
            <p:custDataLst>
              <p:tags r:id="rId3"/>
            </p:custDataLst>
          </p:nvPr>
        </p:nvSpPr>
        <p:spPr>
          <a:xfrm>
            <a:off x="1535839" y="4030464"/>
            <a:ext cx="5273336" cy="646331"/>
          </a:xfrm>
          <a:prstGeom prst="rect">
            <a:avLst/>
          </a:prstGeom>
          <a:noFill/>
        </p:spPr>
        <p:txBody>
          <a:bodyPr wrap="square" rtlCol="0">
            <a:spAutoFit/>
          </a:bodyPr>
          <a:lstStyle/>
          <a:p>
            <a:r>
              <a:rPr lang="en-US" dirty="0"/>
              <a:t>char* strstr(char* target, const char* sub);</a:t>
            </a:r>
          </a:p>
          <a:p>
            <a:r>
              <a:rPr lang="en-US" dirty="0"/>
              <a:t>const char* strstr(const char* target, const char* sub);</a:t>
            </a:r>
          </a:p>
        </p:txBody>
      </p:sp>
      <p:sp>
        <p:nvSpPr>
          <p:cNvPr id="6" name="TextBox 5">
            <a:extLst>
              <a:ext uri="{FF2B5EF4-FFF2-40B4-BE49-F238E27FC236}">
                <a16:creationId xmlns:a16="http://schemas.microsoft.com/office/drawing/2014/main" id="{031B2B7A-9BEB-C52C-A5AC-59CDF63F0C67}"/>
              </a:ext>
            </a:extLst>
          </p:cNvPr>
          <p:cNvSpPr txBox="1"/>
          <p:nvPr>
            <p:custDataLst>
              <p:tags r:id="rId4"/>
            </p:custDataLst>
          </p:nvPr>
        </p:nvSpPr>
        <p:spPr>
          <a:xfrm>
            <a:off x="6995606" y="4030464"/>
            <a:ext cx="4154747" cy="1200329"/>
          </a:xfrm>
          <a:prstGeom prst="rect">
            <a:avLst/>
          </a:prstGeom>
          <a:noFill/>
        </p:spPr>
        <p:txBody>
          <a:bodyPr wrap="square" rtlCol="0">
            <a:spAutoFit/>
          </a:bodyPr>
          <a:lstStyle/>
          <a:p>
            <a:r>
              <a:rPr lang="en-US" dirty="0"/>
              <a:t>const char* target = "HELLO WORLD";</a:t>
            </a:r>
          </a:p>
          <a:p>
            <a:r>
              <a:rPr lang="en-US" dirty="0"/>
              <a:t>const char* s3 = strstr(target, "WORLD");</a:t>
            </a:r>
          </a:p>
          <a:p>
            <a:endParaRPr lang="en-US" dirty="0"/>
          </a:p>
          <a:p>
            <a:r>
              <a:rPr lang="en-US" dirty="0"/>
              <a:t>cout &lt;&lt; s3 &lt;&lt; endl;</a:t>
            </a:r>
          </a:p>
        </p:txBody>
      </p:sp>
    </p:spTree>
    <p:extLst>
      <p:ext uri="{BB962C8B-B14F-4D97-AF65-F5344CB8AC3E}">
        <p14:creationId xmlns:p14="http://schemas.microsoft.com/office/powerpoint/2010/main" val="45457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EA3F4-5F3E-D355-A78E-CB7E83E9191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Parsing / Tokenizing</a:t>
            </a:r>
          </a:p>
        </p:txBody>
      </p:sp>
      <p:sp>
        <p:nvSpPr>
          <p:cNvPr id="3" name="Content Placeholder 2">
            <a:extLst>
              <a:ext uri="{FF2B5EF4-FFF2-40B4-BE49-F238E27FC236}">
                <a16:creationId xmlns:a16="http://schemas.microsoft.com/office/drawing/2014/main" id="{D10D61FC-C80C-D662-E3F8-A08BC81A75E7}"/>
              </a:ext>
            </a:extLst>
          </p:cNvPr>
          <p:cNvSpPr>
            <a:spLocks noGrp="1"/>
          </p:cNvSpPr>
          <p:nvPr>
            <p:ph idx="1"/>
            <p:custDataLst>
              <p:tags r:id="rId2"/>
            </p:custDataLst>
          </p:nvPr>
        </p:nvSpPr>
        <p:spPr>
          <a:xfrm>
            <a:off x="2231136" y="2638044"/>
            <a:ext cx="7729728" cy="3101983"/>
          </a:xfrm>
        </p:spPr>
        <p:txBody>
          <a:bodyPr/>
          <a:lstStyle/>
          <a:p>
            <a:r>
              <a:rPr lang="en-US" dirty="0"/>
              <a:t>Parsing breaks a string into groups of meaningful characters called </a:t>
            </a:r>
            <a:r>
              <a:rPr lang="en-US" i="1" dirty="0"/>
              <a:t>tokens.</a:t>
            </a:r>
            <a:endParaRPr lang="en-US" dirty="0"/>
          </a:p>
          <a:p>
            <a:r>
              <a:rPr lang="en-US" dirty="0"/>
              <a:t>Adjacent tokens are separated by one or more </a:t>
            </a:r>
            <a:r>
              <a:rPr lang="en-US" i="1" dirty="0"/>
              <a:t>delimiters</a:t>
            </a:r>
            <a:r>
              <a:rPr lang="en-US" dirty="0"/>
              <a:t>.</a:t>
            </a:r>
          </a:p>
          <a:p>
            <a:r>
              <a:rPr lang="en-US" dirty="0">
                <a:latin typeface="Courier New" panose="02070309020205020404" pitchFamily="49" charset="0"/>
                <a:cs typeface="Courier New" panose="02070309020205020404" pitchFamily="49" charset="0"/>
              </a:rPr>
              <a:t>Cranston Q. Snort,</a:t>
            </a:r>
            <a:r>
              <a:rPr lang="en-US" dirty="0">
                <a:latin typeface="Courier New" panose="02070309020205020404" pitchFamily="49" charset="0"/>
                <a:cs typeface="Courier New" panose="02070309020205020404" pitchFamily="49" charset="0"/>
                <a:sym typeface="Wingdings" panose="05000000000000000000" pitchFamily="2" charset="2"/>
              </a:rPr>
              <a:t>(801) 555-1234,</a:t>
            </a:r>
            <a:r>
              <a:rPr lang="en-US" dirty="0">
                <a:latin typeface="Courier New" panose="02070309020205020404" pitchFamily="49" charset="0"/>
                <a:cs typeface="Courier New" panose="02070309020205020404" pitchFamily="49" charset="0"/>
              </a:rPr>
              <a:t>115 Elm St.</a:t>
            </a:r>
          </a:p>
          <a:p>
            <a:r>
              <a:rPr lang="en-US" dirty="0">
                <a:latin typeface="Courier New" panose="02070309020205020404" pitchFamily="49" charset="0"/>
                <a:cs typeface="Courier New" panose="02070309020205020404" pitchFamily="49" charset="0"/>
              </a:rPr>
              <a:t>total = update + 1;</a:t>
            </a:r>
          </a:p>
          <a:p>
            <a:r>
              <a:rPr lang="en-US" dirty="0">
                <a:latin typeface="Courier New" panose="02070309020205020404" pitchFamily="49" charset="0"/>
                <a:cs typeface="Courier New" panose="02070309020205020404" pitchFamily="49" charset="0"/>
              </a:rPr>
              <a:t>// this is a comment</a:t>
            </a:r>
          </a:p>
          <a:p>
            <a:r>
              <a:rPr lang="en-US" dirty="0">
                <a:latin typeface="Courier New" panose="02070309020205020404" pitchFamily="49" charset="0"/>
                <a:cs typeface="Courier New" panose="02070309020205020404" pitchFamily="49" charset="0"/>
              </a:rPr>
              <a:t>See,the quick;red:fox;</a:t>
            </a:r>
          </a:p>
        </p:txBody>
      </p:sp>
    </p:spTree>
    <p:extLst>
      <p:ext uri="{BB962C8B-B14F-4D97-AF65-F5344CB8AC3E}">
        <p14:creationId xmlns:p14="http://schemas.microsoft.com/office/powerpoint/2010/main" val="3555622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5FB41-E059-D653-2778-B75653E9F20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strtok</a:t>
            </a:r>
          </a:p>
        </p:txBody>
      </p:sp>
      <p:sp>
        <p:nvSpPr>
          <p:cNvPr id="9" name="TextBox 8">
            <a:extLst>
              <a:ext uri="{FF2B5EF4-FFF2-40B4-BE49-F238E27FC236}">
                <a16:creationId xmlns:a16="http://schemas.microsoft.com/office/drawing/2014/main" id="{99370C21-3796-6DF3-E8DB-9A2980836F67}"/>
              </a:ext>
            </a:extLst>
          </p:cNvPr>
          <p:cNvSpPr txBox="1"/>
          <p:nvPr>
            <p:custDataLst>
              <p:tags r:id="rId2"/>
            </p:custDataLst>
          </p:nvPr>
        </p:nvSpPr>
        <p:spPr>
          <a:xfrm>
            <a:off x="3830629" y="2450229"/>
            <a:ext cx="4548440" cy="369332"/>
          </a:xfrm>
          <a:prstGeom prst="rect">
            <a:avLst/>
          </a:prstGeom>
          <a:noFill/>
        </p:spPr>
        <p:txBody>
          <a:bodyPr wrap="square" rtlCol="0">
            <a:spAutoFit/>
          </a:bodyPr>
          <a:lstStyle/>
          <a:p>
            <a:r>
              <a:rPr lang="en-US" dirty="0"/>
              <a:t>char* strtok(char* target, const char* delims);</a:t>
            </a:r>
          </a:p>
        </p:txBody>
      </p:sp>
      <p:pic>
        <p:nvPicPr>
          <p:cNvPr id="4" name="Picture 3">
            <a:extLst>
              <a:ext uri="{FF2B5EF4-FFF2-40B4-BE49-F238E27FC236}">
                <a16:creationId xmlns:a16="http://schemas.microsoft.com/office/drawing/2014/main" id="{65316E22-4546-7E85-7FF2-A1112CE82DA1}"/>
              </a:ext>
            </a:extLst>
          </p:cNvPr>
          <p:cNvPicPr>
            <a:picLocks noChangeAspect="1"/>
          </p:cNvPicPr>
          <p:nvPr>
            <p:custDataLst>
              <p:tags r:id="rId3"/>
            </p:custDataLst>
          </p:nvPr>
        </p:nvPicPr>
        <p:blipFill>
          <a:blip r:embed="rId6"/>
          <a:stretch>
            <a:fillRect/>
          </a:stretch>
        </p:blipFill>
        <p:spPr>
          <a:xfrm>
            <a:off x="2943225" y="3051473"/>
            <a:ext cx="6305550" cy="2619375"/>
          </a:xfrm>
          <a:prstGeom prst="rect">
            <a:avLst/>
          </a:prstGeom>
        </p:spPr>
      </p:pic>
    </p:spTree>
    <p:extLst>
      <p:ext uri="{BB962C8B-B14F-4D97-AF65-F5344CB8AC3E}">
        <p14:creationId xmlns:p14="http://schemas.microsoft.com/office/powerpoint/2010/main" val="4010723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1C50-DCA8-F437-2AFC-BBDE7F9EBE0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strtok</a:t>
            </a:r>
            <a:r>
              <a:rPr lang="en-US" dirty="0"/>
              <a:t> example</a:t>
            </a:r>
          </a:p>
        </p:txBody>
      </p:sp>
      <p:sp>
        <p:nvSpPr>
          <p:cNvPr id="3" name="TextBox 2">
            <a:extLst>
              <a:ext uri="{FF2B5EF4-FFF2-40B4-BE49-F238E27FC236}">
                <a16:creationId xmlns:a16="http://schemas.microsoft.com/office/drawing/2014/main" id="{B153BEA9-D460-684A-FC2F-31CA6EA40923}"/>
              </a:ext>
            </a:extLst>
          </p:cNvPr>
          <p:cNvSpPr txBox="1"/>
          <p:nvPr>
            <p:custDataLst>
              <p:tags r:id="rId2"/>
            </p:custDataLst>
          </p:nvPr>
        </p:nvSpPr>
        <p:spPr>
          <a:xfrm>
            <a:off x="2441359" y="2503503"/>
            <a:ext cx="7315200" cy="64633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target[100] = "See,the quick;red:fox";</a:t>
            </a:r>
          </a:p>
          <a:p>
            <a:r>
              <a:rPr lang="en-US" dirty="0">
                <a:latin typeface="Courier New" panose="02070309020205020404" pitchFamily="49" charset="0"/>
                <a:cs typeface="Courier New" panose="02070309020205020404" pitchFamily="49" charset="0"/>
              </a:rPr>
              <a:t>const char* delims = " ,:;";</a:t>
            </a:r>
          </a:p>
        </p:txBody>
      </p:sp>
      <p:sp>
        <p:nvSpPr>
          <p:cNvPr id="4" name="TextBox 3">
            <a:extLst>
              <a:ext uri="{FF2B5EF4-FFF2-40B4-BE49-F238E27FC236}">
                <a16:creationId xmlns:a16="http://schemas.microsoft.com/office/drawing/2014/main" id="{9CB9884B-5721-7509-2C42-95F5668357E6}"/>
              </a:ext>
            </a:extLst>
          </p:cNvPr>
          <p:cNvSpPr txBox="1"/>
          <p:nvPr>
            <p:custDataLst>
              <p:tags r:id="rId3"/>
            </p:custDataLst>
          </p:nvPr>
        </p:nvSpPr>
        <p:spPr>
          <a:xfrm>
            <a:off x="6246925" y="3429000"/>
            <a:ext cx="5240780"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token = strtok(target, delims);</a:t>
            </a:r>
          </a:p>
          <a:p>
            <a:r>
              <a:rPr lang="en-US" dirty="0">
                <a:latin typeface="Courier New" panose="02070309020205020404" pitchFamily="49" charset="0"/>
                <a:cs typeface="Courier New" panose="02070309020205020404" pitchFamily="49" charset="0"/>
              </a:rPr>
              <a:t>while (token != nullptr)</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cout &lt;&lt; token &lt;&lt; endl;</a:t>
            </a:r>
          </a:p>
          <a:p>
            <a:r>
              <a:rPr lang="en-US" dirty="0">
                <a:latin typeface="Courier New" panose="02070309020205020404" pitchFamily="49" charset="0"/>
                <a:cs typeface="Courier New" panose="02070309020205020404" pitchFamily="49" charset="0"/>
              </a:rPr>
              <a:t>	token = strtok(nullptr, delims);</a:t>
            </a:r>
          </a:p>
          <a:p>
            <a:r>
              <a:rPr lang="en-US"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BA1F26F6-B983-DD85-14CB-80E916A0FA8C}"/>
              </a:ext>
            </a:extLst>
          </p:cNvPr>
          <p:cNvSpPr txBox="1"/>
          <p:nvPr>
            <p:custDataLst>
              <p:tags r:id="rId4"/>
            </p:custDataLst>
          </p:nvPr>
        </p:nvSpPr>
        <p:spPr>
          <a:xfrm>
            <a:off x="612560" y="3429000"/>
            <a:ext cx="5406500"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name = strtok(target, delims);</a:t>
            </a:r>
          </a:p>
          <a:p>
            <a:r>
              <a:rPr lang="en-US" dirty="0">
                <a:latin typeface="Courier New" panose="02070309020205020404" pitchFamily="49" charset="0"/>
                <a:cs typeface="Courier New" panose="02070309020205020404" pitchFamily="49" charset="0"/>
              </a:rPr>
              <a:t>char* addr = strtok(nullptr, delims);</a:t>
            </a:r>
          </a:p>
          <a:p>
            <a:r>
              <a:rPr lang="en-US" dirty="0">
                <a:latin typeface="Courier New" panose="02070309020205020404" pitchFamily="49" charset="0"/>
                <a:cs typeface="Courier New" panose="02070309020205020404" pitchFamily="49" charset="0"/>
              </a:rPr>
              <a:t>char* phone = strtok(nullptr, delims);</a:t>
            </a:r>
          </a:p>
        </p:txBody>
      </p:sp>
    </p:spTree>
    <p:extLst>
      <p:ext uri="{BB962C8B-B14F-4D97-AF65-F5344CB8AC3E}">
        <p14:creationId xmlns:p14="http://schemas.microsoft.com/office/powerpoint/2010/main" val="418979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Implementing </a:t>
            </a:r>
            <a:r>
              <a:rPr lang="en-US" cap="none" dirty="0"/>
              <a:t>strtok</a:t>
            </a:r>
          </a:p>
        </p:txBody>
      </p:sp>
      <p:sp>
        <p:nvSpPr>
          <p:cNvPr id="3" name="TextBox 2"/>
          <p:cNvSpPr txBox="1"/>
          <p:nvPr>
            <p:custDataLst>
              <p:tags r:id="rId2"/>
            </p:custDataLst>
          </p:nvPr>
        </p:nvSpPr>
        <p:spPr>
          <a:xfrm>
            <a:off x="2426678" y="2664069"/>
            <a:ext cx="7315200" cy="2585323"/>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strtok(char* target, const char* delims)</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static char* context = nullptr;</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if (target != nullptr)</a:t>
            </a:r>
          </a:p>
          <a:p>
            <a:r>
              <a:rPr lang="en-US" dirty="0">
                <a:latin typeface="Courier New" panose="02070309020205020404" pitchFamily="49" charset="0"/>
                <a:cs typeface="Courier New" panose="02070309020205020404" pitchFamily="49" charset="0"/>
              </a:rPr>
              <a:t>		context = target;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94865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1C50-DCA8-F437-2AFC-BBDE7F9EBE0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strtok_s:</a:t>
            </a:r>
            <a:r>
              <a:rPr lang="en-US" dirty="0"/>
              <a:t> Microsoft example</a:t>
            </a:r>
            <a:br>
              <a:rPr lang="en-US" dirty="0"/>
            </a:br>
            <a:r>
              <a:rPr lang="en-US" cap="none" dirty="0"/>
              <a:t>strtok_r</a:t>
            </a:r>
            <a:r>
              <a:rPr lang="en-US" dirty="0"/>
              <a:t>: Linux Example</a:t>
            </a:r>
          </a:p>
        </p:txBody>
      </p:sp>
      <p:sp>
        <p:nvSpPr>
          <p:cNvPr id="3" name="TextBox 2">
            <a:extLst>
              <a:ext uri="{FF2B5EF4-FFF2-40B4-BE49-F238E27FC236}">
                <a16:creationId xmlns:a16="http://schemas.microsoft.com/office/drawing/2014/main" id="{B153BEA9-D460-684A-FC2F-31CA6EA40923}"/>
              </a:ext>
            </a:extLst>
          </p:cNvPr>
          <p:cNvSpPr txBox="1"/>
          <p:nvPr>
            <p:custDataLst>
              <p:tags r:id="rId2"/>
            </p:custDataLst>
          </p:nvPr>
        </p:nvSpPr>
        <p:spPr>
          <a:xfrm>
            <a:off x="2450237" y="3306010"/>
            <a:ext cx="7315200" cy="286232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target[100] = "See,the quick;red:fox";</a:t>
            </a:r>
          </a:p>
          <a:p>
            <a:r>
              <a:rPr lang="en-US" dirty="0">
                <a:latin typeface="Courier New" panose="02070309020205020404" pitchFamily="49" charset="0"/>
                <a:cs typeface="Courier New" panose="02070309020205020404" pitchFamily="49" charset="0"/>
              </a:rPr>
              <a:t>const char* delims = " ,:;";</a:t>
            </a:r>
          </a:p>
          <a:p>
            <a:r>
              <a:rPr lang="en-US" dirty="0">
                <a:latin typeface="Courier New" panose="02070309020205020404" pitchFamily="49" charset="0"/>
                <a:cs typeface="Courier New" panose="02070309020205020404" pitchFamily="49" charset="0"/>
              </a:rPr>
              <a:t>char* context = nullptr;</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char* token = strtok_s(target, delims, &amp;context);</a:t>
            </a:r>
          </a:p>
          <a:p>
            <a:r>
              <a:rPr lang="en-US" dirty="0">
                <a:latin typeface="Courier New" panose="02070309020205020404" pitchFamily="49" charset="0"/>
                <a:cs typeface="Courier New" panose="02070309020205020404" pitchFamily="49" charset="0"/>
              </a:rPr>
              <a:t>while (token != nullptr)</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cout &lt;&lt; token &lt;&lt; endl;</a:t>
            </a:r>
          </a:p>
          <a:p>
            <a:r>
              <a:rPr lang="en-US" dirty="0">
                <a:latin typeface="Courier New" panose="02070309020205020404" pitchFamily="49" charset="0"/>
                <a:cs typeface="Courier New" panose="02070309020205020404" pitchFamily="49" charset="0"/>
              </a:rPr>
              <a:t>	token = strtok_s(nullptr, delims, &amp;context);</a:t>
            </a:r>
          </a:p>
          <a:p>
            <a:r>
              <a:rPr lang="en-US" dirty="0">
                <a:latin typeface="Courier New" panose="02070309020205020404" pitchFamily="49" charset="0"/>
                <a:cs typeface="Courier New" panose="02070309020205020404" pitchFamily="49" charset="0"/>
              </a:rPr>
              <a:t>}</a:t>
            </a:r>
          </a:p>
        </p:txBody>
      </p:sp>
      <p:sp>
        <p:nvSpPr>
          <p:cNvPr id="4" name="TextBox 3"/>
          <p:cNvSpPr txBox="1"/>
          <p:nvPr>
            <p:custDataLst>
              <p:tags r:id="rId3"/>
            </p:custDataLst>
          </p:nvPr>
        </p:nvSpPr>
        <p:spPr>
          <a:xfrm>
            <a:off x="3030448" y="2505808"/>
            <a:ext cx="6131141" cy="646331"/>
          </a:xfrm>
          <a:prstGeom prst="rect">
            <a:avLst/>
          </a:prstGeom>
          <a:noFill/>
        </p:spPr>
        <p:txBody>
          <a:bodyPr wrap="square" rtlCol="0">
            <a:spAutoFit/>
          </a:bodyPr>
          <a:lstStyle/>
          <a:p>
            <a:r>
              <a:rPr lang="en-US" dirty="0"/>
              <a:t>char* strtok_s(char* target, const char* delims, char** context);</a:t>
            </a:r>
          </a:p>
          <a:p>
            <a:r>
              <a:rPr lang="en-US" dirty="0"/>
              <a:t>char* strtok_r(char* target, const char* delims, char** context);</a:t>
            </a:r>
          </a:p>
        </p:txBody>
      </p:sp>
    </p:spTree>
    <p:extLst>
      <p:ext uri="{BB962C8B-B14F-4D97-AF65-F5344CB8AC3E}">
        <p14:creationId xmlns:p14="http://schemas.microsoft.com/office/powerpoint/2010/main" val="27055406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A4A188C8-E190-4EBF-92C9-0FEEA5745FB1}&quot;/&gt;&lt;isInvalidForFieldText val=&quot;0&quot;/&gt;&lt;Image&gt;&lt;filename val=&quot;C:\Users\delroy\AppData\Local\Temp\CP12244630546Session\CPTrustFolder12244630562\PPTImport12244780031\data\asimages\{A4A188C8-E190-4EBF-92C9-0FEEA5745FB1}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DB9E7A03-4C95-40BD-BA5F-2F5B44427EFB}&quot;/&gt;&lt;isInvalidForFieldText val=&quot;0&quot;/&gt;&lt;Image&gt;&lt;filename val=&quot;C:\Users\delroy\AppData\Local\Temp\CP12244630546Session\CPTrustFolder12244630562\PPTImport12244780031\data\asimages\{DB9E7A03-4C95-40BD-BA5F-2F5B44427EFB}_1.png&quot;/&gt;&lt;left val=&quot;282&quot;/&gt;&lt;top val=&quot;452&quot;/&gt;&lt;width val=&quot;715&quot;/&gt;&lt;height val=&quot;154&quot;/&gt;&lt;hasText val=&quot;1&quot;/&gt;&lt;/Image&gt;&lt;/ThreeDShapeInfo&gt;"/>
  <p:tag name="PRESENTER_SHAPETEXTINFO" val="&lt;ShapeTextInfo&gt;&lt;TableIndex row=&quot;-1&quot; col=&quot;-1&quot;&gt;&lt;linesCount val=&quot;3&quot;/&gt;&lt;lineCharCount val=&quot;16&quot;/&gt;&lt;lineCharCount val=&quot;7&quot;/&gt;&lt;lineCharCount val=&quot;3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F2B5944C-5BDF-44A8-9051-53D2824E4881}&quot;/&gt;&lt;isInvalidForFieldText val=&quot;0&quot;/&gt;&lt;Image&gt;&lt;filename val=&quot;C:\Users\delroy\AppData\Local\Temp\CP12244630546Session\CPTrustFolder12244630562\PPTImport12244780031\data\asimages\{F2B5944C-5BDF-44A8-9051-53D2824E4881}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HTML_SHAPEINFO" val="&lt;ThreeDShapeInfo&gt;&lt;uuid val=&quot;{B109DE59-EBE2-42CC-A5B3-1942DCFA745D}&quot;/&gt;&lt;isInvalidForFieldText val=&quot;0&quot;/&gt;&lt;Image&gt;&lt;filename val=&quot;C:\Users\delroy\AppData\Local\Temp\CP12244630546Session\CPTrustFolder12244630562\PPTImport12244780031\data\asimages\{B109DE59-EBE2-42CC-A5B3-1942DCFA745D}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8&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HTML_AUTOSHAPE_INFO" val="&lt;ThreeDShapeInfo&gt;&lt;uuid val=&quot;{CB27B951-7D44-4DF3-AD8A-31D843FCC856}&quot;/&gt;&lt;isInvalidForFieldText val=&quot;0&quot;/&gt;&lt;Image&gt;&lt;filename val=&quot;C:\Users\delroy\AppData\Local\Temp\CP12244630546Session\CPTrustFolder12244630562\PPTImport12244780031\data\asimages\{CB27B951-7D44-4DF3-AD8A-31D843FCC856}.png&quot;/&gt;&lt;left val=&quot;414&quot;/&gt;&lt;top val=&quot;280&quot;/&gt;&lt;width val=&quot;450&quot;/&gt;&lt;height val=&quot;104&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HTML_SHAPEINFO" val="&lt;ThreeDShapeInfo&gt;&lt;uuid val=&quot;{C7671A91-C419-4AE3-9F56-29FD02AE687F}&quot;/&gt;&lt;isInvalidForFieldText val=&quot;0&quot;/&gt;&lt;Image&gt;&lt;filename val=&quot;C:\Users\delroy\AppData\Local\Temp\CP12244630546Session\CPTrustFolder12244630562\PPTImport12244780031\data\asimages\{C7671A91-C419-4AE3-9F56-29FD02AE687F}_2.png&quot;/&gt;&lt;left val=&quot;154&quot;/&gt;&lt;top val=&quot;418&quot;/&gt;&lt;width val=&quot;465&quot;/&gt;&lt;height val=&quot;167&quot;/&gt;&lt;hasText val=&quot;1&quot;/&gt;&lt;/Image&gt;&lt;/ThreeDShapeInfo&gt;"/>
  <p:tag name="PRESENTER_SHAPETEXTINFO" val="&lt;ShapeTextInfo&gt;&lt;TableIndex row=&quot;-1&quot; col=&quot;-1&quot;&gt;&lt;linesCount val=&quot;5&quot;/&gt;&lt;lineCharCount val=&quot;35&quot;/&gt;&lt;lineCharCount val=&quot;47&quot;/&gt;&lt;lineCharCount val=&quot;1&quot;/&gt;&lt;lineCharCount val=&quot;36&quot;/&gt;&lt;lineCharCount val=&quot;47&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HTML_SHAPEINFO" val="&lt;ThreeDShapeInfo&gt;&lt;uuid val=&quot;{EC212350-6BF6-46E3-8AC0-4225D2965312}&quot;/&gt;&lt;isInvalidForFieldText val=&quot;0&quot;/&gt;&lt;Image&gt;&lt;filename val=&quot;C:\Users\delroy\AppData\Local\Temp\CP12244630546Session\CPTrustFolder12244630562\PPTImport12244780031\data\asimages\{EC212350-6BF6-46E3-8AC0-4225D2965312}_2.png&quot;/&gt;&lt;left val=&quot;654&quot;/&gt;&lt;top val=&quot;418&quot;/&gt;&lt;width val=&quot;426&quot;/&gt;&lt;height val=&quot;196&quot;/&gt;&lt;hasText val=&quot;1&quot;/&gt;&lt;/Image&gt;&lt;/ThreeDShapeInfo&gt;"/>
  <p:tag name="PRESENTER_SHAPETEXTINFO" val="&lt;ShapeTextInfo&gt;&lt;TableIndex row=&quot;-1&quot; col=&quot;-1&quot;&gt;&lt;linesCount val=&quot;6&quot;/&gt;&lt;lineCharCount val=&quot;36&quot;/&gt;&lt;lineCharCount val=&quot;38&quot;/&gt;&lt;lineCharCount val=&quot;39&quot;/&gt;&lt;lineCharCount val=&quot;1&quot;/&gt;&lt;lineCharCount val=&quot;20&quot;/&gt;&lt;lineCharCount val=&quot;1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HTML_SHAPEINFO" val="&lt;ThreeDShapeInfo&gt;&lt;uuid val=&quot;{1CEC0683-EC15-44F4-80FE-1AEB5D8AD2B6}&quot;/&gt;&lt;isInvalidForFieldText val=&quot;0&quot;/&gt;&lt;Image&gt;&lt;filename val=&quot;C:\Users\delroy\AppData\Local\Temp\CP12244630546Session\CPTrustFolder12244630562\PPTImport12244780031\data\asimages\{1CEC0683-EC15-44F4-80FE-1AEB5D8AD2B6}_3.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6&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HTML_AUTOSHAPE_INFO" val="&lt;ThreeDShapeInfo&gt;&lt;uuid val=&quot;{4C1EA470-6F65-4943-904E-2E2B69B8C41B}&quot;/&gt;&lt;isInvalidForFieldText val=&quot;0&quot;/&gt;&lt;Image&gt;&lt;filename val=&quot;C:\Users\delroy\AppData\Local\Temp\CP12244630546Session\CPTrustFolder12244630562\PPTImport12244780031\data\asimages\{4C1EA470-6F65-4943-904E-2E2B69B8C41B}.png&quot;/&gt;&lt;left val=&quot;414&quot;/&gt;&lt;top val=&quot;279&quot;/&gt;&lt;width val=&quot;450&quot;/&gt;&lt;height val=&quot;104&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HTML_SHAPEINFO" val="&lt;ThreeDShapeInfo&gt;&lt;uuid val=&quot;{2AE637E9-7A04-477D-830F-FEAF085286FC}&quot;/&gt;&lt;isInvalidForFieldText val=&quot;0&quot;/&gt;&lt;Image&gt;&lt;filename val=&quot;C:\Users\delroy\AppData\Local\Temp\CP12244630546Session\CPTrustFolder12244630562\PPTImport12244780031\data\asimages\{2AE637E9-7A04-477D-830F-FEAF085286FC}_3.png&quot;/&gt;&lt;left val=&quot;155&quot;/&gt;&lt;top val=&quot;419&quot;/&gt;&lt;width val=&quot;560&quot;/&gt;&lt;height val=&quot;80&quot;/&gt;&lt;hasText val=&quot;1&quot;/&gt;&lt;/Image&gt;&lt;/ThreeDShapeInfo&gt;"/>
  <p:tag name="PRESENTER_SHAPETEXTINFO" val="&lt;ShapeTextInfo&gt;&lt;TableIndex row=&quot;-1&quot; col=&quot;-1&quot;&gt;&lt;linesCount val=&quot;2&quot;/&gt;&lt;lineCharCount val=&quot;45&quot;/&gt;&lt;lineCharCount val=&quot;56&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HTML_SHAPEINFO" val="&lt;ThreeDShapeInfo&gt;&lt;uuid val=&quot;{7617C3CF-58B2-42BC-A63F-9E3F17A31ECA}&quot;/&gt;&lt;isInvalidForFieldText val=&quot;0&quot;/&gt;&lt;Image&gt;&lt;filename val=&quot;C:\Users\delroy\AppData\Local\Temp\CP12244630546Session\CPTrustFolder12244630562\PPTImport12244780031\data\asimages\{7617C3CF-58B2-42BC-A63F-9E3F17A31ECA}_3.png&quot;/&gt;&lt;left val=&quot;728&quot;/&gt;&lt;top val=&quot;419&quot;/&gt;&lt;width val=&quot;444&quot;/&gt;&lt;height val=&quot;138&quot;/&gt;&lt;hasText val=&quot;1&quot;/&gt;&lt;/Image&gt;&lt;/ThreeDShapeInfo&gt;"/>
  <p:tag name="PRESENTER_SHAPETEXTINFO" val="&lt;ShapeTextInfo&gt;&lt;TableIndex row=&quot;-1&quot; col=&quot;-1&quot;&gt;&lt;linesCount val=&quot;4&quot;/&gt;&lt;lineCharCount val=&quot;36&quot;/&gt;&lt;lineCharCount val=&quot;42&quot;/&gt;&lt;lineCharCount val=&quot;1&quot;/&gt;&lt;lineCharCount val=&quot;19&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HTML_SHAPEINFO" val="&lt;ThreeDShapeInfo&gt;&lt;uuid val=&quot;{F77B59C0-D1DB-40A6-893E-00B7F1EFB23F}&quot;/&gt;&lt;isInvalidForFieldText val=&quot;0&quot;/&gt;&lt;Image&gt;&lt;filename val=&quot;C:\Users\delroy\AppData\Local\Temp\CP12244630546Session\CPTrustFolder12244630562\PPTImport12244780031\data\asimages\{F77B59C0-D1DB-40A6-893E-00B7F1EFB23F}_4.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ThreeDShapeInfo&gt;&lt;uuid val=&quot;{92DFA6C3-3BE5-44A6-871E-A27C1DD09220}&quot;/&gt;&lt;isInvalidForFieldText val=&quot;0&quot;/&gt;&lt;Image&gt;&lt;filename val=&quot;C:\Users\delroy\AppData\Local\Temp\CP12244630546Session\CPTrustFolder12244630562\PPTImport12244780031\data\asimages\{92DFA6C3-3BE5-44A6-871E-A27C1DD09220}_4.png&quot;/&gt;&lt;left val=&quot;229&quot;/&gt;&lt;top val=&quot;273&quot;/&gt;&lt;width val=&quot;817&quot;/&gt;&lt;height val=&quot;329&quot;/&gt;&lt;hasText val=&quot;1&quot;/&gt;&lt;/Image&gt;&lt;/ThreeDShapeInfo&gt;"/>
  <p:tag name="PRESENTER_SHAPETEXTINFO" val="&lt;ShapeTextInfo&gt;&lt;TableIndex row=&quot;-1&quot; col=&quot;-1&quot;&gt;&lt;linesCount val=&quot;6&quot;/&gt;&lt;lineCharCount val=&quot;76&quot;/&gt;&lt;lineCharCount val=&quot;57&quot;/&gt;&lt;lineCharCount val=&quot;45&quot;/&gt;&lt;lineCharCount val=&quot;20&quot;/&gt;&lt;lineCharCount val=&quot;21&quot;/&gt;&lt;lineCharCount val=&quot;22&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DE132F04-7087-462C-82BE-386A4D9EBE92}&quot;/&gt;&lt;isInvalidForFieldText val=&quot;0&quot;/&gt;&lt;Image&gt;&lt;filename val=&quot;C:\Users\delroy\AppData\Local\Temp\CP12244630546Session\CPTrustFolder12244630562\PPTImport12244780031\data\asimages\{DE132F04-7087-462C-82BE-386A4D9EBE92}_5.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6&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E258B32D-4077-43E7-94F6-03EACAE09F97}&quot;/&gt;&lt;isInvalidForFieldText val=&quot;0&quot;/&gt;&lt;Image&gt;&lt;filename val=&quot;C:\Users\delroy\AppData\Local\Temp\CP12244630546Session\CPTrustFolder12244630562\PPTImport12244780031\data\asimages\{E258B32D-4077-43E7-94F6-03EACAE09F97}_5.png&quot;/&gt;&lt;left val=&quot;396&quot;/&gt;&lt;top val=&quot;253&quot;/&gt;&lt;width val=&quot;483&quot;/&gt;&lt;height val=&quot;51&quot;/&gt;&lt;hasText val=&quot;1&quot;/&gt;&lt;/Image&gt;&lt;/ThreeDShapeInfo&gt;"/>
  <p:tag name="PRESENTER_SHAPETEXTINFO" val="&lt;ShapeTextInfo&gt;&lt;TableIndex row=&quot;-1&quot; col=&quot;-1&quot;&gt;&lt;linesCount val=&quot;1&quot;/&gt;&lt;lineCharCount val=&quot;47&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AUTOSHAPE_INFO" val="&lt;ThreeDShapeInfo&gt;&lt;uuid val=&quot;{8B04B6AE-78EB-4360-B96C-009C07C9B955}&quot;/&gt;&lt;isInvalidForFieldText val=&quot;0&quot;/&gt;&lt;Image&gt;&lt;filename val=&quot;C:\Users\delroy\AppData\Local\Temp\CP12244630546Session\CPTrustFolder12244630562\PPTImport12244780031\data\asimages\{8B04B6AE-78EB-4360-B96C-009C07C9B955}.png&quot;/&gt;&lt;left val=&quot;308&quot;/&gt;&lt;top val=&quot;319&quot;/&gt;&lt;width val=&quot;663&quot;/&gt;&lt;height val=&quot;27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0841E668-82B3-42C5-85A0-4CFF8A492A9B}&quot;/&gt;&lt;isInvalidForFieldText val=&quot;0&quot;/&gt;&lt;Image&gt;&lt;filename val=&quot;C:\Users\delroy\AppData\Local\Temp\CP12244630546Session\CPTrustFolder12244630562\PPTImport12244780031\data\asimages\{0841E668-82B3-42C5-85A0-4CFF8A492A9B}_6.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4&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059F5D2F-E5A7-4F72-BA0B-0B71EFBD839E}&quot;/&gt;&lt;isInvalidForFieldText val=&quot;0&quot;/&gt;&lt;Image&gt;&lt;filename val=&quot;C:\Users\delroy\AppData\Local\Temp\CP12244630546Session\CPTrustFolder12244630562\PPTImport12244780031\data\asimages\{059F5D2F-E5A7-4F72-BA0B-0B71EFBD839E}_6.png&quot;/&gt;&lt;left val=&quot;250&quot;/&gt;&lt;top val=&quot;259&quot;/&gt;&lt;width val=&quot;774&quot;/&gt;&lt;height val=&quot;80&quot;/&gt;&lt;hasText val=&quot;1&quot;/&gt;&lt;/Image&gt;&lt;/ThreeDShapeInfo&gt;"/>
  <p:tag name="PRESENTER_SHAPETEXTINFO" val="&lt;ShapeTextInfo&gt;&lt;TableIndex row=&quot;-1&quot; col=&quot;-1&quot;&gt;&lt;linesCount val=&quot;2&quot;/&gt;&lt;lineCharCount val=&quot;44&quot;/&gt;&lt;lineCharCount val=&quot;28&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C4C6DBED-9353-480D-8B36-51C05E9F11C0}&quot;/&gt;&lt;isInvalidForFieldText val=&quot;0&quot;/&gt;&lt;Image&gt;&lt;filename val=&quot;C:\Users\delroy\AppData\Local\Temp\CP12244630546Session\CPTrustFolder12244630562\PPTImport12244780031\data\asimages\{C4C6DBED-9353-480D-8B36-51C05E9F11C0}_6.png&quot;/&gt;&lt;left val=&quot;650&quot;/&gt;&lt;top val=&quot;356&quot;/&gt;&lt;width val=&quot;560&quot;/&gt;&lt;height val=&quot;196&quot;/&gt;&lt;hasText val=&quot;1&quot;/&gt;&lt;/Image&gt;&lt;/ThreeDShapeInfo&gt;"/>
  <p:tag name="PRESENTER_SHAPETEXTINFO" val="&lt;ShapeTextInfo&gt;&lt;TableIndex row=&quot;-1&quot; col=&quot;-1&quot;&gt;&lt;linesCount val=&quot;6&quot;/&gt;&lt;lineCharCount val=&quot;38&quot;/&gt;&lt;lineCharCount val=&quot;25&quot;/&gt;&lt;lineCharCount val=&quot;2&quot;/&gt;&lt;lineCharCount val=&quot;24&quot;/&gt;&lt;lineCharCount val=&quot;34&quot;/&gt;&lt;lineCharCount val=&quot;1&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91565AFE-589A-4211-B92E-2461E9F637EF}&quot;/&gt;&lt;isInvalidForFieldText val=&quot;0&quot;/&gt;&lt;Image&gt;&lt;filename val=&quot;C:\Users\delroy\AppData\Local\Temp\CP12244630546Session\CPTrustFolder12244630562\PPTImport12244780031\data\asimages\{91565AFE-589A-4211-B92E-2461E9F637EF}_6.png&quot;/&gt;&lt;left val=&quot;58&quot;/&gt;&lt;top val=&quot;356&quot;/&gt;&lt;width val=&quot;575&quot;/&gt;&lt;height val=&quot;109&quot;/&gt;&lt;hasText val=&quot;1&quot;/&gt;&lt;/Image&gt;&lt;/ThreeDShapeInfo&gt;"/>
  <p:tag name="PRESENTER_SHAPETEXTINFO" val="&lt;ShapeTextInfo&gt;&lt;TableIndex row=&quot;-1&quot; col=&quot;-1&quot;&gt;&lt;linesCount val=&quot;3&quot;/&gt;&lt;lineCharCount val=&quot;37&quot;/&gt;&lt;lineCharCount val=&quot;38&quot;/&gt;&lt;lineCharCount val=&quot;38&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E541E078-76FB-4E20-80C5-241646778074}&quot;/&gt;&lt;isInvalidForFieldText val=&quot;0&quot;/&gt;&lt;Image&gt;&lt;filename val=&quot;C:\Users\delroy\AppData\Local\Temp\CP12244630546Session\CPTrustFolder12244630562\PPTImport12244780031\data\asimages\{E541E078-76FB-4E20-80C5-241646778074}_7.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9&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AE01C5C9-98AE-4AA6-B42A-AD2D703A9C70}&quot;/&gt;&lt;isInvalidForFieldText val=&quot;0&quot;/&gt;&lt;Image&gt;&lt;filename val=&quot;C:\Users\delroy\AppData\Local\Temp\CP12244630546Session\CPTrustFolder12244630562\PPTImport12244780031\data\asimages\{AE01C5C9-98AE-4AA6-B42A-AD2D703A9C70}_7.png&quot;/&gt;&lt;left val=&quot;248&quot;/&gt;&lt;top val=&quot;276&quot;/&gt;&lt;width val=&quot;774&quot;/&gt;&lt;height val=&quot;282&quot;/&gt;&lt;hasText val=&quot;1&quot;/&gt;&lt;/Image&gt;&lt;/ThreeDShapeInfo&gt;"/>
  <p:tag name="PRESENTER_SHAPETEXTINFO" val="&lt;ShapeTextInfo&gt;&lt;TableIndex row=&quot;-1&quot; col=&quot;-1&quot;&gt;&lt;linesCount val=&quot;9&quot;/&gt;&lt;lineCharCount val=&quot;47&quot;/&gt;&lt;lineCharCount val=&quot;2&quot;/&gt;&lt;lineCharCount val=&quot;33&quot;/&gt;&lt;lineCharCount val=&quot;1&quot;/&gt;&lt;lineCharCount val=&quot;24&quot;/&gt;&lt;lineCharCount val=&quot;20&quot;/&gt;&lt;lineCharCount val=&quot;1&quot;/&gt;&lt;lineCharCount val=&quot;7&quot;/&gt;&lt;lineCharCount val=&quot;1&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75F1EB4C-62E5-49B0-A042-A0371C7C536A}&quot;/&gt;&lt;isInvalidForFieldText val=&quot;0&quot;/&gt;&lt;Image&gt;&lt;filename val=&quot;C:\Users\delroy\AppData\Local\Temp\CP12244630546Session\CPTrustFolder12244630562\PPTImport12244780031\data\asimages\{75F1EB4C-62E5-49B0-A042-A0371C7C536A}_8.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28&quot;/&gt;&lt;lineCharCount val=&quot;23&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SHAPEINFO" val="&lt;ThreeDShapeInfo&gt;&lt;uuid val=&quot;{746CE61A-2734-4D62-A5D0-CA4A8BCDAD36}&quot;/&gt;&lt;isInvalidForFieldText val=&quot;0&quot;/&gt;&lt;Image&gt;&lt;filename val=&quot;C:\Users\delroy\AppData\Local\Temp\CP12244630546Session\CPTrustFolder12244630562\PPTImport12244780031\data\asimages\{746CE61A-2734-4D62-A5D0-CA4A8BCDAD36}_8.png&quot;/&gt;&lt;left val=&quot;251&quot;/&gt;&lt;top val=&quot;343&quot;/&gt;&lt;width val=&quot;774&quot;/&gt;&lt;height val=&quot;311&quot;/&gt;&lt;hasText val=&quot;1&quot;/&gt;&lt;/Image&gt;&lt;/ThreeDShapeInfo&gt;"/>
  <p:tag name="PRESENTER_SHAPETEXTINFO" val="&lt;ShapeTextInfo&gt;&lt;TableIndex row=&quot;-1&quot; col=&quot;-1&quot;&gt;&lt;linesCount val=&quot;10&quot;/&gt;&lt;lineCharCount val=&quot;44&quot;/&gt;&lt;lineCharCount val=&quot;29&quot;/&gt;&lt;lineCharCount val=&quot;25&quot;/&gt;&lt;lineCharCount val=&quot;1&quot;/&gt;&lt;lineCharCount val=&quot;50&quot;/&gt;&lt;lineCharCount val=&quot;25&quot;/&gt;&lt;lineCharCount val=&quot;2&quot;/&gt;&lt;lineCharCount val=&quot;24&quot;/&gt;&lt;lineCharCount val=&quot;46&quot;/&gt;&lt;lineCharCount val=&quot;1&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DF6AF14A-82E9-494B-8DAC-BB7B3D4835F6}&quot;/&gt;&lt;isInvalidForFieldText val=&quot;0&quot;/&gt;&lt;Image&gt;&lt;filename val=&quot;C:\Users\delroy\AppData\Local\Temp\CP12244630546Session\CPTrustFolder12244630562\PPTImport12244780031\data\asimages\{DF6AF14A-82E9-494B-8DAC-BB7B3D4835F6}_8.png&quot;/&gt;&lt;left val=&quot;312&quot;/&gt;&lt;top val=&quot;259&quot;/&gt;&lt;width val=&quot;652&quot;/&gt;&lt;height val=&quot;80&quot;/&gt;&lt;hasText val=&quot;1&quot;/&gt;&lt;/Image&gt;&lt;/ThreeDShapeInfo&gt;"/>
  <p:tag name="PRESENTER_SHAPETEXTINFO" val="&lt;ShapeTextInfo&gt;&lt;TableIndex row=&quot;-1&quot; col=&quot;-1&quot;&gt;&lt;linesCount val=&quot;2&quot;/&gt;&lt;lineCharCount val=&quot;66&quot;/&gt;&lt;lineCharCount val=&quot;65&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1361</TotalTime>
  <Words>1792</Words>
  <Application>Microsoft Office PowerPoint</Application>
  <PresentationFormat>Widescreen</PresentationFormat>
  <Paragraphs>99</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Gill Sans MT</vt:lpstr>
      <vt:lpstr>Parcel</vt:lpstr>
      <vt:lpstr>More C-String Functions</vt:lpstr>
      <vt:lpstr>strchr and strrchr</vt:lpstr>
      <vt:lpstr>strstr</vt:lpstr>
      <vt:lpstr>Parsing / Tokenizing</vt:lpstr>
      <vt:lpstr>strtok</vt:lpstr>
      <vt:lpstr>strtok example</vt:lpstr>
      <vt:lpstr>Implementing strtok</vt:lpstr>
      <vt:lpstr>strtok_s: Microsoft example strtok_r: Linux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More C-String Functions</dc:title>
  <dc:creator>Delroy Brinkerhoff</dc:creator>
  <cp:lastModifiedBy>delroy</cp:lastModifiedBy>
  <cp:revision>26</cp:revision>
  <dcterms:created xsi:type="dcterms:W3CDTF">2016-07-13T22:03:45Z</dcterms:created>
  <dcterms:modified xsi:type="dcterms:W3CDTF">2026-01-24T18:31:08Z</dcterms:modified>
</cp:coreProperties>
</file>