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2.xml" ContentType="application/vnd.openxmlformats-officedocument.them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2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3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4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5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6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4" r:id="rId3"/>
    <p:sldId id="257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4E8CE-F5E0-41E9-9102-A23547DE5C4B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B82FE-FF65-4E79-A6F0-D8E179480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5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Converting C-strings to numbers and numbers to C-strings is a surprisingly common programming task.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1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For example, the console only supports C-strings. Programs are responsible for converting C-strings to numbers on input and numbers to C-strings on output. They typically call library functions that perform the conversions and interface with the operating system to transfer the strings between the program and the console.</a:t>
            </a: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Most operating systems support calls similar to these, but the data types may vary slightly. The first argument is a C-string, and the second is the number of bytes or characters the operation transfers between the program and the console.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3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Some problems require programs to convert between C-strings and numbers independent of I/O operations. The names of the three illustrated functions are shortenings of ASCII to integer, long, and floating-point, respectively. ASCII is used here as a synonym for text or C-string. The single function argument for each function is a C-string: a variable, a string literal, or any expression producing a C-string. The functions return numeric values, allowing programs to use them as expressions, as illustrated. These functions assume their string arguments only have number characters.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78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These functions are more complex, making them more flexible and more robust. The names are shortening of string to long and string to double.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allows programmers to use bases or radixes other than base 10. For example, programs often use octal and hexadecimal, base 8 and 16.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The two asterisks make the second argument,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endptr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, a double pointer. If the program sets it to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nullpter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, the function doesn’t use it. Otherwise, it defines a C-string passed by-pointer, making it an INOUT parameter. If a string has non-number characters or more than one number,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endptr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marks the end of the conversion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2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The illustration shows the C-string s containing three numbers separated by whitespace delimiters. The delimiters can be one or more spaces, tabs, or newlines. When the program calls the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function, it passes the address of end to the parameter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endptr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. The function reads and converts the characters until it reaches the first delimiter. It returns the number 123 and sets end to the delimiter. Subsequent calls to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skip the delimiters and convert and return the following numbers: 456 and 789. Before moving to the next slide, notice that the example calls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three times, and the first call has a different first argument.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14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This example sets end equal to s, allowing a single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call inside a while loop. The loop runs three times, once for each number in s, and the calls all have the same arguments. Each call converts and returns a number. It also advances end to the next delimiter. This process works well for whitespace delimiters. However, for other non-number characters, </a:t>
            </a:r>
            <a:r>
              <a:rPr lang="en-US" sz="1800" kern="50" dirty="0" err="1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strtol</a:t>
            </a: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only extracts and returns the first number. While it advances end to the first non-number character, it can’t skip it, stopping further conversions.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09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Strangely, C++ doesn’t include any standard number-to-string conversion functions. It’s peculiar because converting numbers to C-strings is comparatively easier than converting strings to numbers. The compiler can validate the numeric expressions, leaving the functions to convert the known-good numeric values to character strings.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Some compilers support a function whose name is a shortening of integer to ASCII, with or without the leading underscore. They convert num to a C-string based on the base parameter and save it in the second parameter, str. They also return the string as a convenience. Microsoft’s Visual Studio compiler has a safe or secure version, denoted by the _s at the end of the name. It adds a parameter specifying the C-string’s size. The secure function uses the size to prevent a buffer overflow.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5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B82FE-FF65-4E79-A6F0-D8E179480C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9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1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0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3"/>
            </p:custDataLst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0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1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40FB4B4-2185-4162-9846-7C5876CD7D32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image" Target="../media/image1.emf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image" Target="../media/image2.emf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C-strings and</a:t>
            </a:r>
            <a:br>
              <a:rPr lang="en-US" dirty="0"/>
            </a:br>
            <a:r>
              <a:rPr lang="en-US" dirty="0"/>
              <a:t>number conversion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695194" y="4352544"/>
            <a:ext cx="6801612" cy="1239894"/>
          </a:xfrm>
        </p:spPr>
        <p:txBody>
          <a:bodyPr/>
          <a:lstStyle/>
          <a:p>
            <a:r>
              <a:rPr lang="en-US" dirty="0"/>
              <a:t>Documentation and Examples</a:t>
            </a:r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1600200" y="6179127"/>
            <a:ext cx="15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Delroy A. Brinkerhoff</a:t>
            </a:r>
          </a:p>
        </p:txBody>
      </p:sp>
    </p:spTree>
    <p:extLst>
      <p:ext uri="{BB962C8B-B14F-4D97-AF65-F5344CB8AC3E}">
        <p14:creationId xmlns:p14="http://schemas.microsoft.com/office/powerpoint/2010/main" val="212472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D5B593-00A2-575F-1868-EFE40DCB8113}"/>
              </a:ext>
            </a:extLst>
          </p:cNvPr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1583436" y="2313433"/>
            <a:ext cx="4270248" cy="704087"/>
          </a:xfrm>
        </p:spPr>
        <p:txBody>
          <a:bodyPr/>
          <a:lstStyle/>
          <a:p>
            <a:r>
              <a:rPr lang="en-US" dirty="0"/>
              <a:t>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D482E-258E-0F7F-4A46-CDB6B6A72BCA}"/>
              </a:ext>
            </a:extLst>
          </p:cNvPr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1497724" y="3143250"/>
            <a:ext cx="4355960" cy="2596776"/>
          </a:xfrm>
        </p:spPr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read(char* </a:t>
            </a:r>
            <a:r>
              <a:rPr lang="en-US" dirty="0" err="1">
                <a:latin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</a:rPr>
              <a:t>, int number);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read(void* </a:t>
            </a:r>
            <a:r>
              <a:rPr lang="en-US" dirty="0" err="1">
                <a:latin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</a:rPr>
              <a:t>size_t</a:t>
            </a:r>
            <a:r>
              <a:rPr lang="en-US" dirty="0">
                <a:latin typeface="Consolas" panose="020B0609020204030204" pitchFamily="49" charset="0"/>
              </a:rPr>
              <a:t> number);</a:t>
            </a:r>
          </a:p>
          <a:p>
            <a:r>
              <a:rPr lang="en-US" dirty="0">
                <a:latin typeface="Consolas" panose="020B0609020204030204" pitchFamily="49" charset="0"/>
              </a:rPr>
              <a:t>write(char* </a:t>
            </a:r>
            <a:r>
              <a:rPr lang="en-US" dirty="0" err="1">
                <a:latin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</a:rPr>
              <a:t>, int number);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write(void* </a:t>
            </a:r>
            <a:r>
              <a:rPr lang="en-US" dirty="0" err="1">
                <a:latin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</a:rPr>
              <a:t>size_t</a:t>
            </a:r>
            <a:r>
              <a:rPr lang="en-US" dirty="0">
                <a:latin typeface="Consolas" panose="020B0609020204030204" pitchFamily="49" charset="0"/>
              </a:rPr>
              <a:t> number);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CEAA6C-C2CA-8D50-0D19-04EC4196F8C3}"/>
              </a:ext>
            </a:extLst>
          </p:cNvPr>
          <p:cNvSpPr>
            <a:spLocks noGrp="1"/>
          </p:cNvSpPr>
          <p:nvPr>
            <p:ph sz="quarter" idx="4"/>
            <p:custDataLst>
              <p:tags r:id="rId3"/>
            </p:custDataLst>
          </p:nvPr>
        </p:nvSpPr>
        <p:spPr>
          <a:xfrm>
            <a:off x="6338316" y="3143250"/>
            <a:ext cx="4253484" cy="2596776"/>
          </a:xfrm>
        </p:spPr>
        <p:txBody>
          <a:bodyPr/>
          <a:lstStyle/>
          <a:p>
            <a:r>
              <a:rPr lang="en-US" dirty="0"/>
              <a:t>&gt;&gt;</a:t>
            </a:r>
          </a:p>
          <a:p>
            <a:pPr lvl="1"/>
            <a:r>
              <a:rPr lang="en-US" dirty="0"/>
              <a:t>Calls the read system call</a:t>
            </a:r>
          </a:p>
          <a:p>
            <a:pPr lvl="1"/>
            <a:r>
              <a:rPr lang="en-US" dirty="0"/>
              <a:t>Converts C-strings to numbers</a:t>
            </a:r>
          </a:p>
          <a:p>
            <a:r>
              <a:rPr lang="en-US" dirty="0"/>
              <a:t>&lt;&lt;</a:t>
            </a:r>
          </a:p>
          <a:p>
            <a:pPr lvl="1"/>
            <a:r>
              <a:rPr lang="en-US" dirty="0"/>
              <a:t>Converts numbers to C-strings</a:t>
            </a:r>
          </a:p>
          <a:p>
            <a:pPr lvl="1"/>
            <a:r>
              <a:rPr lang="en-US" dirty="0"/>
              <a:t>Calls write system call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5DEC6-BFBC-4883-8A7C-539179D6EEBB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6338316" y="2313433"/>
            <a:ext cx="4270248" cy="704087"/>
          </a:xfrm>
        </p:spPr>
        <p:txBody>
          <a:bodyPr/>
          <a:lstStyle/>
          <a:p>
            <a:r>
              <a:rPr lang="en-US" dirty="0"/>
              <a:t>conversion operators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4BEBC8C-77DA-F2F8-7895-0A0555108235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C-strings and the console</a:t>
            </a:r>
          </a:p>
        </p:txBody>
      </p:sp>
    </p:spTree>
    <p:extLst>
      <p:ext uri="{BB962C8B-B14F-4D97-AF65-F5344CB8AC3E}">
        <p14:creationId xmlns:p14="http://schemas.microsoft.com/office/powerpoint/2010/main" val="3501217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39C9DA-75AD-3FC5-B31E-C99C29C166C3}"/>
              </a:ext>
            </a:extLst>
          </p:cNvPr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1583436" y="2313433"/>
            <a:ext cx="4270248" cy="704087"/>
          </a:xfrm>
        </p:spPr>
        <p:txBody>
          <a:bodyPr/>
          <a:lstStyle/>
          <a:p>
            <a:r>
              <a:rPr lang="en-US" dirty="0"/>
              <a:t>Documentation Prototypes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E44F-AE8F-B696-C6EB-503ABE6BA6AB}"/>
              </a:ext>
            </a:extLst>
          </p:cNvPr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1583436" y="3143250"/>
            <a:ext cx="4270248" cy="2596776"/>
          </a:xfrm>
        </p:spPr>
        <p:txBody>
          <a:bodyPr>
            <a:norm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atoi</a:t>
            </a:r>
            <a:r>
              <a:rPr lang="en-US" dirty="0">
                <a:latin typeface="Consolas" panose="020B0609020204030204" pitchFamily="49" charset="0"/>
              </a:rPr>
              <a:t>(const char* str);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long </a:t>
            </a:r>
            <a:r>
              <a:rPr lang="en-US" dirty="0" err="1">
                <a:latin typeface="Consolas" panose="020B0609020204030204" pitchFamily="49" charset="0"/>
              </a:rPr>
              <a:t>atol</a:t>
            </a:r>
            <a:r>
              <a:rPr lang="en-US" dirty="0">
                <a:latin typeface="Consolas" panose="020B0609020204030204" pitchFamily="49" charset="0"/>
              </a:rPr>
              <a:t>(const char* str);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double </a:t>
            </a:r>
            <a:r>
              <a:rPr lang="en-US" dirty="0" err="1">
                <a:latin typeface="Consolas" panose="020B0609020204030204" pitchFamily="49" charset="0"/>
              </a:rPr>
              <a:t>atof</a:t>
            </a:r>
            <a:r>
              <a:rPr lang="en-US" dirty="0">
                <a:latin typeface="Consolas" panose="020B0609020204030204" pitchFamily="49" charset="0"/>
              </a:rPr>
              <a:t>(const char* str);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38BC2-025F-EC36-1EEC-DCE78063027C}"/>
              </a:ext>
            </a:extLst>
          </p:cNvPr>
          <p:cNvSpPr>
            <a:spLocks noGrp="1"/>
          </p:cNvSpPr>
          <p:nvPr>
            <p:ph sz="quarter" idx="4"/>
            <p:custDataLst>
              <p:tags r:id="rId3"/>
            </p:custDataLst>
          </p:nvPr>
        </p:nvSpPr>
        <p:spPr>
          <a:xfrm>
            <a:off x="6338316" y="3143250"/>
            <a:ext cx="4498682" cy="2596776"/>
          </a:xfrm>
        </p:spPr>
        <p:txBody>
          <a:bodyPr>
            <a:norm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atoi</a:t>
            </a:r>
            <a:r>
              <a:rPr lang="en-US" dirty="0">
                <a:latin typeface="Consolas" panose="020B0609020204030204" pitchFamily="49" charset="0"/>
              </a:rPr>
              <a:t>(s1)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atoi</a:t>
            </a:r>
            <a:r>
              <a:rPr lang="en-US" dirty="0">
                <a:latin typeface="Consolas" panose="020B0609020204030204" pitchFamily="49" charset="0"/>
              </a:rPr>
              <a:t>("123")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atol</a:t>
            </a:r>
            <a:r>
              <a:rPr lang="en-US" dirty="0">
                <a:latin typeface="Consolas" panose="020B0609020204030204" pitchFamily="49" charset="0"/>
              </a:rPr>
              <a:t>(s1)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atol</a:t>
            </a:r>
            <a:r>
              <a:rPr lang="en-US" dirty="0">
                <a:latin typeface="Consolas" panose="020B0609020204030204" pitchFamily="49" charset="0"/>
              </a:rPr>
              <a:t>("123")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atof</a:t>
            </a:r>
            <a:r>
              <a:rPr lang="en-US" dirty="0">
                <a:latin typeface="Consolas" panose="020B0609020204030204" pitchFamily="49" charset="0"/>
              </a:rPr>
              <a:t>(s2)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atof</a:t>
            </a:r>
            <a:r>
              <a:rPr lang="en-US" dirty="0">
                <a:latin typeface="Consolas" panose="020B0609020204030204" pitchFamily="49" charset="0"/>
              </a:rPr>
              <a:t>("3.14159")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7E8341-F4F0-73D8-1262-A7913AD38EE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6338316" y="2313433"/>
            <a:ext cx="4270248" cy="704087"/>
          </a:xfrm>
        </p:spPr>
        <p:txBody>
          <a:bodyPr/>
          <a:lstStyle/>
          <a:p>
            <a:r>
              <a:rPr lang="en-US" dirty="0"/>
              <a:t>Example function calls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B670A2-DE40-BC5B-0D7B-BCB8B0775C18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c-string (ASCII) To</a:t>
            </a:r>
            <a:br>
              <a:rPr lang="en-US" dirty="0"/>
            </a:br>
            <a:r>
              <a:rPr lang="en-US" dirty="0"/>
              <a:t>Number Conversions</a:t>
            </a:r>
          </a:p>
        </p:txBody>
      </p:sp>
    </p:spTree>
    <p:extLst>
      <p:ext uri="{BB962C8B-B14F-4D97-AF65-F5344CB8AC3E}">
        <p14:creationId xmlns:p14="http://schemas.microsoft.com/office/powerpoint/2010/main" val="1261686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748FB-DFEC-2743-1A22-9627E9DCA3F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Flexible (advanced) c-string to</a:t>
            </a:r>
            <a:br>
              <a:rPr lang="en-US" dirty="0"/>
            </a:br>
            <a:r>
              <a:rPr lang="en-US" dirty="0"/>
              <a:t>number conversions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2789F-14D7-FF7D-3C27-A7CE58A444D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31136" y="2638044"/>
            <a:ext cx="7729728" cy="3101983"/>
          </a:xfrm>
        </p:spPr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long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(const char* index, char** </a:t>
            </a:r>
            <a:r>
              <a:rPr lang="en-US" dirty="0" err="1">
                <a:latin typeface="Consolas" panose="020B0609020204030204" pitchFamily="49" charset="0"/>
              </a:rPr>
              <a:t>endptr</a:t>
            </a:r>
            <a:r>
              <a:rPr lang="en-US" dirty="0">
                <a:latin typeface="Consolas" panose="020B0609020204030204" pitchFamily="49" charset="0"/>
              </a:rPr>
              <a:t>, int base);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("123", </a:t>
            </a:r>
            <a:r>
              <a:rPr lang="en-US" dirty="0" err="1">
                <a:latin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</a:rPr>
              <a:t>, 10)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("0xafcd", </a:t>
            </a:r>
            <a:r>
              <a:rPr lang="en-US" dirty="0" err="1">
                <a:latin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</a:rPr>
              <a:t>, 16)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double </a:t>
            </a:r>
            <a:r>
              <a:rPr lang="en-US" dirty="0" err="1">
                <a:latin typeface="Consolas" panose="020B0609020204030204" pitchFamily="49" charset="0"/>
              </a:rPr>
              <a:t>strtod</a:t>
            </a:r>
            <a:r>
              <a:rPr lang="en-US" dirty="0">
                <a:latin typeface="Consolas" panose="020B0609020204030204" pitchFamily="49" charset="0"/>
              </a:rPr>
              <a:t>(const char* index, char** </a:t>
            </a:r>
            <a:r>
              <a:rPr lang="en-US" dirty="0" err="1">
                <a:latin typeface="Consolas" panose="020B0609020204030204" pitchFamily="49" charset="0"/>
              </a:rPr>
              <a:t>endptr</a:t>
            </a:r>
            <a:r>
              <a:rPr lang="en-US" dirty="0">
                <a:latin typeface="Consolas" panose="020B0609020204030204" pitchFamily="49" charset="0"/>
              </a:rPr>
              <a:t>);</a:t>
            </a:r>
          </a:p>
          <a:p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strtod</a:t>
            </a:r>
            <a:r>
              <a:rPr lang="en-US" dirty="0">
                <a:latin typeface="Consolas" panose="020B0609020204030204" pitchFamily="49" charset="0"/>
              </a:rPr>
              <a:t>("3.14159", </a:t>
            </a:r>
            <a:r>
              <a:rPr lang="en-US" dirty="0" err="1">
                <a:latin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</a:rPr>
              <a:t>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5394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5F8E-33B7-50CF-4034-824D724AD48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the </a:t>
            </a:r>
            <a:r>
              <a:rPr lang="en-US" cap="none" dirty="0" err="1">
                <a:latin typeface="Consolas" panose="020B0609020204030204" pitchFamily="49" charset="0"/>
              </a:rPr>
              <a:t>endptr</a:t>
            </a:r>
            <a:r>
              <a:rPr lang="en-US" dirty="0"/>
              <a:t> (1)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E553E-B499-B524-DA44-527AC3D23918}"/>
              </a:ext>
            </a:extLst>
          </p:cNvPr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5188524" y="2638044"/>
            <a:ext cx="4987570" cy="310198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char s[] = "123 456 789";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char* end = </a:t>
            </a:r>
            <a:r>
              <a:rPr lang="en-US" dirty="0" err="1">
                <a:latin typeface="Consolas" panose="020B0609020204030204" pitchFamily="49" charset="0"/>
              </a:rPr>
              <a:t>nullptr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(s, &amp;end, 10)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(end, &amp;end, 10)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(end, &amp;end, 10)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9FA8350-D4CA-1DFE-3F3B-246217E7C2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1528880" y="2684321"/>
            <a:ext cx="3000375" cy="2466975"/>
          </a:xfrm>
        </p:spPr>
      </p:pic>
    </p:spTree>
    <p:extLst>
      <p:ext uri="{BB962C8B-B14F-4D97-AF65-F5344CB8AC3E}">
        <p14:creationId xmlns:p14="http://schemas.microsoft.com/office/powerpoint/2010/main" val="1605739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6D5CB-D8C3-FE1B-D362-0F3C82203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8226-1247-26BC-19EF-7A689121C34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the </a:t>
            </a:r>
            <a:r>
              <a:rPr lang="en-US" cap="none" dirty="0" err="1">
                <a:latin typeface="Consolas" panose="020B0609020204030204" pitchFamily="49" charset="0"/>
              </a:rPr>
              <a:t>endptr</a:t>
            </a:r>
            <a:r>
              <a:rPr lang="en-US" dirty="0"/>
              <a:t> (2)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233B78F-BE0E-4BAF-5B37-F5E176E9AA1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1528876" y="2687167"/>
            <a:ext cx="3000375" cy="2352675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B646E-23D7-919F-1185-43FE692B8CC2}"/>
              </a:ext>
            </a:extLst>
          </p:cNvPr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5188536" y="2638044"/>
            <a:ext cx="5476458" cy="310198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char s[] = "123 456 789";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char* end = s;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while (*end != '\0')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cout</a:t>
            </a:r>
            <a:r>
              <a:rPr lang="en-US" dirty="0">
                <a:latin typeface="Consolas" panose="020B0609020204030204" pitchFamily="49" charset="0"/>
              </a:rPr>
              <a:t> &lt;&lt; </a:t>
            </a:r>
            <a:r>
              <a:rPr lang="en-US" dirty="0" err="1">
                <a:latin typeface="Consolas" panose="020B0609020204030204" pitchFamily="49" charset="0"/>
              </a:rPr>
              <a:t>strtol</a:t>
            </a:r>
            <a:r>
              <a:rPr lang="en-US" dirty="0">
                <a:latin typeface="Consolas" panose="020B0609020204030204" pitchFamily="49" charset="0"/>
              </a:rPr>
              <a:t>(end, &amp;end, 10) &lt;&lt; </a:t>
            </a:r>
            <a:r>
              <a:rPr lang="en-US" dirty="0" err="1">
                <a:latin typeface="Consolas" panose="020B0609020204030204" pitchFamily="49" charset="0"/>
              </a:rPr>
              <a:t>endl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94051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EB12-84BD-9207-89ED-A50D2CA117D3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Numbers to C-strings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4F362-798C-54AF-AE48-CD0C6CCC15F2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31136" y="2638043"/>
            <a:ext cx="7854424" cy="3346297"/>
          </a:xfrm>
        </p:spPr>
        <p:txBody>
          <a:bodyPr>
            <a:norm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char s[25];</a:t>
            </a:r>
          </a:p>
          <a:p>
            <a:r>
              <a:rPr lang="en-US" dirty="0">
                <a:latin typeface="Consolas" panose="020B0609020204030204" pitchFamily="49" charset="0"/>
              </a:rPr>
              <a:t>char* </a:t>
            </a:r>
            <a:r>
              <a:rPr lang="en-US" dirty="0" err="1">
                <a:latin typeface="Consolas" panose="020B0609020204030204" pitchFamily="49" charset="0"/>
              </a:rPr>
              <a:t>itoa</a:t>
            </a:r>
            <a:r>
              <a:rPr lang="en-US" dirty="0">
                <a:latin typeface="Consolas" panose="020B0609020204030204" pitchFamily="49" charset="0"/>
              </a:rPr>
              <a:t>(int num, char* str, int base);</a:t>
            </a:r>
          </a:p>
          <a:p>
            <a:r>
              <a:rPr lang="en-US" dirty="0">
                <a:latin typeface="Consolas" panose="020B0609020204030204" pitchFamily="49" charset="0"/>
              </a:rPr>
              <a:t>char* _</a:t>
            </a:r>
            <a:r>
              <a:rPr lang="en-US" dirty="0" err="1">
                <a:latin typeface="Consolas" panose="020B0609020204030204" pitchFamily="49" charset="0"/>
              </a:rPr>
              <a:t>itoa</a:t>
            </a:r>
            <a:r>
              <a:rPr lang="en-US" dirty="0">
                <a:latin typeface="Consolas" panose="020B0609020204030204" pitchFamily="49" charset="0"/>
              </a:rPr>
              <a:t>(int num, char* str, int base);</a:t>
            </a:r>
          </a:p>
          <a:p>
            <a:r>
              <a:rPr lang="en-US" dirty="0" err="1">
                <a:latin typeface="Consolas" panose="020B0609020204030204" pitchFamily="49" charset="0"/>
              </a:rPr>
              <a:t>errno_t</a:t>
            </a:r>
            <a:r>
              <a:rPr lang="en-US" dirty="0">
                <a:latin typeface="Consolas" panose="020B0609020204030204" pitchFamily="49" charset="0"/>
              </a:rPr>
              <a:t> _</a:t>
            </a:r>
            <a:r>
              <a:rPr lang="en-US" dirty="0" err="1">
                <a:latin typeface="Consolas" panose="020B0609020204030204" pitchFamily="49" charset="0"/>
              </a:rPr>
              <a:t>itoa_s</a:t>
            </a:r>
            <a:r>
              <a:rPr lang="en-US" dirty="0">
                <a:latin typeface="Consolas" panose="020B0609020204030204" pitchFamily="49" charset="0"/>
              </a:rPr>
              <a:t>(int num, char* str, </a:t>
            </a:r>
            <a:r>
              <a:rPr lang="en-US" dirty="0" err="1">
                <a:latin typeface="Consolas" panose="020B0609020204030204" pitchFamily="49" charset="0"/>
              </a:rPr>
              <a:t>size_t</a:t>
            </a:r>
            <a:r>
              <a:rPr lang="en-US" dirty="0">
                <a:latin typeface="Consolas" panose="020B0609020204030204" pitchFamily="49" charset="0"/>
              </a:rPr>
              <a:t> size, int base);</a:t>
            </a:r>
          </a:p>
          <a:p>
            <a:r>
              <a:rPr lang="en-US" dirty="0" err="1">
                <a:latin typeface="Consolas" panose="020B0609020204030204" pitchFamily="49" charset="0"/>
              </a:rPr>
              <a:t>itoa</a:t>
            </a:r>
            <a:r>
              <a:rPr lang="en-US" dirty="0">
                <a:latin typeface="Consolas" panose="020B0609020204030204" pitchFamily="49" charset="0"/>
              </a:rPr>
              <a:t>(123, s, 10);</a:t>
            </a:r>
          </a:p>
          <a:p>
            <a:r>
              <a:rPr lang="en-US" dirty="0" err="1">
                <a:latin typeface="Consolas" panose="020B0609020204030204" pitchFamily="49" charset="0"/>
              </a:rPr>
              <a:t>itoa</a:t>
            </a:r>
            <a:r>
              <a:rPr lang="en-US" dirty="0">
                <a:latin typeface="Consolas" panose="020B0609020204030204" pitchFamily="49" charset="0"/>
              </a:rPr>
              <a:t>(0xaf48, s, 16);</a:t>
            </a:r>
          </a:p>
          <a:p>
            <a:r>
              <a:rPr lang="en-US" dirty="0">
                <a:latin typeface="Consolas" panose="020B0609020204030204" pitchFamily="49" charset="0"/>
              </a:rPr>
              <a:t>_</a:t>
            </a:r>
            <a:r>
              <a:rPr lang="en-US" dirty="0" err="1">
                <a:latin typeface="Consolas" panose="020B0609020204030204" pitchFamily="49" charset="0"/>
              </a:rPr>
              <a:t>itoa_s</a:t>
            </a:r>
            <a:r>
              <a:rPr lang="en-US" dirty="0">
                <a:latin typeface="Consolas" panose="020B0609020204030204" pitchFamily="49" charset="0"/>
              </a:rPr>
              <a:t>(123, s, 25, 10);</a:t>
            </a:r>
          </a:p>
          <a:p>
            <a:r>
              <a:rPr lang="en-US" dirty="0">
                <a:latin typeface="Consolas" panose="020B0609020204030204" pitchFamily="49" charset="0"/>
              </a:rPr>
              <a:t>_</a:t>
            </a:r>
            <a:r>
              <a:rPr lang="en-US" dirty="0" err="1">
                <a:latin typeface="Consolas" panose="020B0609020204030204" pitchFamily="49" charset="0"/>
              </a:rPr>
              <a:t>itoa_s</a:t>
            </a:r>
            <a:r>
              <a:rPr lang="en-US" dirty="0">
                <a:latin typeface="Consolas" panose="020B0609020204030204" pitchFamily="49" charset="0"/>
              </a:rPr>
              <a:t>(0xaf48, s, 25, 16);</a:t>
            </a:r>
          </a:p>
        </p:txBody>
      </p:sp>
    </p:spTree>
    <p:extLst>
      <p:ext uri="{BB962C8B-B14F-4D97-AF65-F5344CB8AC3E}">
        <p14:creationId xmlns:p14="http://schemas.microsoft.com/office/powerpoint/2010/main" val="42577731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4&quot;/&gt;&lt;lineCharCount val=&quot;17&quot;/&gt;&lt;/TableIndex&gt;&lt;/ShapeTextInfo&gt;"/>
  <p:tag name="PRESENTER_DUMMYTAG" val="&lt;DummyForForceWrite&gt;&lt;/DummyForForceWrite&gt;"/>
  <p:tag name="HTML_SHAPEINFO" val="&lt;ThreeDShapeInfo&gt;&lt;uuid val=&quot;{DD8474D9-61E3-44EE-9D38-B7B071683EFF}&quot;/&gt;&lt;isInvalidForFieldText val=&quot;0&quot;/&gt;&lt;Image&gt;&lt;filename val=&quot;C:\Users\delroy\AppData\Local\Temp\CP1152013589671Session\CPTrustFolder1152013589671\PPTImport1152013639843\data\asimages\{DD8474D9-61E3-44EE-9D38-B7B071683EFF}_1.png&quot;/&gt;&lt;left val=&quot;167&quot;/&gt;&lt;top val=&quot;249&quot;/&gt;&lt;width val=&quot;945&quot;/&gt;&lt;height val=&quot;174&quot;/&gt;&lt;hasText val=&quot;1&quot;/&gt;&lt;/Image&gt;&lt;/ThreeDShape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6&quot;/&gt;&lt;/TableIndex&gt;&lt;/ShapeTextInfo&gt;"/>
  <p:tag name="PRESENTER_DUMMYTAG" val="&lt;DummyForForceWrite&gt;&lt;/DummyForForceWrite&gt;"/>
  <p:tag name="HTML_SHAPEINFO" val="&lt;ThreeDShapeInfo&gt;&lt;uuid val=&quot;{237F6052-867C-416B-B181-48080349A30F}&quot;/&gt;&lt;isInvalidForFieldText val=&quot;0&quot;/&gt;&lt;Image&gt;&lt;filename val=&quot;C:\Users\delroy\AppData\Local\Temp\CP1152013589671Session\CPTrustFolder1152013589671\PPTImport1152013639843\data\asimages\{237F6052-867C-416B-B181-48080349A30F}_1.png&quot;/&gt;&lt;left val=&quot;282&quot;/&gt;&lt;top val=&quot;452&quot;/&gt;&lt;width val=&quot;715&quot;/&gt;&lt;height val=&quot;134&quot;/&gt;&lt;hasText val=&quot;1&quot;/&gt;&lt;/Image&gt;&lt;/ThreeDShape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  <p:tag name="PRESENTER_DUMMYTAG" val="&lt;DummyForForceWrite&gt;&lt;/DummyForForceWrite&gt;"/>
  <p:tag name="HTML_SHAPEINFO" val="&lt;ThreeDShapeInfo&gt;&lt;uuid val=&quot;{A2217953-8C9E-4EBA-8948-FF5545203705}&quot;/&gt;&lt;isInvalidForFieldText val=&quot;0&quot;/&gt;&lt;Image&gt;&lt;filename val=&quot;C:\Users\delroy\AppData\Local\Temp\CP1152013589671Session\CPTrustFolder1152013589671\PPTImport1152013639843\data\asimages\{A2217953-8C9E-4EBA-8948-FF5545203705}_1.png&quot;/&gt;&lt;left val=&quot;167&quot;/&gt;&lt;top val=&quot;647&quot;/&gt;&lt;width val=&quot;159&quot;/&gt;&lt;height val=&quot;35&quot;/&gt;&lt;hasText val=&quot;1&quot;/&gt;&lt;/Image&gt;&lt;/ThreeDShape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2&quot;/&gt;&lt;/TableIndex&gt;&lt;/ShapeTextInfo&gt;"/>
  <p:tag name="HTML_SHAPEINFO" val="&lt;ThreeDShapeInfo&gt;&lt;uuid val=&quot;{0748AAC4-21F3-452F-9D9D-3EDA6B71AE04}&quot;/&gt;&lt;isInvalidForFieldText val=&quot;0&quot;/&gt;&lt;Image&gt;&lt;filename val=&quot;C:\Users\delroy\AppData\Local\Temp\CP1152013589671Session\CPTrustFolder1152013589671\PPTImport1152013639843\data\asimages\{0748AAC4-21F3-452F-9D9D-3EDA6B71AE04}_3.png&quot;/&gt;&lt;left val=&quot;165&quot;/&gt;&lt;top val=&quot;242&quot;/&gt;&lt;width val=&quot;449&quot;/&gt;&lt;height val=&quot;85&quot;/&gt;&lt;hasText val=&quot;1&quot;/&gt;&lt;/Image&gt;&lt;/ThreeDShape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29&quot;/&gt;&lt;lineCharCount val=&quot;32&quot;/&gt;&lt;lineCharCount val=&quot;30&quot;/&gt;&lt;lineCharCount val=&quot;32&quot;/&gt;&lt;/TableIndex&gt;&lt;/ShapeTextInfo&gt;"/>
  <p:tag name="HTML_SHAPEINFO" val="&lt;ThreeDShapeInfo&gt;&lt;uuid val=&quot;{F2F83E4C-79D6-46E2-9AA7-628F5AFC8025}&quot;/&gt;&lt;isInvalidForFieldText val=&quot;0&quot;/&gt;&lt;Image&gt;&lt;filename val=&quot;C:\Users\delroy\AppData\Local\Temp\CP1152013589671Session\CPTrustFolder1152013589671\PPTImport1152013639843\data\asimages\{F2F83E4C-79D6-46E2-9AA7-628F5AFC8025}_3.png&quot;/&gt;&lt;left val=&quot;152&quot;/&gt;&lt;top val=&quot;326&quot;/&gt;&lt;width val=&quot;462&quot;/&gt;&lt;height val=&quot;276&quot;/&gt;&lt;hasText val=&quot;1&quot;/&gt;&lt;/Image&gt;&lt;/ThreeDShape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3&quot;/&gt;&lt;lineCharCount val=&quot;27&quot;/&gt;&lt;lineCharCount val=&quot;30&quot;/&gt;&lt;lineCharCount val=&quot;3&quot;/&gt;&lt;lineCharCount val=&quot;30&quot;/&gt;&lt;lineCharCount val=&quot;23&quot;/&gt;&lt;/TableIndex&gt;&lt;/ShapeTextInfo&gt;"/>
  <p:tag name="HTML_SHAPEINFO" val="&lt;ThreeDShapeInfo&gt;&lt;uuid val=&quot;{2D61412E-E65E-4013-976A-B877562DFB33}&quot;/&gt;&lt;isInvalidForFieldText val=&quot;0&quot;/&gt;&lt;Image&gt;&lt;filename val=&quot;C:\Users\delroy\AppData\Local\Temp\CP1152013589671Session\CPTrustFolder1152013589671\PPTImport1152013639843\data\asimages\{2D61412E-E65E-4013-976A-B877562DFB33}_3.png&quot;/&gt;&lt;left val=&quot;660&quot;/&gt;&lt;top val=&quot;326&quot;/&gt;&lt;width val=&quot;451&quot;/&gt;&lt;height val=&quot;276&quot;/&gt;&lt;hasText val=&quot;1&quot;/&gt;&lt;/Image&gt;&lt;/ThreeDShape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0&quot;/&gt;&lt;/TableIndex&gt;&lt;/ShapeTextInfo&gt;"/>
  <p:tag name="HTML_SHAPEINFO" val="&lt;ThreeDShapeInfo&gt;&lt;uuid val=&quot;{BE8E760A-75DC-4BAE-A721-6C483DDE9696}&quot;/&gt;&lt;isInvalidForFieldText val=&quot;0&quot;/&gt;&lt;Image&gt;&lt;filename val=&quot;C:\Users\delroy\AppData\Local\Temp\CP1152013589671Session\CPTrustFolder1152013589671\PPTImport1152013639843\data\asimages\{BE8E760A-75DC-4BAE-A721-6C483DDE9696}_3.png&quot;/&gt;&lt;left val=&quot;664&quot;/&gt;&lt;top val=&quot;242&quot;/&gt;&lt;width val=&quot;449&quot;/&gt;&lt;height val=&quot;85&quot;/&gt;&lt;hasText val=&quot;1&quot;/&gt;&lt;/Image&gt;&lt;/ThreeDShape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5&quot;/&gt;&lt;/TableIndex&gt;&lt;/ShapeTextInfo&gt;"/>
  <p:tag name="HTML_SHAPEINFO" val="&lt;ThreeDShapeInfo&gt;&lt;uuid val=&quot;{25317CE0-79B7-4B11-8ABA-70364EA6845D}&quot;/&gt;&lt;isInvalidForFieldText val=&quot;0&quot;/&gt;&lt;Image&gt;&lt;filename val=&quot;C:\Users\delroy\AppData\Local\Temp\CP1152013589671Session\CPTrustFolder1152013589671\PPTImport1152013639843\data\asimages\{25317CE0-79B7-4B11-8ABA-70364EA6845D}_3.png&quot;/&gt;&lt;left val=&quot;233&quot;/&gt;&lt;top val=&quot;100&quot;/&gt;&lt;width val=&quot;813&quot;/&gt;&lt;height val=&quot;126&quot;/&gt;&lt;hasText val=&quot;1&quot;/&gt;&lt;/Image&gt;&lt;/ThreeDShape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4&quot;/&gt;&lt;/TableIndex&gt;&lt;/ShapeTextInfo&gt;"/>
  <p:tag name="HTML_SHAPEINFO" val="&lt;ThreeDShapeInfo&gt;&lt;uuid val=&quot;{1C688B3F-D829-4DC1-A217-296E9097CCCA}&quot;/&gt;&lt;isInvalidForFieldText val=&quot;0&quot;/&gt;&lt;Image&gt;&lt;filename val=&quot;C:\Users\delroy\AppData\Local\Temp\CP1152013589671Session\CPTrustFolder1152013589671\PPTImport1152013639843\data\asimages\{1C688B3F-D829-4DC1-A217-296E9097CCCA}_4.png&quot;/&gt;&lt;left val=&quot;165&quot;/&gt;&lt;top val=&quot;242&quot;/&gt;&lt;width val=&quot;449&quot;/&gt;&lt;height val=&quot;85&quot;/&gt;&lt;hasText val=&quot;1&quot;/&gt;&lt;/Image&gt;&lt;/ThreeDShape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7&quot;/&gt;&lt;lineCharCount val=&quot;1&quot;/&gt;&lt;lineCharCount val=&quot;28&quot;/&gt;&lt;lineCharCount val=&quot;1&quot;/&gt;&lt;lineCharCount val=&quot;29&quot;/&gt;&lt;/TableIndex&gt;&lt;/ShapeTextInfo&gt;"/>
  <p:tag name="HTML_SHAPEINFO" val="&lt;ThreeDShapeInfo&gt;&lt;uuid val=&quot;{12208400-937D-4CB5-927C-799B7B72BA36}&quot;/&gt;&lt;isInvalidForFieldText val=&quot;0&quot;/&gt;&lt;Image&gt;&lt;filename val=&quot;C:\Users\delroy\AppData\Local\Temp\CP1152013589671Session\CPTrustFolder1152013589671\PPTImport1152013639843\data\asimages\{12208400-937D-4CB5-927C-799B7B72BA36}_4.png&quot;/&gt;&lt;left val=&quot;161&quot;/&gt;&lt;top val=&quot;326&quot;/&gt;&lt;width val=&quot;453&quot;/&gt;&lt;height val=&quot;276&quot;/&gt;&lt;hasText val=&quot;1&quot;/&gt;&lt;/Image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26&quot;/&gt;&lt;lineCharCount val=&quot;29&quot;/&gt;&lt;lineCharCount val=&quot;26&quot;/&gt;&lt;lineCharCount val=&quot;29&quot;/&gt;&lt;lineCharCount val=&quot;26&quot;/&gt;&lt;lineCharCount val=&quot;32&quot;/&gt;&lt;/TableIndex&gt;&lt;/ShapeTextInfo&gt;"/>
  <p:tag name="HTML_SHAPEINFO" val="&lt;ThreeDShapeInfo&gt;&lt;uuid val=&quot;{80B27FAC-B1D9-4365-827D-1AFCAF6A9BCE}&quot;/&gt;&lt;isInvalidForFieldText val=&quot;0&quot;/&gt;&lt;Image&gt;&lt;filename val=&quot;C:\Users\delroy\AppData\Local\Temp\CP1152013589671Session\CPTrustFolder1152013589671\PPTImport1152013639843\data\asimages\{80B27FAC-B1D9-4365-827D-1AFCAF6A9BCE}_4.png&quot;/&gt;&lt;left val=&quot;660&quot;/&gt;&lt;top val=&quot;326&quot;/&gt;&lt;width val=&quot;477&quot;/&gt;&lt;height val=&quot;276&quot;/&gt;&lt;hasText val=&quot;1&quot;/&gt;&lt;/Image&gt;&lt;/ThreeDShape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2&quot;/&gt;&lt;/TableIndex&gt;&lt;/ShapeTextInfo&gt;"/>
  <p:tag name="HTML_SHAPEINFO" val="&lt;ThreeDShapeInfo&gt;&lt;uuid val=&quot;{21AB827C-4FFA-4410-A10C-0BA269D4EE06}&quot;/&gt;&lt;isInvalidForFieldText val=&quot;0&quot;/&gt;&lt;Image&gt;&lt;filename val=&quot;C:\Users\delroy\AppData\Local\Temp\CP1152013589671Session\CPTrustFolder1152013589671\PPTImport1152013639843\data\asimages\{21AB827C-4FFA-4410-A10C-0BA269D4EE06}_4.png&quot;/&gt;&lt;left val=&quot;664&quot;/&gt;&lt;top val=&quot;242&quot;/&gt;&lt;width val=&quot;449&quot;/&gt;&lt;height val=&quot;85&quot;/&gt;&lt;hasText val=&quot;1&quot;/&gt;&lt;/Image&gt;&lt;/ThreeDShape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0&quot;/&gt;&lt;lineCharCount val=&quot;18&quot;/&gt;&lt;/TableIndex&gt;&lt;/ShapeTextInfo&gt;"/>
  <p:tag name="HTML_SHAPEINFO" val="&lt;ThreeDShapeInfo&gt;&lt;uuid val=&quot;{97B79F50-39A0-4F65-9155-30685CBD0892}&quot;/&gt;&lt;isInvalidForFieldText val=&quot;0&quot;/&gt;&lt;Image&gt;&lt;filename val=&quot;C:\Users\delroy\AppData\Local\Temp\CP1152013589671Session\CPTrustFolder1152013589671\PPTImport1152013639843\data\asimages\{97B79F50-39A0-4F65-9155-30685CBD0892}_4.png&quot;/&gt;&lt;left val=&quot;233&quot;/&gt;&lt;top val=&quot;100&quot;/&gt;&lt;width val=&quot;813&quot;/&gt;&lt;height val=&quot;126&quot;/&gt;&lt;hasText val=&quot;1&quot;/&gt;&lt;/Image&gt;&lt;/ThreeDShape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2&quot;/&gt;&lt;lineCharCount val=&quot;18&quot;/&gt;&lt;/TableIndex&gt;&lt;/ShapeTextInfo&gt;"/>
  <p:tag name="HTML_SHAPEINFO" val="&lt;ThreeDShapeInfo&gt;&lt;uuid val=&quot;{E9E07CDA-07DE-413B-9CCE-B8F175183AA2}&quot;/&gt;&lt;isInvalidForFieldText val=&quot;0&quot;/&gt;&lt;Image&gt;&lt;filename val=&quot;C:\Users\delroy\AppData\Local\Temp\CP1152013589671Session\CPTrustFolder1152013589671\PPTImport1152013639843\data\asimages\{E9E07CDA-07DE-413B-9CCE-B8F175183AA2}_5.png&quot;/&gt;&lt;left val=&quot;233&quot;/&gt;&lt;top val=&quot;100&quot;/&gt;&lt;width val=&quot;813&quot;/&gt;&lt;height val=&quot;126&quot;/&gt;&lt;hasText val=&quot;1&quot;/&gt;&lt;/Image&gt;&lt;/ThreeDShape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57&quot;/&gt;&lt;lineCharCount val=&quot;44&quot;/&gt;&lt;lineCharCount val=&quot;47&quot;/&gt;&lt;lineCharCount val=&quot;1&quot;/&gt;&lt;lineCharCount val=&quot;49&quot;/&gt;&lt;lineCharCount val=&quot;43&quot;/&gt;&lt;/TableIndex&gt;&lt;/ShapeTextInfo&gt;"/>
  <p:tag name="HTML_SHAPEINFO" val="&lt;ThreeDShapeInfo&gt;&lt;uuid val=&quot;{77B6AE0E-1612-44A4-98C3-9E356EB5BB92}&quot;/&gt;&lt;isInvalidForFieldText val=&quot;0&quot;/&gt;&lt;Image&gt;&lt;filename val=&quot;C:\Users\delroy\AppData\Local\Temp\CP1152013589671Session\CPTrustFolder1152013589671\PPTImport1152013639843\data\asimages\{77B6AE0E-1612-44A4-98C3-9E356EB5BB92}_5.png&quot;/&gt;&lt;left val=&quot;229&quot;/&gt;&lt;top val=&quot;273&quot;/&gt;&lt;width val=&quot;816&quot;/&gt;&lt;height val=&quot;329&quot;/&gt;&lt;hasText val=&quot;1&quot;/&gt;&lt;/Image&gt;&lt;/ThreeDShape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4&quot;/&gt;&lt;/TableIndex&gt;&lt;/ShapeTextInfo&gt;"/>
  <p:tag name="HTML_SHAPEINFO" val="&lt;ThreeDShapeInfo&gt;&lt;uuid val=&quot;{ACAA421E-192C-4CE0-A9A4-5353C4EF5956}&quot;/&gt;&lt;isInvalidForFieldText val=&quot;0&quot;/&gt;&lt;Image&gt;&lt;filename val=&quot;C:\Users\delroy\AppData\Local\Temp\CP1152013589671Session\CPTrustFolder1152013589671\PPTImport1152013639843\data\asimages\{ACAA421E-192C-4CE0-A9A4-5353C4EF5956}_6.png&quot;/&gt;&lt;left val=&quot;233&quot;/&gt;&lt;top val=&quot;100&quot;/&gt;&lt;width val=&quot;813&quot;/&gt;&lt;height val=&quot;126&quot;/&gt;&lt;hasText val=&quot;1&quot;/&gt;&lt;/Image&gt;&lt;/ThreeDShape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6&quot;/&gt;&lt;lineCharCount val=&quot;21&quot;/&gt;&lt;lineCharCount val=&quot;37&quot;/&gt;&lt;lineCharCount val=&quot;39&quot;/&gt;&lt;lineCharCount val=&quot;38&quot;/&gt;&lt;/TableIndex&gt;&lt;/ShapeTextInfo&gt;"/>
  <p:tag name="HTML_SHAPEINFO" val="&lt;ThreeDShapeInfo&gt;&lt;uuid val=&quot;{91B4D1FC-6356-44DF-BB4C-E2A85DD4303C}&quot;/&gt;&lt;isInvalidForFieldText val=&quot;0&quot;/&gt;&lt;Image&gt;&lt;filename val=&quot;C:\Users\delroy\AppData\Local\Temp\CP1152013589671Session\CPTrustFolder1152013589671\PPTImport1152013639843\data\asimages\{91B4D1FC-6356-44DF-BB4C-E2A85DD4303C}_6.png&quot;/&gt;&lt;left val=&quot;539&quot;/&gt;&lt;top val=&quot;273&quot;/&gt;&lt;width val=&quot;530&quot;/&gt;&lt;height val=&quot;329&quot;/&gt;&lt;hasText val=&quot;1&quot;/&gt;&lt;/Image&gt;&lt;/ThreeDShape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4&quot;/&gt;&lt;/TableIndex&gt;&lt;/ShapeTextInfo&gt;"/>
  <p:tag name="HTML_SHAPEINFO" val="&lt;ThreeDShapeInfo&gt;&lt;uuid val=&quot;{08FCEC27-AEDE-4BDE-AFDB-FE956F81C545}&quot;/&gt;&lt;isInvalidForFieldText val=&quot;0&quot;/&gt;&lt;Image&gt;&lt;filename val=&quot;C:\Users\delroy\AppData\Local\Temp\CP1152013589671Session\CPTrustFolder1152013589671\PPTImport1152013639843\data\asimages\{08FCEC27-AEDE-4BDE-AFDB-FE956F81C545}_7.png&quot;/&gt;&lt;left val=&quot;233&quot;/&gt;&lt;top val=&quot;100&quot;/&gt;&lt;width val=&quot;813&quot;/&gt;&lt;height val=&quot;126&quot;/&gt;&lt;hasText val=&quot;1&quot;/&gt;&lt;/Image&gt;&lt;/ThreeDShape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26&quot;/&gt;&lt;lineCharCount val=&quot;15&quot;/&gt;&lt;lineCharCount val=&quot;21&quot;/&gt;&lt;lineCharCount val=&quot;42&quot;/&gt;&lt;/TableIndex&gt;&lt;/ShapeTextInfo&gt;"/>
  <p:tag name="HTML_SHAPEINFO" val="&lt;ThreeDShapeInfo&gt;&lt;uuid val=&quot;{6278577B-1BA9-4BBB-AC10-EE218DB95EB8}&quot;/&gt;&lt;isInvalidForFieldText val=&quot;0&quot;/&gt;&lt;Image&gt;&lt;filename val=&quot;C:\Users\delroy\AppData\Local\Temp\CP1152013589671Session\CPTrustFolder1152013589671\PPTImport1152013639843\data\asimages\{6278577B-1BA9-4BBB-AC10-EE218DB95EB8}_7.png&quot;/&gt;&lt;left val=&quot;539&quot;/&gt;&lt;top val=&quot;273&quot;/&gt;&lt;width val=&quot;583&quot;/&gt;&lt;height val=&quot;329&quot;/&gt;&lt;hasText val=&quot;1&quot;/&gt;&lt;/Image&gt;&lt;/ThreeDShape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0&quot;/&gt;&lt;/TableIndex&gt;&lt;/ShapeTextInfo&gt;"/>
  <p:tag name="HTML_SHAPEINFO" val="&lt;ThreeDShapeInfo&gt;&lt;uuid val=&quot;{9DE9C7B9-30B3-4DEB-8ACD-D0B1B138A459}&quot;/&gt;&lt;isInvalidForFieldText val=&quot;0&quot;/&gt;&lt;Image&gt;&lt;filename val=&quot;C:\Users\delroy\AppData\Local\Temp\CP1152013589671Session\CPTrustFolder1152013589671\PPTImport1152013639843\data\asimages\{9DE9C7B9-30B3-4DEB-8ACD-D0B1B138A459}_8.png&quot;/&gt;&lt;left val=&quot;233&quot;/&gt;&lt;top val=&quot;100&quot;/&gt;&lt;width val=&quot;813&quot;/&gt;&lt;height val=&quot;126&quot;/&gt;&lt;hasText val=&quot;1&quot;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8&quot;/&gt;&lt;lineCharCount val=&quot;12&quot;/&gt;&lt;lineCharCount val=&quot;42&quot;/&gt;&lt;lineCharCount val=&quot;43&quot;/&gt;&lt;lineCharCount val=&quot;60&quot;/&gt;&lt;lineCharCount val=&quot;18&quot;/&gt;&lt;lineCharCount val=&quot;21&quot;/&gt;&lt;lineCharCount val=&quot;25&quot;/&gt;&lt;lineCharCount val=&quot;27&quot;/&gt;&lt;/TableIndex&gt;&lt;/ShapeTextInfo&gt;"/>
  <p:tag name="HTML_SHAPEINFO" val="&lt;ThreeDShapeInfo&gt;&lt;uuid val=&quot;{E6D10B7E-5137-4F87-BED3-1DEB08477221}&quot;/&gt;&lt;isInvalidForFieldText val=&quot;0&quot;/&gt;&lt;Image&gt;&lt;filename val=&quot;C:\Users\delroy\AppData\Local\Temp\CP1152013589671Session\CPTrustFolder1152013589671\PPTImport1152013639843\data\asimages\{E6D10B7E-5137-4F87-BED3-1DEB08477221}_8.png&quot;/&gt;&lt;left val=&quot;229&quot;/&gt;&lt;top val=&quot;273&quot;/&gt;&lt;width val=&quot;830&quot;/&gt;&lt;height val=&quot;355&quot;/&gt;&lt;hasText val=&quot;1&quot;/&gt;&lt;/Image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7&quot;/&gt;&lt;lineCharCount val=&quot;5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1115</TotalTime>
  <Words>1156</Words>
  <Application>Microsoft Office PowerPoint</Application>
  <PresentationFormat>Widescreen</PresentationFormat>
  <Paragraphs>78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Consolas</vt:lpstr>
      <vt:lpstr>Gill Sans MT</vt:lpstr>
      <vt:lpstr>Liberation Serif</vt:lpstr>
      <vt:lpstr>Parcel</vt:lpstr>
      <vt:lpstr>C-strings and number conversion</vt:lpstr>
      <vt:lpstr>C-strings and the console</vt:lpstr>
      <vt:lpstr>c-string (ASCII) To Number Conversions</vt:lpstr>
      <vt:lpstr>Flexible (advanced) c-string to number conversions</vt:lpstr>
      <vt:lpstr>the endptr (1)</vt:lpstr>
      <vt:lpstr>the endptr (2)</vt:lpstr>
      <vt:lpstr>Numbers to C-strings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C-String Number Conversions</dc:title>
  <dc:creator>Delroy Brinkerhoff</dc:creator>
  <cp:lastModifiedBy>delroy</cp:lastModifiedBy>
  <cp:revision>53</cp:revision>
  <dcterms:created xsi:type="dcterms:W3CDTF">2016-07-13T22:03:45Z</dcterms:created>
  <dcterms:modified xsi:type="dcterms:W3CDTF">2026-01-24T18:33:31Z</dcterms:modified>
</cp:coreProperties>
</file>