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2.xml" ContentType="application/vnd.openxmlformats-officedocument.them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5.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2F6A6E-A587-422B-9E7D-3EDB61E38CD6}" type="datetimeFigureOut">
              <a:rPr lang="en-US" smtClean="0"/>
              <a:t>1/27/2026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70CA99-FFA7-4649-9137-EDFBB603C434}" type="slidenum">
              <a:rPr lang="en-US" smtClean="0"/>
              <a:t>‹#›</a:t>
            </a:fld>
            <a:endParaRPr lang="en-US" dirty="0"/>
          </a:p>
        </p:txBody>
      </p:sp>
    </p:spTree>
    <p:extLst>
      <p:ext uri="{BB962C8B-B14F-4D97-AF65-F5344CB8AC3E}">
        <p14:creationId xmlns:p14="http://schemas.microsoft.com/office/powerpoint/2010/main" val="3214360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command line, once a familiar aspect of computer use, is today largely supplanted by the graphical user interface (GUI). Indeed, many users will never need to use or know about a command-line interface (CLI). However, programmers should know the command line, and this video introduces the basics of accessing it from within a C++ program.</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1</a:t>
            </a:fld>
            <a:endParaRPr lang="en-US" dirty="0"/>
          </a:p>
        </p:txBody>
      </p:sp>
    </p:spTree>
    <p:extLst>
      <p:ext uri="{BB962C8B-B14F-4D97-AF65-F5344CB8AC3E}">
        <p14:creationId xmlns:p14="http://schemas.microsoft.com/office/powerpoint/2010/main" val="3955961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Modern computers typically support three user interfaces: a graphical user interface, a command-line interface, and a batch interface (not considered here).</a:t>
            </a:r>
          </a:p>
          <a:p>
            <a:r>
              <a:rPr lang="en-US" sz="1200" kern="1200" dirty="0">
                <a:solidFill>
                  <a:schemeClr val="tx1"/>
                </a:solidFill>
                <a:effectLst/>
                <a:latin typeface="+mn-lt"/>
                <a:ea typeface="+mn-ea"/>
                <a:cs typeface="+mn-cs"/>
              </a:rPr>
              <a:t>Graphical user interfaces allow users to select programs and data with an intuitive pointing device such as a mouse. GUIs represent programs, data, and actions with abstract elements such as icons, menus, and buttons. A keyboard allows text input on almost all computers.</a:t>
            </a:r>
          </a:p>
          <a:p>
            <a:r>
              <a:rPr lang="en-US" sz="1200" kern="1200" dirty="0">
                <a:solidFill>
                  <a:schemeClr val="tx1"/>
                </a:solidFill>
                <a:effectLst/>
                <a:latin typeface="+mn-lt"/>
                <a:ea typeface="+mn-ea"/>
                <a:cs typeface="+mn-cs"/>
              </a:rPr>
              <a:t>Operating systems provide command-line interfaces as programs that read and process commands entered as text. They vary from one operating system to another: Windows provides the Command Prompt and PowerShell, while Unix and Linux provide numerous shells such as bash. </a:t>
            </a:r>
          </a:p>
          <a:p>
            <a:r>
              <a:rPr lang="en-US" sz="1200" kern="1200" dirty="0">
                <a:solidFill>
                  <a:schemeClr val="tx1"/>
                </a:solidFill>
                <a:effectLst/>
                <a:latin typeface="+mn-lt"/>
                <a:ea typeface="+mn-ea"/>
                <a:cs typeface="+mn-cs"/>
              </a:rPr>
              <a:t>The processor displays a prompt, indicating that it is ready to receive a command. The user enters a command followed by options and arguments. The processor reads the command line, performs any built-in operations, and runs programs for commands it can’t process directly, passing them the options and arguments. The program is responsible for interpreting arguments and converting the strings to the appropriate types.</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2</a:t>
            </a:fld>
            <a:endParaRPr lang="en-US" dirty="0"/>
          </a:p>
        </p:txBody>
      </p:sp>
    </p:spTree>
    <p:extLst>
      <p:ext uri="{BB962C8B-B14F-4D97-AF65-F5344CB8AC3E}">
        <p14:creationId xmlns:p14="http://schemas.microsoft.com/office/powerpoint/2010/main" val="3057562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might wonder if CLIs are not obsolete today. For some users, they probably are. But I maintain that it is still essential for computer professionals to understand and use CLIs for several reasons. GUI icons and menu items are metaphors for program and data files, wrapping and hiding their names and other information, often presented as command-line options and arguments. Furthermore, when an operating system runs a program, it connects to the program through its command line. Finally, some programs, such as web and file servers or system utilities, don’t have GUI frontends.</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3</a:t>
            </a:fld>
            <a:endParaRPr lang="en-US" dirty="0"/>
          </a:p>
        </p:txBody>
      </p:sp>
    </p:spTree>
    <p:extLst>
      <p:ext uri="{BB962C8B-B14F-4D97-AF65-F5344CB8AC3E}">
        <p14:creationId xmlns:p14="http://schemas.microsoft.com/office/powerpoint/2010/main" val="2069628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Windows and Linux command lines look similar. Their prompts are different but irrelevant. The Windows Command Prompt includes the current working directory by default, but PowerShell and the Linux shells do not; they require explicit syntax to search the current directory for the named program. In this example, the command is the name of a program called “</a:t>
            </a:r>
            <a:r>
              <a:rPr lang="en-US" sz="1200" kern="1200" dirty="0" err="1">
                <a:solidFill>
                  <a:schemeClr val="tx1"/>
                </a:solidFill>
                <a:effectLst/>
                <a:latin typeface="+mn-lt"/>
                <a:ea typeface="+mn-ea"/>
                <a:cs typeface="+mn-cs"/>
              </a:rPr>
              <a:t>name_box</a:t>
            </a:r>
            <a:r>
              <a:rPr lang="en-US" sz="1200" kern="1200" dirty="0">
                <a:solidFill>
                  <a:schemeClr val="tx1"/>
                </a:solidFill>
                <a:effectLst/>
                <a:latin typeface="+mn-lt"/>
                <a:ea typeface="+mn-ea"/>
                <a:cs typeface="+mn-cs"/>
              </a:rPr>
              <a:t>.” The name “Cranston Q. Snort” comprises three arguments passed to the program.</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4</a:t>
            </a:fld>
            <a:endParaRPr lang="en-US" dirty="0"/>
          </a:p>
        </p:txBody>
      </p:sp>
    </p:spTree>
    <p:extLst>
      <p:ext uri="{BB962C8B-B14F-4D97-AF65-F5344CB8AC3E}">
        <p14:creationId xmlns:p14="http://schemas.microsoft.com/office/powerpoint/2010/main" val="3875499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Command-line processors treat each complete command as a space-delimited sequence of tokens. They scan the command from left to right, looking for spaces that separate the command and its arguments. Processors run the named program (via the operating system), passing it the command-line arguments. Programmers add two parameters to “main” to receive the passed information.</a:t>
            </a:r>
          </a:p>
          <a:p>
            <a:r>
              <a:rPr lang="en-US" sz="1200" kern="1200" dirty="0">
                <a:solidFill>
                  <a:schemeClr val="tx1"/>
                </a:solidFill>
                <a:effectLst/>
                <a:latin typeface="+mn-lt"/>
                <a:ea typeface="+mn-ea"/>
                <a:cs typeface="+mn-cs"/>
              </a:rPr>
              <a:t>The order and types of the arguments are fixed and cannot be changed, but the names of the arguments are, like all function argument names, at the discretion of the programmer. Nevertheless, the names </a:t>
            </a:r>
            <a:r>
              <a:rPr lang="en-US" sz="1200" kern="1200" dirty="0" err="1">
                <a:solidFill>
                  <a:schemeClr val="tx1"/>
                </a:solidFill>
                <a:effectLst/>
                <a:latin typeface="+mn-lt"/>
                <a:ea typeface="+mn-ea"/>
                <a:cs typeface="+mn-cs"/>
              </a:rPr>
              <a:t>argc</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argv</a:t>
            </a:r>
            <a:r>
              <a:rPr lang="en-US" sz="1200" kern="1200" dirty="0">
                <a:solidFill>
                  <a:schemeClr val="tx1"/>
                </a:solidFill>
                <a:effectLst/>
                <a:latin typeface="+mn-lt"/>
                <a:ea typeface="+mn-ea"/>
                <a:cs typeface="+mn-cs"/>
              </a:rPr>
              <a:t> are the traditional command-line argument names, and I encourage you to use them unless there’s a compelling reason to use other names.</a:t>
            </a:r>
          </a:p>
          <a:p>
            <a:r>
              <a:rPr lang="en-US" sz="1200" kern="1200" dirty="0">
                <a:solidFill>
                  <a:schemeClr val="tx1"/>
                </a:solidFill>
                <a:effectLst/>
                <a:latin typeface="+mn-lt"/>
                <a:ea typeface="+mn-ea"/>
                <a:cs typeface="+mn-cs"/>
              </a:rPr>
              <a:t>The picture illustrates how the operating system organizes the passed information. </a:t>
            </a:r>
            <a:r>
              <a:rPr lang="en-US" sz="1200" kern="1200" dirty="0" err="1">
                <a:solidFill>
                  <a:schemeClr val="tx1"/>
                </a:solidFill>
                <a:effectLst/>
                <a:latin typeface="+mn-lt"/>
                <a:ea typeface="+mn-ea"/>
                <a:cs typeface="+mn-cs"/>
              </a:rPr>
              <a:t>argc</a:t>
            </a:r>
            <a:r>
              <a:rPr lang="en-US" sz="1200" kern="1200" dirty="0">
                <a:solidFill>
                  <a:schemeClr val="tx1"/>
                </a:solidFill>
                <a:effectLst/>
                <a:latin typeface="+mn-lt"/>
                <a:ea typeface="+mn-ea"/>
                <a:cs typeface="+mn-cs"/>
              </a:rPr>
              <a:t> - the argument count - is the number of command-line elements, including the program name. </a:t>
            </a:r>
            <a:r>
              <a:rPr lang="en-US" sz="1200" kern="1200" dirty="0" err="1">
                <a:solidFill>
                  <a:schemeClr val="tx1"/>
                </a:solidFill>
                <a:effectLst/>
                <a:latin typeface="+mn-lt"/>
                <a:ea typeface="+mn-ea"/>
                <a:cs typeface="+mn-cs"/>
              </a:rPr>
              <a:t>argv</a:t>
            </a:r>
            <a:r>
              <a:rPr lang="en-US" sz="1200" kern="1200" dirty="0">
                <a:solidFill>
                  <a:schemeClr val="tx1"/>
                </a:solidFill>
                <a:effectLst/>
                <a:latin typeface="+mn-lt"/>
                <a:ea typeface="+mn-ea"/>
                <a:cs typeface="+mn-cs"/>
              </a:rPr>
              <a:t> - an argument vector - is an array of C-strings, one string for each command-line element.</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5</a:t>
            </a:fld>
            <a:endParaRPr lang="en-US" dirty="0"/>
          </a:p>
        </p:txBody>
      </p:sp>
    </p:spTree>
    <p:extLst>
      <p:ext uri="{BB962C8B-B14F-4D97-AF65-F5344CB8AC3E}">
        <p14:creationId xmlns:p14="http://schemas.microsoft.com/office/powerpoint/2010/main" val="2397169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simple example prints the argument count and each argument to the console, demonstrating one way to access command-line arguments. Most “real” programs begin the for-loop at 1, skipping the program’s name. The following section updates the </a:t>
            </a:r>
            <a:r>
              <a:rPr lang="en-US" sz="1200" kern="1200" dirty="0" err="1">
                <a:solidFill>
                  <a:schemeClr val="tx1"/>
                </a:solidFill>
                <a:effectLst/>
                <a:latin typeface="+mn-lt"/>
                <a:ea typeface="+mn-ea"/>
                <a:cs typeface="+mn-cs"/>
              </a:rPr>
              <a:t>name_box</a:t>
            </a:r>
            <a:r>
              <a:rPr lang="en-US" sz="1200" kern="1200" dirty="0">
                <a:solidFill>
                  <a:schemeClr val="tx1"/>
                </a:solidFill>
                <a:effectLst/>
                <a:latin typeface="+mn-lt"/>
                <a:ea typeface="+mn-ea"/>
                <a:cs typeface="+mn-cs"/>
              </a:rPr>
              <a:t> program to allow users to enter the boxed name on a command line, offering a more authentic demonstration.</a:t>
            </a:r>
          </a:p>
          <a:p>
            <a:endParaRPr lang="en-US" dirty="0"/>
          </a:p>
        </p:txBody>
      </p:sp>
      <p:sp>
        <p:nvSpPr>
          <p:cNvPr id="4" name="Slide Number Placeholder 3"/>
          <p:cNvSpPr>
            <a:spLocks noGrp="1"/>
          </p:cNvSpPr>
          <p:nvPr>
            <p:ph type="sldNum" sz="quarter" idx="5"/>
          </p:nvPr>
        </p:nvSpPr>
        <p:spPr/>
        <p:txBody>
          <a:bodyPr/>
          <a:lstStyle/>
          <a:p>
            <a:fld id="{4470CA99-FFA7-4649-9137-EDFBB603C434}" type="slidenum">
              <a:rPr lang="en-US" smtClean="0"/>
              <a:t>6</a:t>
            </a:fld>
            <a:endParaRPr lang="en-US" dirty="0"/>
          </a:p>
        </p:txBody>
      </p:sp>
    </p:spTree>
    <p:extLst>
      <p:ext uri="{BB962C8B-B14F-4D97-AF65-F5344CB8AC3E}">
        <p14:creationId xmlns:p14="http://schemas.microsoft.com/office/powerpoint/2010/main" val="30842118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1/27/2026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1/27/2026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1/27/2026</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1/27/2026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1/27/2026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1/27/2026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notesSlide" Target="../notesSlides/notesSlide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5.xml"/><Relationship Id="rId5" Type="http://schemas.openxmlformats.org/officeDocument/2006/relationships/tags" Target="../tags/tag31.xml"/><Relationship Id="rId4"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2.pn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1.png"/><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3.emf"/><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Command Line Arguments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Command Line Interface (CLI)</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custDataLst>
              <p:tags r:id="rId1"/>
            </p:custDataLst>
          </p:nvPr>
        </p:nvSpPr>
        <p:spPr>
          <a:xfrm>
            <a:off x="1583436" y="2313433"/>
            <a:ext cx="4270248" cy="704087"/>
          </a:xfrm>
        </p:spPr>
        <p:txBody>
          <a:bodyPr>
            <a:normAutofit fontScale="92500" lnSpcReduction="20000"/>
          </a:bodyPr>
          <a:lstStyle/>
          <a:p>
            <a:r>
              <a:rPr lang="en-US" dirty="0"/>
              <a:t>Graphical user interface</a:t>
            </a:r>
          </a:p>
          <a:p>
            <a:r>
              <a:rPr lang="en-US" dirty="0"/>
              <a:t>(GUI)</a:t>
            </a:r>
          </a:p>
        </p:txBody>
      </p:sp>
      <p:sp>
        <p:nvSpPr>
          <p:cNvPr id="5" name="Content Placeholder 4"/>
          <p:cNvSpPr>
            <a:spLocks noGrp="1"/>
          </p:cNvSpPr>
          <p:nvPr>
            <p:ph sz="half" idx="2"/>
            <p:custDataLst>
              <p:tags r:id="rId2"/>
            </p:custDataLst>
          </p:nvPr>
        </p:nvSpPr>
        <p:spPr>
          <a:xfrm>
            <a:off x="1583436" y="3143250"/>
            <a:ext cx="4270248" cy="2596776"/>
          </a:xfrm>
        </p:spPr>
        <p:txBody>
          <a:bodyPr/>
          <a:lstStyle/>
          <a:p>
            <a:r>
              <a:rPr lang="en-US" dirty="0"/>
              <a:t>Windows supporting</a:t>
            </a:r>
          </a:p>
          <a:p>
            <a:pPr lvl="1"/>
            <a:r>
              <a:rPr lang="en-US" dirty="0"/>
              <a:t>a pointing device for selecting</a:t>
            </a:r>
          </a:p>
          <a:p>
            <a:pPr lvl="2"/>
            <a:r>
              <a:rPr lang="en-US" dirty="0"/>
              <a:t>icons, menus, buttons, etc.</a:t>
            </a:r>
          </a:p>
          <a:p>
            <a:pPr lvl="1"/>
            <a:r>
              <a:rPr lang="en-US" dirty="0"/>
              <a:t>a keyboard</a:t>
            </a:r>
          </a:p>
          <a:p>
            <a:pPr lvl="2"/>
            <a:r>
              <a:rPr lang="en-US" dirty="0"/>
              <a:t>text</a:t>
            </a:r>
          </a:p>
        </p:txBody>
      </p:sp>
      <p:sp>
        <p:nvSpPr>
          <p:cNvPr id="6" name="Content Placeholder 5"/>
          <p:cNvSpPr>
            <a:spLocks noGrp="1"/>
          </p:cNvSpPr>
          <p:nvPr>
            <p:ph sz="quarter" idx="4"/>
            <p:custDataLst>
              <p:tags r:id="rId3"/>
            </p:custDataLst>
          </p:nvPr>
        </p:nvSpPr>
        <p:spPr>
          <a:xfrm>
            <a:off x="6338315" y="3143250"/>
            <a:ext cx="4933743" cy="2596776"/>
          </a:xfrm>
        </p:spPr>
        <p:txBody>
          <a:bodyPr/>
          <a:lstStyle/>
          <a:p>
            <a:r>
              <a:rPr lang="en-US" dirty="0"/>
              <a:t>Command Prompt or shells</a:t>
            </a:r>
          </a:p>
          <a:p>
            <a:r>
              <a:rPr lang="en-US" dirty="0"/>
              <a:t>Commands are entered as text or strings</a:t>
            </a:r>
          </a:p>
          <a:p>
            <a:r>
              <a:rPr lang="en-US" dirty="0"/>
              <a:t>The processor reads the command</a:t>
            </a:r>
          </a:p>
          <a:p>
            <a:r>
              <a:rPr lang="en-US" dirty="0"/>
              <a:t>Runs built-in commands or runs a program</a:t>
            </a:r>
          </a:p>
          <a:p>
            <a:r>
              <a:rPr lang="en-US" dirty="0"/>
              <a:t>Converts string arguments to appropriate types</a:t>
            </a:r>
          </a:p>
        </p:txBody>
      </p:sp>
      <p:sp>
        <p:nvSpPr>
          <p:cNvPr id="7" name="Text Placeholder 6"/>
          <p:cNvSpPr>
            <a:spLocks noGrp="1"/>
          </p:cNvSpPr>
          <p:nvPr>
            <p:ph type="body" sz="quarter" idx="13"/>
            <p:custDataLst>
              <p:tags r:id="rId4"/>
            </p:custDataLst>
          </p:nvPr>
        </p:nvSpPr>
        <p:spPr>
          <a:xfrm>
            <a:off x="6338316" y="2313433"/>
            <a:ext cx="4270248" cy="704087"/>
          </a:xfrm>
        </p:spPr>
        <p:txBody>
          <a:bodyPr>
            <a:normAutofit fontScale="92500" lnSpcReduction="20000"/>
          </a:bodyPr>
          <a:lstStyle/>
          <a:p>
            <a:r>
              <a:rPr lang="en-US" dirty="0"/>
              <a:t>Command line interface</a:t>
            </a:r>
          </a:p>
          <a:p>
            <a:r>
              <a:rPr lang="en-US" dirty="0"/>
              <a:t>(Cli)</a:t>
            </a:r>
          </a:p>
        </p:txBody>
      </p:sp>
      <p:sp>
        <p:nvSpPr>
          <p:cNvPr id="2" name="Title 1"/>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Interactive Computer Interfaces</a:t>
            </a:r>
          </a:p>
        </p:txBody>
      </p:sp>
    </p:spTree>
    <p:extLst>
      <p:ext uri="{BB962C8B-B14F-4D97-AF65-F5344CB8AC3E}">
        <p14:creationId xmlns:p14="http://schemas.microsoft.com/office/powerpoint/2010/main" val="1042540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Are CLI’s Obsolete?</a:t>
            </a:r>
          </a:p>
        </p:txBody>
      </p:sp>
      <p:sp>
        <p:nvSpPr>
          <p:cNvPr id="3" name="Content Placeholder 2"/>
          <p:cNvSpPr>
            <a:spLocks noGrp="1"/>
          </p:cNvSpPr>
          <p:nvPr>
            <p:ph idx="1"/>
            <p:custDataLst>
              <p:tags r:id="rId2"/>
            </p:custDataLst>
          </p:nvPr>
        </p:nvSpPr>
        <p:spPr>
          <a:xfrm>
            <a:off x="2231136" y="2638044"/>
            <a:ext cx="7729728" cy="3101983"/>
          </a:xfrm>
        </p:spPr>
        <p:txBody>
          <a:bodyPr/>
          <a:lstStyle/>
          <a:p>
            <a:r>
              <a:rPr lang="en-US" dirty="0"/>
              <a:t>Perhaps for some end users</a:t>
            </a:r>
          </a:p>
          <a:p>
            <a:r>
              <a:rPr lang="en-US" dirty="0"/>
              <a:t>CLIs are important for computer professionals</a:t>
            </a:r>
          </a:p>
          <a:p>
            <a:pPr lvl="1"/>
            <a:r>
              <a:rPr lang="en-US" dirty="0"/>
              <a:t>GUI icons are wrappers for CLI operations</a:t>
            </a:r>
          </a:p>
          <a:p>
            <a:pPr lvl="1"/>
            <a:r>
              <a:rPr lang="en-US" dirty="0"/>
              <a:t>Operating systems use a program’s command line when they run it</a:t>
            </a:r>
          </a:p>
          <a:p>
            <a:pPr lvl="1"/>
            <a:r>
              <a:rPr lang="en-US" dirty="0"/>
              <a:t>Some programs do not have a GUI</a:t>
            </a:r>
          </a:p>
          <a:p>
            <a:pPr lvl="2"/>
            <a:r>
              <a:rPr lang="en-US" dirty="0"/>
              <a:t>Servers</a:t>
            </a:r>
          </a:p>
          <a:p>
            <a:pPr lvl="2"/>
            <a:r>
              <a:rPr lang="en-US" dirty="0"/>
              <a:t>Utilities</a:t>
            </a:r>
          </a:p>
        </p:txBody>
      </p:sp>
    </p:spTree>
    <p:extLst>
      <p:ext uri="{BB962C8B-B14F-4D97-AF65-F5344CB8AC3E}">
        <p14:creationId xmlns:p14="http://schemas.microsoft.com/office/powerpoint/2010/main" val="142124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825A52D2-E50B-374F-9E71-474E60EAC285}"/>
              </a:ext>
            </a:extLst>
          </p:cNvPr>
          <p:cNvSpPr>
            <a:spLocks noGrp="1"/>
          </p:cNvSpPr>
          <p:nvPr>
            <p:ph type="body" idx="1"/>
            <p:custDataLst>
              <p:tags r:id="rId1"/>
            </p:custDataLst>
          </p:nvPr>
        </p:nvSpPr>
        <p:spPr>
          <a:xfrm>
            <a:off x="1583436" y="2313433"/>
            <a:ext cx="4270248" cy="704087"/>
          </a:xfrm>
        </p:spPr>
        <p:txBody>
          <a:bodyPr/>
          <a:lstStyle/>
          <a:p>
            <a:r>
              <a:rPr lang="en-US" dirty="0"/>
              <a:t>Windows</a:t>
            </a:r>
          </a:p>
        </p:txBody>
      </p:sp>
      <p:pic>
        <p:nvPicPr>
          <p:cNvPr id="7" name="Content Placeholder 6">
            <a:extLst>
              <a:ext uri="{FF2B5EF4-FFF2-40B4-BE49-F238E27FC236}">
                <a16:creationId xmlns:a16="http://schemas.microsoft.com/office/drawing/2014/main" id="{EBF4079F-F6BB-2764-0F61-9E5E1F504A40}"/>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1583436" y="4052281"/>
            <a:ext cx="4435235" cy="809430"/>
          </a:xfrm>
        </p:spPr>
      </p:pic>
      <p:pic>
        <p:nvPicPr>
          <p:cNvPr id="9" name="Content Placeholder 8">
            <a:extLst>
              <a:ext uri="{FF2B5EF4-FFF2-40B4-BE49-F238E27FC236}">
                <a16:creationId xmlns:a16="http://schemas.microsoft.com/office/drawing/2014/main" id="{0FC0C2B3-2503-FBE7-A166-ACB52F7916E5}"/>
              </a:ext>
            </a:extLst>
          </p:cNvPr>
          <p:cNvPicPr>
            <a:picLocks noGrp="1" noChangeAspect="1"/>
          </p:cNvPicPr>
          <p:nvPr>
            <p:ph sz="quarter" idx="4"/>
          </p:nvPr>
        </p:nvPicPr>
        <p:blipFill>
          <a:blip r:embed="rId7">
            <a:extLst>
              <a:ext uri="{28A0092B-C50C-407E-A947-70E740481C1C}">
                <a14:useLocalDpi xmlns:a14="http://schemas.microsoft.com/office/drawing/2010/main" val="0"/>
              </a:ext>
            </a:extLst>
          </a:blip>
          <a:stretch>
            <a:fillRect/>
          </a:stretch>
        </p:blipFill>
        <p:spPr>
          <a:xfrm>
            <a:off x="6195691" y="4052281"/>
            <a:ext cx="4375293" cy="809430"/>
          </a:xfrm>
        </p:spPr>
      </p:pic>
      <p:sp>
        <p:nvSpPr>
          <p:cNvPr id="11" name="Text Placeholder 10">
            <a:extLst>
              <a:ext uri="{FF2B5EF4-FFF2-40B4-BE49-F238E27FC236}">
                <a16:creationId xmlns:a16="http://schemas.microsoft.com/office/drawing/2014/main" id="{253F1FDF-DE63-6E8A-61DF-3B5DBB1FF804}"/>
              </a:ext>
            </a:extLst>
          </p:cNvPr>
          <p:cNvSpPr>
            <a:spLocks noGrp="1"/>
          </p:cNvSpPr>
          <p:nvPr>
            <p:ph type="body" sz="quarter" idx="13"/>
            <p:custDataLst>
              <p:tags r:id="rId2"/>
            </p:custDataLst>
          </p:nvPr>
        </p:nvSpPr>
        <p:spPr>
          <a:xfrm>
            <a:off x="6338316" y="2313433"/>
            <a:ext cx="4270248" cy="704087"/>
          </a:xfrm>
        </p:spPr>
        <p:txBody>
          <a:bodyPr/>
          <a:lstStyle/>
          <a:p>
            <a:r>
              <a:rPr lang="en-US" dirty="0"/>
              <a:t>Linux</a:t>
            </a:r>
          </a:p>
        </p:txBody>
      </p:sp>
      <p:sp>
        <p:nvSpPr>
          <p:cNvPr id="2" name="Title 1"/>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 Line: User Side</a:t>
            </a:r>
          </a:p>
        </p:txBody>
      </p:sp>
    </p:spTree>
    <p:extLst>
      <p:ext uri="{BB962C8B-B14F-4D97-AF65-F5344CB8AC3E}">
        <p14:creationId xmlns:p14="http://schemas.microsoft.com/office/powerpoint/2010/main" val="270605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 Line: System Side</a:t>
            </a:r>
          </a:p>
        </p:txBody>
      </p:sp>
      <p:sp>
        <p:nvSpPr>
          <p:cNvPr id="3" name="Content Placeholder 2"/>
          <p:cNvSpPr>
            <a:spLocks noGrp="1"/>
          </p:cNvSpPr>
          <p:nvPr>
            <p:ph idx="1"/>
            <p:custDataLst>
              <p:tags r:id="rId2"/>
            </p:custDataLst>
          </p:nvPr>
        </p:nvSpPr>
        <p:spPr>
          <a:xfrm>
            <a:off x="2231136" y="2638045"/>
            <a:ext cx="7729728" cy="790956"/>
          </a:xfrm>
        </p:spPr>
        <p:txBody>
          <a:bodyPr/>
          <a:lstStyle/>
          <a:p>
            <a:r>
              <a:rPr lang="en-US" dirty="0">
                <a:latin typeface="Consolas" panose="020B0609020204030204" pitchFamily="49" charset="0"/>
                <a:cs typeface="Courier New" panose="02070309020205020404" pitchFamily="49" charset="0"/>
              </a:rPr>
              <a:t>D:\&gt;name_box Cranston Q. Snort</a:t>
            </a:r>
          </a:p>
          <a:p>
            <a:r>
              <a:rPr lang="en-US" dirty="0">
                <a:latin typeface="Consolas" panose="020B0609020204030204" pitchFamily="49" charset="0"/>
                <a:cs typeface="Courier New" panose="02070309020205020404" pitchFamily="49" charset="0"/>
              </a:rPr>
              <a:t>main(int argc, char* argv[])</a:t>
            </a:r>
          </a:p>
        </p:txBody>
      </p:sp>
      <p:pic>
        <p:nvPicPr>
          <p:cNvPr id="4" name="Picture 3">
            <a:extLst>
              <a:ext uri="{FF2B5EF4-FFF2-40B4-BE49-F238E27FC236}">
                <a16:creationId xmlns:a16="http://schemas.microsoft.com/office/drawing/2014/main" id="{43F8A29B-DA25-4754-877B-CB2CF8E8F211}"/>
              </a:ext>
            </a:extLst>
          </p:cNvPr>
          <p:cNvPicPr>
            <a:picLocks noChangeAspect="1"/>
          </p:cNvPicPr>
          <p:nvPr>
            <p:custDataLst>
              <p:tags r:id="rId3"/>
            </p:custDataLst>
          </p:nvPr>
        </p:nvPicPr>
        <p:blipFill>
          <a:blip r:embed="rId6"/>
          <a:stretch>
            <a:fillRect/>
          </a:stretch>
        </p:blipFill>
        <p:spPr>
          <a:xfrm>
            <a:off x="3608024" y="3519170"/>
            <a:ext cx="4975951" cy="2654300"/>
          </a:xfrm>
          <a:prstGeom prst="rect">
            <a:avLst/>
          </a:prstGeom>
        </p:spPr>
      </p:pic>
    </p:spTree>
    <p:extLst>
      <p:ext uri="{BB962C8B-B14F-4D97-AF65-F5344CB8AC3E}">
        <p14:creationId xmlns:p14="http://schemas.microsoft.com/office/powerpoint/2010/main" val="225354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2E84-6659-6D7D-B9A0-4D7A70CC792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Processing Command-line Arguments</a:t>
            </a:r>
          </a:p>
        </p:txBody>
      </p:sp>
      <p:sp>
        <p:nvSpPr>
          <p:cNvPr id="3" name="Content Placeholder 2">
            <a:extLst>
              <a:ext uri="{FF2B5EF4-FFF2-40B4-BE49-F238E27FC236}">
                <a16:creationId xmlns:a16="http://schemas.microsoft.com/office/drawing/2014/main" id="{CA5E3090-B065-89A9-58D0-CF0291B92031}"/>
              </a:ext>
            </a:extLst>
          </p:cNvPr>
          <p:cNvSpPr>
            <a:spLocks noGrp="1"/>
          </p:cNvSpPr>
          <p:nvPr>
            <p:ph idx="1"/>
            <p:custDataLst>
              <p:tags r:id="rId2"/>
            </p:custDataLst>
          </p:nvPr>
        </p:nvSpPr>
        <p:spPr>
          <a:xfrm>
            <a:off x="2231136" y="2638044"/>
            <a:ext cx="7729728" cy="3328190"/>
          </a:xfrm>
        </p:spPr>
        <p:txBody>
          <a:bodyPr>
            <a:normAutofit fontScale="92500" lnSpcReduction="10000"/>
          </a:bodyPr>
          <a:lstStyle/>
          <a:p>
            <a:pPr marL="0" indent="0">
              <a:lnSpc>
                <a:spcPct val="110000"/>
              </a:lnSpc>
              <a:spcBef>
                <a:spcPts val="0"/>
              </a:spcBef>
              <a:buNone/>
            </a:pPr>
            <a:r>
              <a:rPr lang="en-US" dirty="0">
                <a:latin typeface="Consolas" panose="020B0609020204030204" pitchFamily="49" charset="0"/>
              </a:rPr>
              <a:t>#include &lt;iostream&gt;</a:t>
            </a:r>
          </a:p>
          <a:p>
            <a:pPr marL="0" indent="0">
              <a:lnSpc>
                <a:spcPct val="110000"/>
              </a:lnSpc>
              <a:spcBef>
                <a:spcPts val="0"/>
              </a:spcBef>
              <a:buNone/>
            </a:pPr>
            <a:r>
              <a:rPr lang="en-US" dirty="0">
                <a:latin typeface="Consolas" panose="020B0609020204030204" pitchFamily="49" charset="0"/>
              </a:rPr>
              <a:t>using namespace std;</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int main(int argc, char* argv[])</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cout &lt;&lt; "argc is " &lt;&lt; argc &lt;&lt; endl;</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for (int i = 0; i &lt; argc; i++)</a:t>
            </a:r>
          </a:p>
          <a:p>
            <a:pPr marL="0" indent="0">
              <a:lnSpc>
                <a:spcPct val="110000"/>
              </a:lnSpc>
              <a:spcBef>
                <a:spcPts val="0"/>
              </a:spcBef>
              <a:buNone/>
            </a:pPr>
            <a:r>
              <a:rPr lang="en-US" dirty="0">
                <a:latin typeface="Consolas" panose="020B0609020204030204" pitchFamily="49" charset="0"/>
              </a:rPr>
              <a:t>        cout &lt;&lt; "argv[" &lt;&lt; i &lt;&lt; "] is " &lt;&lt; argv[i] &lt;&lt; endl;</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return 0;</a:t>
            </a:r>
          </a:p>
          <a:p>
            <a:pPr marL="0" indent="0">
              <a:lnSpc>
                <a:spcPct val="11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0239220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71A2D189-B1BD-4D6C-8B2A-FFBE42092289}&quot;/&gt;&lt;isInvalidForFieldText val=&quot;0&quot;/&gt;&lt;Image&gt;&lt;filename val=&quot;C:\Users\delroy\AppData\Local\Temp\CP1503612818390Session\CPTrustFolder1503612818406\PPTImport1503615971453\data\asimages\{71A2D189-B1BD-4D6C-8B2A-FFBE42092289}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2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8D165791-8621-470E-98CE-103E7C81964B}&quot;/&gt;&lt;isInvalidForFieldText val=&quot;0&quot;/&gt;&lt;Image&gt;&lt;filename val=&quot;C:\Users\delroy\AppData\Local\Temp\CP1503612818390Session\CPTrustFolder1503612818406\PPTImport1503615971453\data\asimages\{8D165791-8621-470E-98CE-103E7C81964B}_1.png&quot;/&gt;&lt;left val=&quot;282&quot;/&gt;&lt;top val=&quot;452&quot;/&gt;&lt;width val=&quot;715&quot;/&gt;&lt;height val=&quot;135&quot;/&gt;&lt;hasText val=&quot;1&quot;/&gt;&lt;/Image&gt;&lt;/ThreeDShapeInfo&gt;"/>
  <p:tag name="PRESENTER_SHAPETEXTINFO" val="&lt;ShapeTextInfo&gt;&lt;TableIndex row=&quot;-1&quot; col=&quot;-1&quot;&gt;&lt;linesCount val=&quot;1&quot;/&gt;&lt;lineCharCount val=&quot;28&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FBF898AD-6C7A-49AC-8D70-016EE3FFFCAB}&quot;/&gt;&lt;isInvalidForFieldText val=&quot;0&quot;/&gt;&lt;Image&gt;&lt;filename val=&quot;C:\Users\delroy\AppData\Local\Temp\CP1503612818390Session\CPTrustFolder1503612818406\PPTImport1503615971453\data\asimages\{FBF898AD-6C7A-49AC-8D70-016EE3FFFCAB}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HTML_SHAPEINFO" val="&lt;ThreeDShapeInfo&gt;&lt;uuid val=&quot;{869E84D1-0242-4D3A-B8D9-2D6CBFFCC66D}&quot;/&gt;&lt;isInvalidForFieldText val=&quot;0&quot;/&gt;&lt;Image&gt;&lt;filename val=&quot;C:\Users\delroy\AppData\Local\Temp\CP1503612818390Session\CPTrustFolder1503612818406\PPTImport1503615971453\data\asimages\{869E84D1-0242-4D3A-B8D9-2D6CBFFCC66D}_2.png&quot;/&gt;&lt;left val=&quot;165&quot;/&gt;&lt;top val=&quot;238&quot;/&gt;&lt;width val=&quot;449&quot;/&gt;&lt;height val=&quot;88&quot;/&gt;&lt;hasText val=&quot;1&quot;/&gt;&lt;/Image&gt;&lt;/ThreeDShapeInfo&gt;"/>
  <p:tag name="PRESENTER_SHAPETEXTINFO" val="&lt;ShapeTextInfo&gt;&lt;TableIndex row=&quot;-1&quot; col=&quot;-1&quot;&gt;&lt;linesCount val=&quot;2&quot;/&gt;&lt;lineCharCount val=&quot;25&quot;/&gt;&lt;lineCharCount val=&quot;5&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HTML_SHAPEINFO" val="&lt;ThreeDShapeInfo&gt;&lt;uuid val=&quot;{3580687C-210E-42BE-9885-955C2655187C}&quot;/&gt;&lt;isInvalidForFieldText val=&quot;0&quot;/&gt;&lt;Image&gt;&lt;filename val=&quot;C:\Users\delroy\AppData\Local\Temp\CP1503612818390Session\CPTrustFolder1503612818406\PPTImport1503615971453\data\asimages\{3580687C-210E-42BE-9885-955C2655187C}_2.png&quot;/&gt;&lt;left val=&quot;161&quot;/&gt;&lt;top val=&quot;326&quot;/&gt;&lt;width val=&quot;453&quot;/&gt;&lt;height val=&quot;276&quot;/&gt;&lt;hasText val=&quot;1&quot;/&gt;&lt;/Image&gt;&lt;/ThreeDShapeInfo&gt;"/>
  <p:tag name="PRESENTER_SHAPETEXTINFO" val="&lt;ShapeTextInfo&gt;&lt;TableIndex row=&quot;-1&quot; col=&quot;-1&quot;&gt;&lt;linesCount val=&quot;5&quot;/&gt;&lt;lineCharCount val=&quot;19&quot;/&gt;&lt;lineCharCount val=&quot;32&quot;/&gt;&lt;lineCharCount val=&quot;28&quot;/&gt;&lt;lineCharCount val=&quot;11&quot;/&gt;&lt;lineCharCount val=&quot;4&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HTML_SHAPEINFO" val="&lt;ThreeDShapeInfo&gt;&lt;uuid val=&quot;{C73E7463-5EFD-4867-8CAB-CE336092827D}&quot;/&gt;&lt;isInvalidForFieldText val=&quot;0&quot;/&gt;&lt;Image&gt;&lt;filename val=&quot;C:\Users\delroy\AppData\Local\Temp\CP1503612818390Session\CPTrustFolder1503612818406\PPTImport1503615971453\data\asimages\{C73E7463-5EFD-4867-8CAB-CE336092827D}_2.png&quot;/&gt;&lt;left val=&quot;660&quot;/&gt;&lt;top val=&quot;326&quot;/&gt;&lt;width val=&quot;523&quot;/&gt;&lt;height val=&quot;276&quot;/&gt;&lt;hasText val=&quot;1&quot;/&gt;&lt;/Image&gt;&lt;/ThreeDShapeInfo&gt;"/>
  <p:tag name="PRESENTER_SHAPETEXTINFO" val="&lt;ShapeTextInfo&gt;&lt;TableIndex row=&quot;-1&quot; col=&quot;-1&quot;&gt;&lt;linesCount val=&quot;5&quot;/&gt;&lt;lineCharCount val=&quot;25&quot;/&gt;&lt;lineCharCount val=&quot;40&quot;/&gt;&lt;lineCharCount val=&quot;32&quot;/&gt;&lt;lineCharCount val=&quot;41&quot;/&gt;&lt;lineCharCount val=&quot;46&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HTML_SHAPEINFO" val="&lt;ThreeDShapeInfo&gt;&lt;uuid val=&quot;{415252F5-0EA2-4340-9ECC-C26807C7662C}&quot;/&gt;&lt;isInvalidForFieldText val=&quot;0&quot;/&gt;&lt;Image&gt;&lt;filename val=&quot;C:\Users\delroy\AppData\Local\Temp\CP1503612818390Session\CPTrustFolder1503612818406\PPTImport1503615971453\data\asimages\{415252F5-0EA2-4340-9ECC-C26807C7662C}_2.png&quot;/&gt;&lt;left val=&quot;664&quot;/&gt;&lt;top val=&quot;238&quot;/&gt;&lt;width val=&quot;449&quot;/&gt;&lt;height val=&quot;88&quot;/&gt;&lt;hasText val=&quot;1&quot;/&gt;&lt;/Image&gt;&lt;/ThreeDShapeInfo&gt;"/>
  <p:tag name="PRESENTER_SHAPETEXTINFO" val="&lt;ShapeTextInfo&gt;&lt;TableIndex row=&quot;-1&quot; col=&quot;-1&quot;&gt;&lt;linesCount val=&quot;2&quot;/&gt;&lt;lineCharCount val=&quot;23&quot;/&gt;&lt;lineCharCount val=&quot;5&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HTML_SHAPEINFO" val="&lt;ThreeDShapeInfo&gt;&lt;uuid val=&quot;{A0B784C5-E59B-4A85-8CB3-F7D7E3F74A1A}&quot;/&gt;&lt;isInvalidForFieldText val=&quot;0&quot;/&gt;&lt;Image&gt;&lt;filename val=&quot;C:\Users\delroy\AppData\Local\Temp\CP1503612818390Session\CPTrustFolder1503612818406\PPTImport1503615971453\data\asimages\{A0B784C5-E59B-4A85-8CB3-F7D7E3F74A1A}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31&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ThreeDShapeInfo&gt;&lt;uuid val=&quot;{06BA9911-80CC-43A6-8647-CD4F7588130D}&quot;/&gt;&lt;isInvalidForFieldText val=&quot;0&quot;/&gt;&lt;Image&gt;&lt;filename val=&quot;C:\Users\delroy\AppData\Local\Temp\CP1503612818390Session\CPTrustFolder1503612818406\PPTImport1503615971453\data\asimages\{06BA9911-80CC-43A6-8647-CD4F7588130D}_3.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9&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B311AC1A-9652-49AC-B9FE-90B084767F4A}&quot;/&gt;&lt;isInvalidForFieldText val=&quot;0&quot;/&gt;&lt;Image&gt;&lt;filename val=&quot;C:\Users\delroy\AppData\Local\Temp\CP1503612818390Session\CPTrustFolder1503612818406\PPTImport1503615971453\data\asimages\{B311AC1A-9652-49AC-B9FE-90B084767F4A}_3.png&quot;/&gt;&lt;left val=&quot;229&quot;/&gt;&lt;top val=&quot;273&quot;/&gt;&lt;width val=&quot;817&quot;/&gt;&lt;height val=&quot;329&quot;/&gt;&lt;hasText val=&quot;1&quot;/&gt;&lt;/Image&gt;&lt;/ThreeDShapeInfo&gt;"/>
  <p:tag name="PRESENTER_SHAPETEXTINFO" val="&lt;ShapeTextInfo&gt;&lt;TableIndex row=&quot;-1&quot; col=&quot;-1&quot;&gt;&lt;linesCount val=&quot;7&quot;/&gt;&lt;lineCharCount val=&quot;27&quot;/&gt;&lt;lineCharCount val=&quot;46&quot;/&gt;&lt;lineCharCount val=&quot;42&quot;/&gt;&lt;lineCharCount val=&quot;64&quot;/&gt;&lt;lineCharCount val=&quot;32&quot;/&gt;&lt;lineCharCount val=&quot;8&quot;/&gt;&lt;lineCharCount val=&quot;9&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F50002E9-6B2F-43D7-BCD2-21254D30747D}&quot;/&gt;&lt;isInvalidForFieldText val=&quot;0&quot;/&gt;&lt;Image&gt;&lt;filename val=&quot;C:\Users\delroy\AppData\Local\Temp\CP1503612818390Session\CPTrustFolder1503612818406\PPTImport1503615971453\data\asimages\{F50002E9-6B2F-43D7-BCD2-21254D30747D}_4.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7&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8EDEB137-FC6A-417B-BD11-6A4D2717AC8C}&quot;/&gt;&lt;isInvalidForFieldText val=&quot;0&quot;/&gt;&lt;Image&gt;&lt;filename val=&quot;C:\Users\delroy\AppData\Local\Temp\CP1503612818390Session\CPTrustFolder1503612818406\PPTImport1503615971453\data\asimages\{8EDEB137-FC6A-417B-BD11-6A4D2717AC8C}_4.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5&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EA76742D-47F2-4549-98DF-FAC803281B0A}&quot;/&gt;&lt;isInvalidForFieldText val=&quot;0&quot;/&gt;&lt;Image&gt;&lt;filename val=&quot;C:\Users\delroy\AppData\Local\Temp\CP1503612818390Session\CPTrustFolder1503612818406\PPTImport1503615971453\data\asimages\{EA76742D-47F2-4549-98DF-FAC803281B0A}_4.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3&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C394C9CA-9A11-4C7D-B6B9-DE706CA7C14E}&quot;/&gt;&lt;isInvalidForFieldText val=&quot;0&quot;/&gt;&lt;Image&gt;&lt;filename val=&quot;C:\Users\delroy\AppData\Local\Temp\CP1503612818390Session\CPTrustFolder1503612818406\PPTImport1503615971453\data\asimages\{C394C9CA-9A11-4C7D-B6B9-DE706CA7C14E}_5.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5&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C5EA7603-6A8D-43BA-B4AE-11CB58C19E4E}&quot;/&gt;&lt;isInvalidForFieldText val=&quot;0&quot;/&gt;&lt;Image&gt;&lt;filename val=&quot;C:\Users\delroy\AppData\Local\Temp\CP1503612818390Session\CPTrustFolder1503612818406\PPTImport1503615971453\data\asimages\{C5EA7603-6A8D-43BA-B4AE-11CB58C19E4E}_5.png&quot;/&gt;&lt;left val=&quot;229&quot;/&gt;&lt;top val=&quot;273&quot;/&gt;&lt;width val=&quot;817&quot;/&gt;&lt;height val=&quot;94&quot;/&gt;&lt;hasText val=&quot;1&quot;/&gt;&lt;/Image&gt;&lt;/ThreeDShapeInfo&gt;"/>
  <p:tag name="PRESENTER_SHAPETEXTINFO" val="&lt;ShapeTextInfo&gt;&lt;TableIndex row=&quot;-1&quot; col=&quot;-1&quot;&gt;&lt;linesCount val=&quot;2&quot;/&gt;&lt;lineCharCount val=&quot;31&quot;/&gt;&lt;lineCharCount val=&quot;28&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AUTOSHAPE_INFO" val="&lt;ThreeDShapeInfo&gt;&lt;uuid val=&quot;{A86CFB31-2209-455A-8A5A-D2062873CCC1}&quot;/&gt;&lt;isInvalidForFieldText val=&quot;0&quot;/&gt;&lt;Image&gt;&lt;filename val=&quot;C:\Users\delroy\AppData\Local\Temp\CP1503612818390Session\CPTrustFolder1503612818406\PPTImport1503615971453\data\asimages\{A86CFB31-2209-455A-8A5A-D2062873CCC1}.png&quot;/&gt;&lt;left val=&quot;378&quot;/&gt;&lt;top val=&quot;368&quot;/&gt;&lt;width val=&quot;523&quot;/&gt;&lt;height val=&quot;28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13836537-FFCC-41DD-809E-0B43CAD56143}&quot;/&gt;&lt;isInvalidForFieldText val=&quot;0&quot;/&gt;&lt;Image&gt;&lt;filename val=&quot;C:\Users\delroy\AppData\Local\Temp\CP1503612818390Session\CPTrustFolder1503612818406\PPTImport1503615971453\data\asimages\{13836537-FFCC-41DD-809E-0B43CAD56143}_6.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24&quot;/&gt;&lt;lineCharCount val=&quot;9&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806A0E7E-6C00-4430-9DAA-1D78C94A77DC}&quot;/&gt;&lt;isInvalidForFieldText val=&quot;0&quot;/&gt;&lt;Image&gt;&lt;filename val=&quot;C:\Users\delroy\AppData\Local\Temp\CP1503612818390Session\CPTrustFolder1503612818406\PPTImport1503615971453\data\asimages\{806A0E7E-6C00-4430-9DAA-1D78C94A77DC}_6.png&quot;/&gt;&lt;left val=&quot;229&quot;/&gt;&lt;top val=&quot;274&quot;/&gt;&lt;width val=&quot;817&quot;/&gt;&lt;height val=&quot;352&quot;/&gt;&lt;hasText val=&quot;1&quot;/&gt;&lt;/Image&gt;&lt;/ThreeDShapeInfo&gt;"/>
  <p:tag name="PRESENTER_SHAPETEXTINFO" val="&lt;ShapeTextInfo&gt;&lt;TableIndex row=&quot;-1&quot; col=&quot;-1&quot;&gt;&lt;linesCount val=&quot;12&quot;/&gt;&lt;lineCharCount val=&quot;20&quot;/&gt;&lt;lineCharCount val=&quot;21&quot;/&gt;&lt;lineCharCount val=&quot;1&quot;/&gt;&lt;lineCharCount val=&quot;33&quot;/&gt;&lt;lineCharCount val=&quot;2&quot;/&gt;&lt;lineCharCount val=&quot;40&quot;/&gt;&lt;lineCharCount val=&quot;1&quot;/&gt;&lt;lineCharCount val=&quot;35&quot;/&gt;&lt;lineCharCount val=&quot;60&quot;/&gt;&lt;lineCharCount val=&quot;1&quot;/&gt;&lt;lineCharCount val=&quot;14&quot;/&gt;&lt;lineCharCount val=&quot;1&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1115</TotalTime>
  <Words>924</Words>
  <Application>Microsoft Office PowerPoint</Application>
  <PresentationFormat>Widescreen</PresentationFormat>
  <Paragraphs>62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Command Line Arguments</vt:lpstr>
      <vt:lpstr>Interactive Computer Interfaces</vt:lpstr>
      <vt:lpstr>Are CLI’s Obsolete?</vt:lpstr>
      <vt:lpstr>command Line: User Side</vt:lpstr>
      <vt:lpstr>Command Line: System Side</vt:lpstr>
      <vt:lpstr>Processing Command-line Arguments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 LIne</dc:title>
  <dc:creator>Delroy Brinkerhoff</dc:creator>
  <cp:lastModifiedBy>delroy</cp:lastModifiedBy>
  <cp:revision>27</cp:revision>
  <dcterms:created xsi:type="dcterms:W3CDTF">2016-07-13T22:03:45Z</dcterms:created>
  <dcterms:modified xsi:type="dcterms:W3CDTF">2026-01-27T19:15:34Z</dcterms:modified>
</cp:coreProperties>
</file>