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heme/theme2.xml" ContentType="application/vnd.openxmlformats-officedocument.them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1.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2.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3.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4.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61" r:id="rId3"/>
    <p:sldId id="257" r:id="rId4"/>
    <p:sldId id="260"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1F271D-FE99-42EE-A6F8-173F14776E27}" type="datetimeFigureOut">
              <a:rPr lang="en-US" smtClean="0"/>
              <a:t>2/13/2026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9B82AA-97B7-4355-A814-B453931B63D0}" type="slidenum">
              <a:rPr lang="en-US" smtClean="0"/>
              <a:t>‹#›</a:t>
            </a:fld>
            <a:endParaRPr lang="en-US" dirty="0"/>
          </a:p>
        </p:txBody>
      </p:sp>
    </p:spTree>
    <p:extLst>
      <p:ext uri="{BB962C8B-B14F-4D97-AF65-F5344CB8AC3E}">
        <p14:creationId xmlns:p14="http://schemas.microsoft.com/office/powerpoint/2010/main" val="530238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fact that C and many other non-object-oriented programming languages include a fundamental string type suggests the importance of this type in many programs. It's common for object-oriented programming languages to implement a string data type as a class. Although C++ inherits C-strings from C, it also provides a very flexible string class, which is declared in the &lt;string&gt; header file.</a:t>
            </a:r>
          </a:p>
          <a:p>
            <a:endParaRPr lang="en-US" dirty="0"/>
          </a:p>
        </p:txBody>
      </p:sp>
      <p:sp>
        <p:nvSpPr>
          <p:cNvPr id="4" name="Slide Number Placeholder 3"/>
          <p:cNvSpPr>
            <a:spLocks noGrp="1"/>
          </p:cNvSpPr>
          <p:nvPr>
            <p:ph type="sldNum" sz="quarter" idx="5"/>
          </p:nvPr>
        </p:nvSpPr>
        <p:spPr/>
        <p:txBody>
          <a:bodyPr/>
          <a:lstStyle/>
          <a:p>
            <a:fld id="{C19B82AA-97B7-4355-A814-B453931B63D0}" type="slidenum">
              <a:rPr lang="en-US" smtClean="0"/>
              <a:t>1</a:t>
            </a:fld>
            <a:endParaRPr lang="en-US" dirty="0"/>
          </a:p>
        </p:txBody>
      </p:sp>
    </p:spTree>
    <p:extLst>
      <p:ext uri="{BB962C8B-B14F-4D97-AF65-F5344CB8AC3E}">
        <p14:creationId xmlns:p14="http://schemas.microsoft.com/office/powerpoint/2010/main" val="1213609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Independent of how they are implemented, programmers often treat strings as a fundamental type. So, it's natural and beneficial to introduce the string class in this chapter, before a more general discussion of classes and objects. This approach allows the text to highlight the similarities and differences between the two representations and to facilitate their use as class members in Chapter 10.</a:t>
            </a:r>
          </a:p>
          <a:p>
            <a:r>
              <a:rPr lang="en-US" sz="1200" kern="1200" dirty="0">
                <a:solidFill>
                  <a:schemeClr val="tx1"/>
                </a:solidFill>
                <a:effectLst/>
                <a:latin typeface="+mn-lt"/>
                <a:ea typeface="+mn-ea"/>
                <a:cs typeface="+mn-cs"/>
              </a:rPr>
              <a:t>At this point in the text, we're familiar with the C-string implementation and its limitations. But we need to explore some object-oriented concepts and terminology to transition to the string class. Previous examples demonstrate a variable definition as a data type followed by a variable name. When the data type is a class, programmers typically refer to the variable as an "object." Saying that a program "creates an object" is equivalent to saying a program "instantiates a class," making "object" and "instance" synonyms.</a:t>
            </a:r>
          </a:p>
          <a:p>
            <a:r>
              <a:rPr lang="en-US" sz="1200" kern="1200" dirty="0">
                <a:solidFill>
                  <a:schemeClr val="tx1"/>
                </a:solidFill>
                <a:effectLst/>
                <a:latin typeface="+mn-lt"/>
                <a:ea typeface="+mn-ea"/>
                <a:cs typeface="+mn-cs"/>
              </a:rPr>
              <a:t>Unlike C-strings, string objects manage their own memory and can grow automatically when necessary. Whereas C-strings only support the dereference and address-of operators, string objects support many operators that behave intuitively. Nevertheless, the most profound difference between the two string representations is conceptual. We think of C-strings as inert or passive, with functions operating on them (they always appear inside the function's parentheses). In contrast, string objects are often bound to a function, and we think of the program "asking" them to perform a task on its behalf.</a:t>
            </a:r>
          </a:p>
          <a:p>
            <a:endParaRPr lang="en-US" dirty="0"/>
          </a:p>
        </p:txBody>
      </p:sp>
      <p:sp>
        <p:nvSpPr>
          <p:cNvPr id="4" name="Slide Number Placeholder 3"/>
          <p:cNvSpPr>
            <a:spLocks noGrp="1"/>
          </p:cNvSpPr>
          <p:nvPr>
            <p:ph type="sldNum" sz="quarter" idx="5"/>
          </p:nvPr>
        </p:nvSpPr>
        <p:spPr/>
        <p:txBody>
          <a:bodyPr/>
          <a:lstStyle/>
          <a:p>
            <a:fld id="{C19B82AA-97B7-4355-A814-B453931B63D0}" type="slidenum">
              <a:rPr lang="en-US" smtClean="0"/>
              <a:t>2</a:t>
            </a:fld>
            <a:endParaRPr lang="en-US" dirty="0"/>
          </a:p>
        </p:txBody>
      </p:sp>
    </p:spTree>
    <p:extLst>
      <p:ext uri="{BB962C8B-B14F-4D97-AF65-F5344CB8AC3E}">
        <p14:creationId xmlns:p14="http://schemas.microsoft.com/office/powerpoint/2010/main" val="521354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table illustrates four ways a program can create or instantiate string objects. The first three examples create automatic or stack objects; the fourth example creates a dynamic or heap object. Programs must include the string header file and either add the "using" statement or the namespace name. Significantly, the assignment operator copies the contents of a string object, not just its address.</a:t>
            </a:r>
          </a:p>
          <a:p>
            <a:endParaRPr lang="en-US" dirty="0"/>
          </a:p>
        </p:txBody>
      </p:sp>
      <p:sp>
        <p:nvSpPr>
          <p:cNvPr id="4" name="Slide Number Placeholder 3"/>
          <p:cNvSpPr>
            <a:spLocks noGrp="1"/>
          </p:cNvSpPr>
          <p:nvPr>
            <p:ph type="sldNum" sz="quarter" idx="5"/>
          </p:nvPr>
        </p:nvSpPr>
        <p:spPr/>
        <p:txBody>
          <a:bodyPr/>
          <a:lstStyle/>
          <a:p>
            <a:fld id="{C19B82AA-97B7-4355-A814-B453931B63D0}" type="slidenum">
              <a:rPr lang="en-US" smtClean="0"/>
              <a:t>3</a:t>
            </a:fld>
            <a:endParaRPr lang="en-US" dirty="0"/>
          </a:p>
        </p:txBody>
      </p:sp>
    </p:spTree>
    <p:extLst>
      <p:ext uri="{BB962C8B-B14F-4D97-AF65-F5344CB8AC3E}">
        <p14:creationId xmlns:p14="http://schemas.microsoft.com/office/powerpoint/2010/main" val="11612782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Programs can print the contents of string objects with </a:t>
            </a:r>
            <a:r>
              <a:rPr lang="en-US" sz="1200" kern="1200" dirty="0" err="1">
                <a:solidFill>
                  <a:schemeClr val="tx1"/>
                </a:solidFill>
                <a:effectLst/>
                <a:latin typeface="+mn-lt"/>
                <a:ea typeface="+mn-ea"/>
                <a:cs typeface="+mn-cs"/>
              </a:rPr>
              <a:t>cout</a:t>
            </a:r>
            <a:r>
              <a:rPr lang="en-US" sz="1200" kern="1200" dirty="0">
                <a:solidFill>
                  <a:schemeClr val="tx1"/>
                </a:solidFill>
                <a:effectLst/>
                <a:latin typeface="+mn-lt"/>
                <a:ea typeface="+mn-ea"/>
                <a:cs typeface="+mn-cs"/>
              </a:rPr>
              <a:t> and the inserter operator. Programs must dereference string pointers before printing them. The function examples demonstrate how the dot and arrow operators bind objects and functions: dot binds functions to objects and arrow binds functions to class pointers. The binding occurs during function calls and ends when the function finishes.</a:t>
            </a:r>
          </a:p>
          <a:p>
            <a:r>
              <a:rPr lang="en-US" sz="1200" kern="1200" dirty="0">
                <a:solidFill>
                  <a:schemeClr val="tx1"/>
                </a:solidFill>
                <a:effectLst/>
                <a:latin typeface="+mn-lt"/>
                <a:ea typeface="+mn-ea"/>
                <a:cs typeface="+mn-cs"/>
              </a:rPr>
              <a:t>Two functions, synonyms, "size" and "length," report how many characters the object stores. A third function, "capacity," reports how many characters an object can store before it must grow.</a:t>
            </a:r>
          </a:p>
          <a:p>
            <a:endParaRPr lang="en-US" dirty="0"/>
          </a:p>
        </p:txBody>
      </p:sp>
      <p:sp>
        <p:nvSpPr>
          <p:cNvPr id="4" name="Slide Number Placeholder 3"/>
          <p:cNvSpPr>
            <a:spLocks noGrp="1"/>
          </p:cNvSpPr>
          <p:nvPr>
            <p:ph type="sldNum" sz="quarter" idx="5"/>
          </p:nvPr>
        </p:nvSpPr>
        <p:spPr/>
        <p:txBody>
          <a:bodyPr/>
          <a:lstStyle/>
          <a:p>
            <a:fld id="{C19B82AA-97B7-4355-A814-B453931B63D0}" type="slidenum">
              <a:rPr lang="en-US" smtClean="0"/>
              <a:t>4</a:t>
            </a:fld>
            <a:endParaRPr lang="en-US" dirty="0"/>
          </a:p>
        </p:txBody>
      </p:sp>
    </p:spTree>
    <p:extLst>
      <p:ext uri="{BB962C8B-B14F-4D97-AF65-F5344CB8AC3E}">
        <p14:creationId xmlns:p14="http://schemas.microsoft.com/office/powerpoint/2010/main" val="682649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Unlike C-strings, string objects support numerous operators that behave in predictable ways. Furthermore, these operators act on the string's contents, not its address. The only requirement is that one operand must be a string object.</a:t>
            </a:r>
          </a:p>
          <a:p>
            <a:r>
              <a:rPr lang="en-US" sz="1200" kern="1200" dirty="0">
                <a:solidFill>
                  <a:schemeClr val="tx1"/>
                </a:solidFill>
                <a:effectLst/>
                <a:latin typeface="+mn-lt"/>
                <a:ea typeface="+mn-ea"/>
                <a:cs typeface="+mn-cs"/>
              </a:rPr>
              <a:t>Like C-strings, the characters in a string object are zero-indexed, and programs can access them with the index operator or the "at" function. The difference is that the index operator doesn't validate that the index is in bounds, whereas the "at" function does.</a:t>
            </a:r>
          </a:p>
          <a:p>
            <a:endParaRPr lang="en-US" dirty="0"/>
          </a:p>
        </p:txBody>
      </p:sp>
      <p:sp>
        <p:nvSpPr>
          <p:cNvPr id="4" name="Slide Number Placeholder 3"/>
          <p:cNvSpPr>
            <a:spLocks noGrp="1"/>
          </p:cNvSpPr>
          <p:nvPr>
            <p:ph type="sldNum" sz="quarter" idx="5"/>
          </p:nvPr>
        </p:nvSpPr>
        <p:spPr/>
        <p:txBody>
          <a:bodyPr/>
          <a:lstStyle/>
          <a:p>
            <a:fld id="{C19B82AA-97B7-4355-A814-B453931B63D0}" type="slidenum">
              <a:rPr lang="en-US" smtClean="0"/>
              <a:t>5</a:t>
            </a:fld>
            <a:endParaRPr lang="en-US" dirty="0"/>
          </a:p>
        </p:txBody>
      </p:sp>
    </p:spTree>
    <p:extLst>
      <p:ext uri="{BB962C8B-B14F-4D97-AF65-F5344CB8AC3E}">
        <p14:creationId xmlns:p14="http://schemas.microsoft.com/office/powerpoint/2010/main" val="25460029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3.xml"/><Relationship Id="rId3" Type="http://schemas.openxmlformats.org/officeDocument/2006/relationships/tags" Target="../tags/tag18.xml"/><Relationship Id="rId7" Type="http://schemas.openxmlformats.org/officeDocument/2006/relationships/tags" Target="../tags/tag22.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2/13/2026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2/13/2026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2/13/2026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2/13/2026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2/13/2026</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2/13/2026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2/13/2026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2/13/2026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2/13/2026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2/13/2026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29.xml"/><Relationship Id="rId7" Type="http://schemas.openxmlformats.org/officeDocument/2006/relationships/notesSlide" Target="../notesSlides/notesSlide2.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slideLayout" Target="../slideLayouts/slideLayout5.xml"/><Relationship Id="rId5" Type="http://schemas.openxmlformats.org/officeDocument/2006/relationships/tags" Target="../tags/tag31.xml"/><Relationship Id="rId4"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The C++ string class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#include &lt;string&gt;</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54024B8-DD86-8841-E183-6BDFC0440C33}"/>
              </a:ext>
            </a:extLst>
          </p:cNvPr>
          <p:cNvSpPr>
            <a:spLocks noGrp="1"/>
          </p:cNvSpPr>
          <p:nvPr>
            <p:ph type="body" idx="1"/>
            <p:custDataLst>
              <p:tags r:id="rId1"/>
            </p:custDataLst>
          </p:nvPr>
        </p:nvSpPr>
        <p:spPr>
          <a:xfrm>
            <a:off x="1583436" y="2313433"/>
            <a:ext cx="4270248" cy="704087"/>
          </a:xfrm>
        </p:spPr>
        <p:txBody>
          <a:bodyPr/>
          <a:lstStyle/>
          <a:p>
            <a:r>
              <a:rPr lang="en-US" dirty="0"/>
              <a:t>C-Strings</a:t>
            </a:r>
          </a:p>
        </p:txBody>
      </p:sp>
      <p:sp>
        <p:nvSpPr>
          <p:cNvPr id="3" name="Content Placeholder 2">
            <a:extLst>
              <a:ext uri="{FF2B5EF4-FFF2-40B4-BE49-F238E27FC236}">
                <a16:creationId xmlns:a16="http://schemas.microsoft.com/office/drawing/2014/main" id="{3DA67384-79C7-6A2D-4D21-276B51105AF9}"/>
              </a:ext>
            </a:extLst>
          </p:cNvPr>
          <p:cNvSpPr>
            <a:spLocks noGrp="1"/>
          </p:cNvSpPr>
          <p:nvPr>
            <p:ph sz="half" idx="2"/>
            <p:custDataLst>
              <p:tags r:id="rId2"/>
            </p:custDataLst>
          </p:nvPr>
        </p:nvSpPr>
        <p:spPr>
          <a:xfrm>
            <a:off x="1583436" y="3143250"/>
            <a:ext cx="4270248" cy="2596776"/>
          </a:xfrm>
        </p:spPr>
        <p:txBody>
          <a:bodyPr>
            <a:normAutofit/>
          </a:bodyPr>
          <a:lstStyle/>
          <a:p>
            <a:r>
              <a:rPr lang="en-US" dirty="0"/>
              <a:t>Fundament (built-in) type</a:t>
            </a:r>
          </a:p>
          <a:p>
            <a:r>
              <a:rPr lang="en-US" dirty="0"/>
              <a:t>Null-terminated arrays</a:t>
            </a:r>
          </a:p>
          <a:p>
            <a:r>
              <a:rPr lang="en-US" dirty="0"/>
              <a:t>Array size determines the maximum length</a:t>
            </a:r>
          </a:p>
          <a:p>
            <a:r>
              <a:rPr lang="en-US" dirty="0"/>
              <a:t>Little operator support</a:t>
            </a:r>
          </a:p>
          <a:p>
            <a:r>
              <a:rPr lang="en-US" dirty="0"/>
              <a:t>Functions operate </a:t>
            </a:r>
            <a:r>
              <a:rPr lang="en-US" i="1" dirty="0"/>
              <a:t>on</a:t>
            </a:r>
            <a:r>
              <a:rPr lang="en-US" dirty="0"/>
              <a:t> them</a:t>
            </a:r>
          </a:p>
        </p:txBody>
      </p:sp>
      <p:sp>
        <p:nvSpPr>
          <p:cNvPr id="4" name="Content Placeholder 3">
            <a:extLst>
              <a:ext uri="{FF2B5EF4-FFF2-40B4-BE49-F238E27FC236}">
                <a16:creationId xmlns:a16="http://schemas.microsoft.com/office/drawing/2014/main" id="{75403C18-A597-EECC-8FB1-1DE2632D10B5}"/>
              </a:ext>
            </a:extLst>
          </p:cNvPr>
          <p:cNvSpPr>
            <a:spLocks noGrp="1"/>
          </p:cNvSpPr>
          <p:nvPr>
            <p:ph sz="quarter" idx="4"/>
            <p:custDataLst>
              <p:tags r:id="rId3"/>
            </p:custDataLst>
          </p:nvPr>
        </p:nvSpPr>
        <p:spPr>
          <a:xfrm>
            <a:off x="6338315" y="3143250"/>
            <a:ext cx="4453416" cy="2596776"/>
          </a:xfrm>
        </p:spPr>
        <p:txBody>
          <a:bodyPr>
            <a:normAutofit/>
          </a:bodyPr>
          <a:lstStyle/>
          <a:p>
            <a:r>
              <a:rPr lang="en-US" dirty="0"/>
              <a:t>Programs instantiate the string class</a:t>
            </a:r>
          </a:p>
          <a:p>
            <a:pPr lvl="1"/>
            <a:r>
              <a:rPr lang="en-US" dirty="0">
                <a:latin typeface="Consolas" panose="020B0609020204030204" pitchFamily="49" charset="0"/>
              </a:rPr>
              <a:t>string</a:t>
            </a:r>
            <a:r>
              <a:rPr lang="en-US" dirty="0"/>
              <a:t> object </a:t>
            </a:r>
            <a:r>
              <a:rPr lang="en-US" dirty="0">
                <a:latin typeface="Calibri" panose="020F0502020204030204" pitchFamily="34" charset="0"/>
                <a:cs typeface="Calibri" panose="020F0502020204030204" pitchFamily="34" charset="0"/>
              </a:rPr>
              <a:t>≡ instance of the </a:t>
            </a:r>
            <a:r>
              <a:rPr lang="en-US" dirty="0">
                <a:latin typeface="Consolas" panose="020B0609020204030204" pitchFamily="49" charset="0"/>
                <a:cs typeface="Calibri" panose="020F0502020204030204" pitchFamily="34" charset="0"/>
              </a:rPr>
              <a:t>string</a:t>
            </a:r>
            <a:r>
              <a:rPr lang="en-US" dirty="0">
                <a:latin typeface="Calibri" panose="020F0502020204030204" pitchFamily="34" charset="0"/>
                <a:cs typeface="Calibri" panose="020F0502020204030204" pitchFamily="34" charset="0"/>
              </a:rPr>
              <a:t> class</a:t>
            </a:r>
          </a:p>
          <a:p>
            <a:r>
              <a:rPr lang="en-US" dirty="0">
                <a:latin typeface="Calibri" panose="020F0502020204030204" pitchFamily="34" charset="0"/>
                <a:cs typeface="Calibri" panose="020F0502020204030204" pitchFamily="34" charset="0"/>
              </a:rPr>
              <a:t>Manage their own memory and can grow automatically</a:t>
            </a:r>
          </a:p>
          <a:p>
            <a:r>
              <a:rPr lang="en-US" dirty="0">
                <a:latin typeface="Calibri" panose="020F0502020204030204" pitchFamily="34" charset="0"/>
                <a:cs typeface="Calibri" panose="020F0502020204030204" pitchFamily="34" charset="0"/>
              </a:rPr>
              <a:t>Supports many operators</a:t>
            </a:r>
          </a:p>
          <a:p>
            <a:r>
              <a:rPr lang="en-US" dirty="0">
                <a:latin typeface="Calibri" panose="020F0502020204030204" pitchFamily="34" charset="0"/>
                <a:cs typeface="Calibri" panose="020F0502020204030204" pitchFamily="34" charset="0"/>
              </a:rPr>
              <a:t>Objects are bound to functions; we think of the object </a:t>
            </a:r>
            <a:r>
              <a:rPr lang="en-US" i="1" dirty="0">
                <a:latin typeface="Calibri" panose="020F0502020204030204" pitchFamily="34" charset="0"/>
                <a:cs typeface="Calibri" panose="020F0502020204030204" pitchFamily="34" charset="0"/>
              </a:rPr>
              <a:t>doing</a:t>
            </a:r>
            <a:r>
              <a:rPr lang="en-US" dirty="0">
                <a:latin typeface="Calibri" panose="020F0502020204030204" pitchFamily="34" charset="0"/>
                <a:cs typeface="Calibri" panose="020F0502020204030204" pitchFamily="34" charset="0"/>
              </a:rPr>
              <a:t> the action</a:t>
            </a:r>
          </a:p>
        </p:txBody>
      </p:sp>
      <p:sp>
        <p:nvSpPr>
          <p:cNvPr id="5" name="Text Placeholder 4">
            <a:extLst>
              <a:ext uri="{FF2B5EF4-FFF2-40B4-BE49-F238E27FC236}">
                <a16:creationId xmlns:a16="http://schemas.microsoft.com/office/drawing/2014/main" id="{C89A7AAF-A854-83EF-BD5F-8A81D36133A4}"/>
              </a:ext>
            </a:extLst>
          </p:cNvPr>
          <p:cNvSpPr>
            <a:spLocks noGrp="1"/>
          </p:cNvSpPr>
          <p:nvPr>
            <p:ph type="body" sz="quarter" idx="13"/>
            <p:custDataLst>
              <p:tags r:id="rId4"/>
            </p:custDataLst>
          </p:nvPr>
        </p:nvSpPr>
        <p:spPr>
          <a:xfrm>
            <a:off x="6338316" y="2313433"/>
            <a:ext cx="4270248" cy="704087"/>
          </a:xfrm>
        </p:spPr>
        <p:txBody>
          <a:bodyPr/>
          <a:lstStyle/>
          <a:p>
            <a:r>
              <a:rPr lang="en-US" cap="none" dirty="0">
                <a:latin typeface="Consolas" panose="020B0609020204030204" pitchFamily="49" charset="0"/>
              </a:rPr>
              <a:t>string</a:t>
            </a:r>
            <a:r>
              <a:rPr lang="en-US" dirty="0"/>
              <a:t> objects</a:t>
            </a:r>
          </a:p>
        </p:txBody>
      </p:sp>
      <p:sp>
        <p:nvSpPr>
          <p:cNvPr id="6" name="Title 5">
            <a:extLst>
              <a:ext uri="{FF2B5EF4-FFF2-40B4-BE49-F238E27FC236}">
                <a16:creationId xmlns:a16="http://schemas.microsoft.com/office/drawing/2014/main" id="{81B80E42-C1CB-58E5-52B4-4B1F5B746D94}"/>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C-String vs. </a:t>
            </a:r>
            <a:r>
              <a:rPr lang="en-US" cap="none" dirty="0">
                <a:latin typeface="Consolas" panose="020B0609020204030204" pitchFamily="49" charset="0"/>
              </a:rPr>
              <a:t>string</a:t>
            </a:r>
            <a:r>
              <a:rPr lang="en-US" dirty="0"/>
              <a:t> Objects</a:t>
            </a:r>
          </a:p>
        </p:txBody>
      </p:sp>
    </p:spTree>
    <p:extLst>
      <p:ext uri="{BB962C8B-B14F-4D97-AF65-F5344CB8AC3E}">
        <p14:creationId xmlns:p14="http://schemas.microsoft.com/office/powerpoint/2010/main" val="240694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Object-Oriented Preview</a:t>
            </a:r>
          </a:p>
        </p:txBody>
      </p:sp>
      <p:graphicFrame>
        <p:nvGraphicFramePr>
          <p:cNvPr id="6" name="Content Placeholder 5">
            <a:extLst>
              <a:ext uri="{FF2B5EF4-FFF2-40B4-BE49-F238E27FC236}">
                <a16:creationId xmlns:a16="http://schemas.microsoft.com/office/drawing/2014/main" id="{1B94D98A-3BFC-99D1-5CB8-7B2E2CB1F3E5}"/>
              </a:ext>
            </a:extLst>
          </p:cNvPr>
          <p:cNvGraphicFramePr>
            <a:graphicFrameLocks noGrp="1"/>
          </p:cNvGraphicFramePr>
          <p:nvPr>
            <p:ph idx="1"/>
            <p:custDataLst>
              <p:tags r:id="rId2"/>
            </p:custDataLst>
            <p:extLst>
              <p:ext uri="{D42A27DB-BD31-4B8C-83A1-F6EECF244321}">
                <p14:modId xmlns:p14="http://schemas.microsoft.com/office/powerpoint/2010/main" val="3769280717"/>
              </p:ext>
            </p:extLst>
          </p:nvPr>
        </p:nvGraphicFramePr>
        <p:xfrm>
          <a:off x="615636" y="2638425"/>
          <a:ext cx="10972800" cy="2687320"/>
        </p:xfrm>
        <a:graphic>
          <a:graphicData uri="http://schemas.openxmlformats.org/drawingml/2006/table">
            <a:tbl>
              <a:tblPr firstRow="1" bandRow="1">
                <a:tableStyleId>{5C22544A-7EE6-4342-B048-85BDC9FD1C3A}</a:tableStyleId>
              </a:tblPr>
              <a:tblGrid>
                <a:gridCol w="3838669">
                  <a:extLst>
                    <a:ext uri="{9D8B030D-6E8A-4147-A177-3AD203B41FA5}">
                      <a16:colId xmlns:a16="http://schemas.microsoft.com/office/drawing/2014/main" val="431472339"/>
                    </a:ext>
                  </a:extLst>
                </a:gridCol>
                <a:gridCol w="3639493">
                  <a:extLst>
                    <a:ext uri="{9D8B030D-6E8A-4147-A177-3AD203B41FA5}">
                      <a16:colId xmlns:a16="http://schemas.microsoft.com/office/drawing/2014/main" val="3748936494"/>
                    </a:ext>
                  </a:extLst>
                </a:gridCol>
                <a:gridCol w="3494638">
                  <a:extLst>
                    <a:ext uri="{9D8B030D-6E8A-4147-A177-3AD203B41FA5}">
                      <a16:colId xmlns:a16="http://schemas.microsoft.com/office/drawing/2014/main" val="812505211"/>
                    </a:ext>
                  </a:extLst>
                </a:gridCol>
              </a:tblGrid>
              <a:tr h="370840">
                <a:tc>
                  <a:txBody>
                    <a:bodyPr/>
                    <a:lstStyle/>
                    <a:p>
                      <a:r>
                        <a:rPr lang="en-US" sz="1600" dirty="0">
                          <a:latin typeface="Consolas" panose="020B0609020204030204" pitchFamily="49" charset="0"/>
                        </a:rPr>
                        <a:t>#include &lt;string&gt;</a:t>
                      </a:r>
                    </a:p>
                    <a:p>
                      <a:r>
                        <a:rPr lang="en-US" sz="1600" dirty="0">
                          <a:latin typeface="Consolas" panose="020B0609020204030204" pitchFamily="49" charset="0"/>
                        </a:rPr>
                        <a:t>using namespace std;</a:t>
                      </a:r>
                    </a:p>
                  </a:txBody>
                  <a:tcPr/>
                </a:tc>
                <a:tc>
                  <a:txBody>
                    <a:bodyPr/>
                    <a:lstStyle/>
                    <a:p>
                      <a:r>
                        <a:rPr lang="en-US" sz="1600" dirty="0">
                          <a:latin typeface="Consolas" panose="020B0609020204030204" pitchFamily="49" charset="0"/>
                        </a:rPr>
                        <a:t>#include &lt;string&gt;</a:t>
                      </a:r>
                    </a:p>
                  </a:txBody>
                  <a:tcPr/>
                </a:tc>
                <a:tc>
                  <a:txBody>
                    <a:bodyPr/>
                    <a:lstStyle/>
                    <a:p>
                      <a:r>
                        <a:rPr lang="en-US" sz="1600" dirty="0"/>
                        <a:t>Access string features</a:t>
                      </a:r>
                    </a:p>
                  </a:txBody>
                  <a:tcPr/>
                </a:tc>
                <a:extLst>
                  <a:ext uri="{0D108BD9-81ED-4DB2-BD59-A6C34878D82A}">
                    <a16:rowId xmlns:a16="http://schemas.microsoft.com/office/drawing/2014/main" val="1703574135"/>
                  </a:ext>
                </a:extLst>
              </a:tr>
              <a:tr h="370840">
                <a:tc>
                  <a:txBody>
                    <a:bodyPr/>
                    <a:lstStyle/>
                    <a:p>
                      <a:r>
                        <a:rPr lang="en-US" sz="1600" dirty="0">
                          <a:latin typeface="Consolas" panose="020B0609020204030204" pitchFamily="49" charset="0"/>
                        </a:rPr>
                        <a:t>string s1;</a:t>
                      </a:r>
                    </a:p>
                  </a:txBody>
                  <a:tcPr/>
                </a:tc>
                <a:tc>
                  <a:txBody>
                    <a:bodyPr/>
                    <a:lstStyle/>
                    <a:p>
                      <a:r>
                        <a:rPr lang="en-US" sz="1600" dirty="0">
                          <a:latin typeface="Consolas" panose="020B0609020204030204" pitchFamily="49" charset="0"/>
                        </a:rPr>
                        <a:t>std::string s1;</a:t>
                      </a:r>
                    </a:p>
                  </a:txBody>
                  <a:tcPr/>
                </a:tc>
                <a:tc>
                  <a:txBody>
                    <a:bodyPr/>
                    <a:lstStyle/>
                    <a:p>
                      <a:r>
                        <a:rPr lang="en-US" sz="1600" dirty="0"/>
                        <a:t>Creates an empty string object</a:t>
                      </a:r>
                    </a:p>
                  </a:txBody>
                  <a:tcPr/>
                </a:tc>
                <a:extLst>
                  <a:ext uri="{0D108BD9-81ED-4DB2-BD59-A6C34878D82A}">
                    <a16:rowId xmlns:a16="http://schemas.microsoft.com/office/drawing/2014/main" val="3541374332"/>
                  </a:ext>
                </a:extLst>
              </a:tr>
              <a:tr h="370840">
                <a:tc>
                  <a:txBody>
                    <a:bodyPr/>
                    <a:lstStyle/>
                    <a:p>
                      <a:r>
                        <a:rPr lang="en-US" sz="1600" dirty="0">
                          <a:latin typeface="Consolas" panose="020B0609020204030204" pitchFamily="49" charset="0"/>
                        </a:rPr>
                        <a:t>string s2(“hello);</a:t>
                      </a:r>
                    </a:p>
                    <a:p>
                      <a:r>
                        <a:rPr lang="en-US" sz="1600" dirty="0">
                          <a:latin typeface="Consolas" panose="020B0609020204030204" pitchFamily="49" charset="0"/>
                        </a:rPr>
                        <a:t>string s2 = “hello”;</a:t>
                      </a:r>
                    </a:p>
                  </a:txBody>
                  <a:tcPr/>
                </a:tc>
                <a:tc>
                  <a:txBody>
                    <a:bodyPr/>
                    <a:lstStyle/>
                    <a:p>
                      <a:r>
                        <a:rPr lang="en-US" sz="1600" dirty="0">
                          <a:latin typeface="Consolas" panose="020B0609020204030204" pitchFamily="49" charset="0"/>
                        </a:rPr>
                        <a:t>std::string s2(“hello”);</a:t>
                      </a:r>
                    </a:p>
                    <a:p>
                      <a:r>
                        <a:rPr lang="en-US" sz="1600" dirty="0">
                          <a:latin typeface="Consolas" panose="020B0609020204030204" pitchFamily="49" charset="0"/>
                        </a:rPr>
                        <a:t>std::string s2 = “hello”;</a:t>
                      </a:r>
                    </a:p>
                  </a:txBody>
                  <a:tcPr/>
                </a:tc>
                <a:tc>
                  <a:txBody>
                    <a:bodyPr/>
                    <a:lstStyle/>
                    <a:p>
                      <a:r>
                        <a:rPr lang="en-US" sz="1600" dirty="0"/>
                        <a:t>Copies a C-string to a string object</a:t>
                      </a:r>
                    </a:p>
                  </a:txBody>
                  <a:tcPr/>
                </a:tc>
                <a:extLst>
                  <a:ext uri="{0D108BD9-81ED-4DB2-BD59-A6C34878D82A}">
                    <a16:rowId xmlns:a16="http://schemas.microsoft.com/office/drawing/2014/main" val="1778515218"/>
                  </a:ext>
                </a:extLst>
              </a:tr>
              <a:tr h="370840">
                <a:tc>
                  <a:txBody>
                    <a:bodyPr/>
                    <a:lstStyle/>
                    <a:p>
                      <a:r>
                        <a:rPr lang="en-US" sz="1600" dirty="0">
                          <a:latin typeface="Consolas" panose="020B0609020204030204" pitchFamily="49" charset="0"/>
                        </a:rPr>
                        <a:t>string s3(s2);</a:t>
                      </a:r>
                    </a:p>
                    <a:p>
                      <a:r>
                        <a:rPr lang="en-US" sz="1600" dirty="0">
                          <a:latin typeface="Consolas" panose="020B0609020204030204" pitchFamily="49" charset="0"/>
                        </a:rPr>
                        <a:t>string s3 = s2;</a:t>
                      </a:r>
                    </a:p>
                  </a:txBody>
                  <a:tcPr/>
                </a:tc>
                <a:tc>
                  <a:txBody>
                    <a:bodyPr/>
                    <a:lstStyle/>
                    <a:p>
                      <a:r>
                        <a:rPr lang="en-US" sz="1600" dirty="0">
                          <a:latin typeface="Consolas" panose="020B0609020204030204" pitchFamily="49" charset="0"/>
                        </a:rPr>
                        <a:t>std::string s3(s2);</a:t>
                      </a:r>
                    </a:p>
                    <a:p>
                      <a:r>
                        <a:rPr lang="en-US" sz="1600" dirty="0">
                          <a:latin typeface="Consolas" panose="020B0609020204030204" pitchFamily="49" charset="0"/>
                        </a:rPr>
                        <a:t>std::string s3 = s2;</a:t>
                      </a:r>
                    </a:p>
                  </a:txBody>
                  <a:tcPr/>
                </a:tc>
                <a:tc>
                  <a:txBody>
                    <a:bodyPr/>
                    <a:lstStyle/>
                    <a:p>
                      <a:r>
                        <a:rPr lang="en-US" sz="1600" dirty="0"/>
                        <a:t>Copies one string to another</a:t>
                      </a:r>
                    </a:p>
                  </a:txBody>
                  <a:tcPr/>
                </a:tc>
                <a:extLst>
                  <a:ext uri="{0D108BD9-81ED-4DB2-BD59-A6C34878D82A}">
                    <a16:rowId xmlns:a16="http://schemas.microsoft.com/office/drawing/2014/main" val="3875839676"/>
                  </a:ext>
                </a:extLst>
              </a:tr>
              <a:tr h="370840">
                <a:tc>
                  <a:txBody>
                    <a:bodyPr/>
                    <a:lstStyle/>
                    <a:p>
                      <a:r>
                        <a:rPr lang="en-US" sz="1600" dirty="0">
                          <a:latin typeface="Consolas" panose="020B0609020204030204" pitchFamily="49" charset="0"/>
                        </a:rPr>
                        <a:t>string</a:t>
                      </a:r>
                      <a:r>
                        <a:rPr lang="en-US" sz="1600" dirty="0">
                          <a:solidFill>
                            <a:srgbClr val="FF0000"/>
                          </a:solidFill>
                          <a:latin typeface="Consolas" panose="020B0609020204030204" pitchFamily="49" charset="0"/>
                        </a:rPr>
                        <a:t>*</a:t>
                      </a:r>
                      <a:r>
                        <a:rPr lang="en-US" sz="1600" dirty="0">
                          <a:latin typeface="Consolas" panose="020B0609020204030204" pitchFamily="49" charset="0"/>
                        </a:rPr>
                        <a:t> s4 = new string(“Hi”);</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Consolas" panose="020B0609020204030204" pitchFamily="49" charset="0"/>
                        </a:rPr>
                        <a:t>string</a:t>
                      </a:r>
                      <a:r>
                        <a:rPr lang="en-US" sz="1600" dirty="0">
                          <a:solidFill>
                            <a:srgbClr val="FF0000"/>
                          </a:solidFill>
                          <a:latin typeface="Consolas" panose="020B0609020204030204" pitchFamily="49" charset="0"/>
                        </a:rPr>
                        <a:t>*</a:t>
                      </a:r>
                      <a:r>
                        <a:rPr lang="en-US" sz="1600" dirty="0">
                          <a:latin typeface="Consolas" panose="020B0609020204030204" pitchFamily="49" charset="0"/>
                        </a:rPr>
                        <a:t> s4 = new string(s2);</a:t>
                      </a:r>
                    </a:p>
                  </a:txBody>
                  <a:tcPr/>
                </a:tc>
                <a:tc>
                  <a:txBody>
                    <a:bodyPr/>
                    <a:lstStyle/>
                    <a:p>
                      <a:r>
                        <a:rPr lang="en-US" sz="1600" dirty="0">
                          <a:latin typeface="Consolas" panose="020B0609020204030204" pitchFamily="49" charset="0"/>
                        </a:rPr>
                        <a:t>std::string</a:t>
                      </a:r>
                      <a:r>
                        <a:rPr lang="en-US" sz="1600" dirty="0">
                          <a:solidFill>
                            <a:srgbClr val="FF0000"/>
                          </a:solidFill>
                          <a:latin typeface="Consolas" panose="020B0609020204030204" pitchFamily="49" charset="0"/>
                        </a:rPr>
                        <a:t>*</a:t>
                      </a:r>
                      <a:r>
                        <a:rPr lang="en-US" sz="1600" dirty="0">
                          <a:latin typeface="Consolas" panose="020B0609020204030204" pitchFamily="49" charset="0"/>
                        </a:rPr>
                        <a:t> s4 = new(“Hi”);</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Consolas" panose="020B0609020204030204" pitchFamily="49" charset="0"/>
                        </a:rPr>
                        <a:t>std::string</a:t>
                      </a:r>
                      <a:r>
                        <a:rPr lang="en-US" sz="1600" dirty="0">
                          <a:solidFill>
                            <a:srgbClr val="FF0000"/>
                          </a:solidFill>
                          <a:latin typeface="Consolas" panose="020B0609020204030204" pitchFamily="49" charset="0"/>
                        </a:rPr>
                        <a:t>*</a:t>
                      </a:r>
                      <a:r>
                        <a:rPr lang="en-US" sz="1600" dirty="0">
                          <a:latin typeface="Consolas" panose="020B0609020204030204" pitchFamily="49" charset="0"/>
                        </a:rPr>
                        <a:t> s4 = new(s2);</a:t>
                      </a:r>
                    </a:p>
                  </a:txBody>
                  <a:tcPr/>
                </a:tc>
                <a:tc>
                  <a:txBody>
                    <a:bodyPr/>
                    <a:lstStyle/>
                    <a:p>
                      <a:r>
                        <a:rPr lang="en-US" sz="1600" dirty="0"/>
                        <a:t>Creates a string object on the heap by copying a C-string or string object</a:t>
                      </a:r>
                    </a:p>
                  </a:txBody>
                  <a:tcPr/>
                </a:tc>
                <a:extLst>
                  <a:ext uri="{0D108BD9-81ED-4DB2-BD59-A6C34878D82A}">
                    <a16:rowId xmlns:a16="http://schemas.microsoft.com/office/drawing/2014/main" val="200374921"/>
                  </a:ext>
                </a:extLst>
              </a:tr>
            </a:tbl>
          </a:graphicData>
        </a:graphic>
      </p:graphicFrame>
    </p:spTree>
    <p:extLst>
      <p:ext uri="{BB962C8B-B14F-4D97-AF65-F5344CB8AC3E}">
        <p14:creationId xmlns:p14="http://schemas.microsoft.com/office/powerpoint/2010/main" val="1621995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0EF7D-5F80-7A43-EC2B-2F08952958F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Binding and Calling functions:</a:t>
            </a:r>
            <a:br>
              <a:rPr lang="en-US" dirty="0"/>
            </a:br>
            <a:r>
              <a:rPr lang="en-US" dirty="0"/>
              <a:t>The dot and arrow operators</a:t>
            </a:r>
          </a:p>
        </p:txBody>
      </p:sp>
      <p:sp>
        <p:nvSpPr>
          <p:cNvPr id="3" name="Content Placeholder 2">
            <a:extLst>
              <a:ext uri="{FF2B5EF4-FFF2-40B4-BE49-F238E27FC236}">
                <a16:creationId xmlns:a16="http://schemas.microsoft.com/office/drawing/2014/main" id="{1086BC21-8123-75F6-8CDC-144BD4FC0E6C}"/>
              </a:ext>
            </a:extLst>
          </p:cNvPr>
          <p:cNvSpPr>
            <a:spLocks noGrp="1"/>
          </p:cNvSpPr>
          <p:nvPr>
            <p:ph idx="1"/>
            <p:custDataLst>
              <p:tags r:id="rId2"/>
            </p:custDataLst>
          </p:nvPr>
        </p:nvSpPr>
        <p:spPr>
          <a:xfrm>
            <a:off x="2231136" y="2638044"/>
            <a:ext cx="7729728" cy="3101983"/>
          </a:xfrm>
        </p:spPr>
        <p:txBody>
          <a:bodyPr>
            <a:normAutofit/>
          </a:bodyPr>
          <a:lstStyle/>
          <a:p>
            <a:pPr marL="0" indent="0">
              <a:spcBef>
                <a:spcPts val="0"/>
              </a:spcBef>
              <a:buNone/>
            </a:pPr>
            <a:r>
              <a:rPr lang="en-US" dirty="0">
                <a:latin typeface="Consolas" panose="020B0609020204030204" pitchFamily="49" charset="0"/>
              </a:rPr>
              <a:t>cout &lt;&lt; s1 &lt;&lt; endl;</a:t>
            </a:r>
          </a:p>
          <a:p>
            <a:pPr marL="0" indent="0">
              <a:spcBef>
                <a:spcPts val="0"/>
              </a:spcBef>
              <a:buNone/>
            </a:pPr>
            <a:r>
              <a:rPr lang="en-US" dirty="0">
                <a:latin typeface="Consolas" panose="020B0609020204030204" pitchFamily="49" charset="0"/>
              </a:rPr>
              <a:t>cout &lt;&lt; s2 &lt;&lt; endl;</a:t>
            </a:r>
          </a:p>
          <a:p>
            <a:pPr marL="0" indent="0">
              <a:spcBef>
                <a:spcPts val="0"/>
              </a:spcBef>
              <a:buNone/>
            </a:pPr>
            <a:r>
              <a:rPr lang="en-US" dirty="0">
                <a:latin typeface="Consolas" panose="020B0609020204030204" pitchFamily="49" charset="0"/>
              </a:rPr>
              <a:t>cout &lt;&lt; s3 &lt;&lt; endl;</a:t>
            </a:r>
          </a:p>
          <a:p>
            <a:pPr marL="0" indent="0">
              <a:spcBef>
                <a:spcPts val="0"/>
              </a:spcBef>
              <a:buNone/>
            </a:pPr>
            <a:r>
              <a:rPr lang="en-US" dirty="0">
                <a:latin typeface="Consolas" panose="020B0609020204030204" pitchFamily="49" charset="0"/>
              </a:rPr>
              <a:t>cout &lt;&lt; </a:t>
            </a:r>
            <a:r>
              <a:rPr lang="en-US" dirty="0">
                <a:solidFill>
                  <a:srgbClr val="FF0000"/>
                </a:solidFill>
                <a:latin typeface="Consolas" panose="020B0609020204030204" pitchFamily="49" charset="0"/>
              </a:rPr>
              <a:t>*</a:t>
            </a:r>
            <a:r>
              <a:rPr lang="en-US" dirty="0">
                <a:latin typeface="Consolas" panose="020B0609020204030204" pitchFamily="49" charset="0"/>
              </a:rPr>
              <a:t>s4 &lt;&lt; endl;</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cout &lt;&lt; s1</a:t>
            </a:r>
            <a:r>
              <a:rPr lang="en-US" dirty="0">
                <a:solidFill>
                  <a:srgbClr val="FF0000"/>
                </a:solidFill>
                <a:latin typeface="Consolas" panose="020B0609020204030204" pitchFamily="49" charset="0"/>
              </a:rPr>
              <a:t>.</a:t>
            </a:r>
            <a:r>
              <a:rPr lang="en-US" dirty="0">
                <a:latin typeface="Consolas" panose="020B0609020204030204" pitchFamily="49" charset="0"/>
              </a:rPr>
              <a:t>size() &lt;&lt; " " &lt;&lt; s1</a:t>
            </a:r>
            <a:r>
              <a:rPr lang="en-US" dirty="0">
                <a:solidFill>
                  <a:srgbClr val="FF0000"/>
                </a:solidFill>
                <a:latin typeface="Consolas" panose="020B0609020204030204" pitchFamily="49" charset="0"/>
              </a:rPr>
              <a:t>.</a:t>
            </a:r>
            <a:r>
              <a:rPr lang="en-US" dirty="0">
                <a:latin typeface="Consolas" panose="020B0609020204030204" pitchFamily="49" charset="0"/>
              </a:rPr>
              <a:t>capacity() &lt;&lt; endl;</a:t>
            </a:r>
          </a:p>
          <a:p>
            <a:pPr marL="0" indent="0">
              <a:spcBef>
                <a:spcPts val="0"/>
              </a:spcBef>
              <a:buNone/>
            </a:pPr>
            <a:r>
              <a:rPr lang="en-US" dirty="0">
                <a:latin typeface="Consolas" panose="020B0609020204030204" pitchFamily="49" charset="0"/>
              </a:rPr>
              <a:t>cout &lt;&lt; s2</a:t>
            </a:r>
            <a:r>
              <a:rPr lang="en-US" dirty="0">
                <a:solidFill>
                  <a:srgbClr val="FF0000"/>
                </a:solidFill>
                <a:latin typeface="Consolas" panose="020B0609020204030204" pitchFamily="49" charset="0"/>
              </a:rPr>
              <a:t>.</a:t>
            </a:r>
            <a:r>
              <a:rPr lang="en-US" dirty="0">
                <a:latin typeface="Consolas" panose="020B0609020204030204" pitchFamily="49" charset="0"/>
              </a:rPr>
              <a:t>length() &lt;&lt; " " &lt;&lt; s2</a:t>
            </a:r>
            <a:r>
              <a:rPr lang="en-US" dirty="0">
                <a:solidFill>
                  <a:srgbClr val="FF0000"/>
                </a:solidFill>
                <a:latin typeface="Consolas" panose="020B0609020204030204" pitchFamily="49" charset="0"/>
              </a:rPr>
              <a:t>.</a:t>
            </a:r>
            <a:r>
              <a:rPr lang="en-US" dirty="0">
                <a:latin typeface="Consolas" panose="020B0609020204030204" pitchFamily="49" charset="0"/>
              </a:rPr>
              <a:t>capacity() &lt;&lt; endl;</a:t>
            </a:r>
          </a:p>
          <a:p>
            <a:pPr marL="0" indent="0">
              <a:spcBef>
                <a:spcPts val="0"/>
              </a:spcBef>
              <a:buNone/>
            </a:pPr>
            <a:r>
              <a:rPr lang="en-US" dirty="0">
                <a:latin typeface="Consolas" panose="020B0609020204030204" pitchFamily="49" charset="0"/>
              </a:rPr>
              <a:t>cout &lt;&lt; s3</a:t>
            </a:r>
            <a:r>
              <a:rPr lang="en-US" dirty="0">
                <a:solidFill>
                  <a:srgbClr val="FF0000"/>
                </a:solidFill>
                <a:latin typeface="Consolas" panose="020B0609020204030204" pitchFamily="49" charset="0"/>
              </a:rPr>
              <a:t>.</a:t>
            </a:r>
            <a:r>
              <a:rPr lang="en-US" dirty="0">
                <a:latin typeface="Consolas" panose="020B0609020204030204" pitchFamily="49" charset="0"/>
              </a:rPr>
              <a:t>size() &lt;&lt; " " &lt;&lt; s3</a:t>
            </a:r>
            <a:r>
              <a:rPr lang="en-US" dirty="0">
                <a:solidFill>
                  <a:srgbClr val="FF0000"/>
                </a:solidFill>
                <a:latin typeface="Consolas" panose="020B0609020204030204" pitchFamily="49" charset="0"/>
              </a:rPr>
              <a:t>.</a:t>
            </a:r>
            <a:r>
              <a:rPr lang="en-US" dirty="0">
                <a:latin typeface="Consolas" panose="020B0609020204030204" pitchFamily="49" charset="0"/>
              </a:rPr>
              <a:t>length() &lt;&lt; endl;</a:t>
            </a:r>
          </a:p>
          <a:p>
            <a:pPr marL="0" indent="0">
              <a:spcBef>
                <a:spcPts val="0"/>
              </a:spcBef>
              <a:buNone/>
            </a:pPr>
            <a:r>
              <a:rPr lang="en-US" dirty="0">
                <a:latin typeface="Consolas" panose="020B0609020204030204" pitchFamily="49" charset="0"/>
              </a:rPr>
              <a:t>cout &lt;&lt; s4</a:t>
            </a:r>
            <a:r>
              <a:rPr lang="en-US" dirty="0">
                <a:solidFill>
                  <a:srgbClr val="FF0000"/>
                </a:solidFill>
                <a:latin typeface="Consolas" panose="020B0609020204030204" pitchFamily="49" charset="0"/>
              </a:rPr>
              <a:t>-&gt;</a:t>
            </a:r>
            <a:r>
              <a:rPr lang="en-US" dirty="0">
                <a:latin typeface="Consolas" panose="020B0609020204030204" pitchFamily="49" charset="0"/>
              </a:rPr>
              <a:t>length() &lt;&lt; " " &lt;&lt; s4</a:t>
            </a:r>
            <a:r>
              <a:rPr lang="en-US" dirty="0">
                <a:solidFill>
                  <a:srgbClr val="FF0000"/>
                </a:solidFill>
                <a:latin typeface="Consolas" panose="020B0609020204030204" pitchFamily="49" charset="0"/>
              </a:rPr>
              <a:t>-&gt;</a:t>
            </a:r>
            <a:r>
              <a:rPr lang="en-US" dirty="0">
                <a:latin typeface="Consolas" panose="020B0609020204030204" pitchFamily="49" charset="0"/>
              </a:rPr>
              <a:t>capacity() &lt;&lt; endl;</a:t>
            </a:r>
          </a:p>
        </p:txBody>
      </p:sp>
    </p:spTree>
    <p:extLst>
      <p:ext uri="{BB962C8B-B14F-4D97-AF65-F5344CB8AC3E}">
        <p14:creationId xmlns:p14="http://schemas.microsoft.com/office/powerpoint/2010/main" val="798426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latin typeface="Consolas" panose="020B0609020204030204" pitchFamily="49" charset="0"/>
              </a:rPr>
              <a:t>string</a:t>
            </a:r>
            <a:r>
              <a:rPr lang="en-US" dirty="0"/>
              <a:t> Operators</a:t>
            </a:r>
          </a:p>
        </p:txBody>
      </p:sp>
      <p:graphicFrame>
        <p:nvGraphicFramePr>
          <p:cNvPr id="4" name="Content Placeholder 3"/>
          <p:cNvGraphicFramePr>
            <a:graphicFrameLocks noGrp="1"/>
          </p:cNvGraphicFramePr>
          <p:nvPr>
            <p:ph idx="1"/>
            <p:custDataLst>
              <p:tags r:id="rId2"/>
            </p:custDataLst>
            <p:extLst>
              <p:ext uri="{D42A27DB-BD31-4B8C-83A1-F6EECF244321}">
                <p14:modId xmlns:p14="http://schemas.microsoft.com/office/powerpoint/2010/main" val="673043378"/>
              </p:ext>
            </p:extLst>
          </p:nvPr>
        </p:nvGraphicFramePr>
        <p:xfrm>
          <a:off x="2230438" y="2638425"/>
          <a:ext cx="7802564" cy="3606800"/>
        </p:xfrm>
        <a:graphic>
          <a:graphicData uri="http://schemas.openxmlformats.org/drawingml/2006/table">
            <a:tbl>
              <a:tblPr firstRow="1" bandRow="1">
                <a:tableStyleId>{5C22544A-7EE6-4342-B048-85BDC9FD1C3A}</a:tableStyleId>
              </a:tblPr>
              <a:tblGrid>
                <a:gridCol w="1803400">
                  <a:extLst>
                    <a:ext uri="{9D8B030D-6E8A-4147-A177-3AD203B41FA5}">
                      <a16:colId xmlns:a16="http://schemas.microsoft.com/office/drawing/2014/main" val="4190593849"/>
                    </a:ext>
                  </a:extLst>
                </a:gridCol>
                <a:gridCol w="3149600">
                  <a:extLst>
                    <a:ext uri="{9D8B030D-6E8A-4147-A177-3AD203B41FA5}">
                      <a16:colId xmlns:a16="http://schemas.microsoft.com/office/drawing/2014/main" val="731728355"/>
                    </a:ext>
                  </a:extLst>
                </a:gridCol>
                <a:gridCol w="2849564">
                  <a:extLst>
                    <a:ext uri="{9D8B030D-6E8A-4147-A177-3AD203B41FA5}">
                      <a16:colId xmlns:a16="http://schemas.microsoft.com/office/drawing/2014/main" val="2327880869"/>
                    </a:ext>
                  </a:extLst>
                </a:gridCol>
              </a:tblGrid>
              <a:tr h="370840">
                <a:tc>
                  <a:txBody>
                    <a:bodyPr/>
                    <a:lstStyle/>
                    <a:p>
                      <a:pPr algn="ctr"/>
                      <a:r>
                        <a:rPr lang="en-US" dirty="0"/>
                        <a:t>Operator</a:t>
                      </a:r>
                    </a:p>
                  </a:txBody>
                  <a:tcPr/>
                </a:tc>
                <a:tc>
                  <a:txBody>
                    <a:bodyPr/>
                    <a:lstStyle/>
                    <a:p>
                      <a:pPr algn="ctr"/>
                      <a:r>
                        <a:rPr lang="en-US" dirty="0"/>
                        <a:t>Meaning</a:t>
                      </a:r>
                    </a:p>
                  </a:txBody>
                  <a:tcPr/>
                </a:tc>
                <a:tc>
                  <a:txBody>
                    <a:bodyPr/>
                    <a:lstStyle/>
                    <a:p>
                      <a:pPr algn="ctr"/>
                      <a:r>
                        <a:rPr lang="en-US" dirty="0"/>
                        <a:t>Example</a:t>
                      </a:r>
                    </a:p>
                  </a:txBody>
                  <a:tcPr/>
                </a:tc>
                <a:extLst>
                  <a:ext uri="{0D108BD9-81ED-4DB2-BD59-A6C34878D82A}">
                    <a16:rowId xmlns:a16="http://schemas.microsoft.com/office/drawing/2014/main" val="1365173638"/>
                  </a:ext>
                </a:extLst>
              </a:tr>
              <a:tr h="370840">
                <a:tc>
                  <a:txBody>
                    <a:bodyPr/>
                    <a:lstStyle/>
                    <a:p>
                      <a:r>
                        <a:rPr lang="en-US" dirty="0">
                          <a:latin typeface="Consolas" panose="020B0609020204030204" pitchFamily="49" charset="0"/>
                          <a:cs typeface="Courier New" panose="02070309020205020404" pitchFamily="49" charset="0"/>
                        </a:rPr>
                        <a:t>=</a:t>
                      </a:r>
                    </a:p>
                  </a:txBody>
                  <a:tcPr/>
                </a:tc>
                <a:tc>
                  <a:txBody>
                    <a:bodyPr/>
                    <a:lstStyle/>
                    <a:p>
                      <a:r>
                        <a:rPr lang="en-US" dirty="0"/>
                        <a:t>Assignment</a:t>
                      </a:r>
                    </a:p>
                  </a:txBody>
                  <a:tcPr/>
                </a:tc>
                <a:tc>
                  <a:txBody>
                    <a:bodyPr/>
                    <a:lstStyle/>
                    <a:p>
                      <a:r>
                        <a:rPr lang="en-US" dirty="0">
                          <a:latin typeface="Consolas" panose="020B0609020204030204" pitchFamily="49" charset="0"/>
                          <a:cs typeface="Courier New" panose="02070309020205020404" pitchFamily="49" charset="0"/>
                        </a:rPr>
                        <a:t>s1 = s2</a:t>
                      </a:r>
                    </a:p>
                  </a:txBody>
                  <a:tcPr/>
                </a:tc>
                <a:extLst>
                  <a:ext uri="{0D108BD9-81ED-4DB2-BD59-A6C34878D82A}">
                    <a16:rowId xmlns:a16="http://schemas.microsoft.com/office/drawing/2014/main" val="880546583"/>
                  </a:ext>
                </a:extLst>
              </a:tr>
              <a:tr h="370840">
                <a:tc>
                  <a:txBody>
                    <a:bodyPr/>
                    <a:lstStyle/>
                    <a:p>
                      <a:r>
                        <a:rPr lang="en-US" dirty="0">
                          <a:latin typeface="Consolas" panose="020B0609020204030204" pitchFamily="49" charset="0"/>
                          <a:cs typeface="Courier New" panose="02070309020205020404" pitchFamily="49" charset="0"/>
                        </a:rPr>
                        <a:t>+</a:t>
                      </a:r>
                    </a:p>
                  </a:txBody>
                  <a:tcPr/>
                </a:tc>
                <a:tc>
                  <a:txBody>
                    <a:bodyPr/>
                    <a:lstStyle/>
                    <a:p>
                      <a:r>
                        <a:rPr lang="en-US" dirty="0"/>
                        <a:t>Concatenation</a:t>
                      </a:r>
                    </a:p>
                  </a:txBody>
                  <a:tcPr/>
                </a:tc>
                <a:tc>
                  <a:txBody>
                    <a:bodyPr/>
                    <a:lstStyle/>
                    <a:p>
                      <a:r>
                        <a:rPr lang="en-US" dirty="0">
                          <a:latin typeface="Consolas" panose="020B0609020204030204" pitchFamily="49" charset="0"/>
                          <a:cs typeface="Courier New" panose="02070309020205020404" pitchFamily="49" charset="0"/>
                        </a:rPr>
                        <a:t>s = s1 + s2;</a:t>
                      </a:r>
                    </a:p>
                  </a:txBody>
                  <a:tcPr/>
                </a:tc>
                <a:extLst>
                  <a:ext uri="{0D108BD9-81ED-4DB2-BD59-A6C34878D82A}">
                    <a16:rowId xmlns:a16="http://schemas.microsoft.com/office/drawing/2014/main" val="2795116707"/>
                  </a:ext>
                </a:extLst>
              </a:tr>
              <a:tr h="370840">
                <a:tc>
                  <a:txBody>
                    <a:bodyPr/>
                    <a:lstStyle/>
                    <a:p>
                      <a:r>
                        <a:rPr lang="en-US" dirty="0">
                          <a:latin typeface="Consolas" panose="020B0609020204030204" pitchFamily="49" charset="0"/>
                          <a:cs typeface="Courier New" panose="02070309020205020404" pitchFamily="49" charset="0"/>
                        </a:rPr>
                        <a:t>+=</a:t>
                      </a:r>
                    </a:p>
                  </a:txBody>
                  <a:tcPr/>
                </a:tc>
                <a:tc>
                  <a:txBody>
                    <a:bodyPr/>
                    <a:lstStyle/>
                    <a:p>
                      <a:r>
                        <a:rPr lang="en-US" dirty="0"/>
                        <a:t>Concatenation</a:t>
                      </a:r>
                      <a:r>
                        <a:rPr lang="en-US" baseline="0" dirty="0"/>
                        <a:t> with assignment</a:t>
                      </a:r>
                      <a:endParaRPr lang="en-US" dirty="0"/>
                    </a:p>
                  </a:txBody>
                  <a:tcPr/>
                </a:tc>
                <a:tc>
                  <a:txBody>
                    <a:bodyPr/>
                    <a:lstStyle/>
                    <a:p>
                      <a:r>
                        <a:rPr lang="en-US" dirty="0">
                          <a:latin typeface="Consolas" panose="020B0609020204030204" pitchFamily="49" charset="0"/>
                          <a:cs typeface="Courier New" panose="02070309020205020404" pitchFamily="49" charset="0"/>
                        </a:rPr>
                        <a:t>s += s2;</a:t>
                      </a:r>
                    </a:p>
                  </a:txBody>
                  <a:tcPr/>
                </a:tc>
                <a:extLst>
                  <a:ext uri="{0D108BD9-81ED-4DB2-BD59-A6C34878D82A}">
                    <a16:rowId xmlns:a16="http://schemas.microsoft.com/office/drawing/2014/main" val="1968527979"/>
                  </a:ext>
                </a:extLst>
              </a:tr>
              <a:tr h="370840">
                <a:tc>
                  <a:txBody>
                    <a:bodyPr/>
                    <a:lstStyle/>
                    <a:p>
                      <a:r>
                        <a:rPr lang="en-US" dirty="0">
                          <a:latin typeface="Consolas" panose="020B0609020204030204" pitchFamily="49" charset="0"/>
                          <a:cs typeface="Courier New" panose="02070309020205020404" pitchFamily="49" charset="0"/>
                        </a:rPr>
                        <a:t>==</a:t>
                      </a:r>
                    </a:p>
                  </a:txBody>
                  <a:tcPr/>
                </a:tc>
                <a:tc>
                  <a:txBody>
                    <a:bodyPr/>
                    <a:lstStyle/>
                    <a:p>
                      <a:r>
                        <a:rPr lang="en-US" dirty="0"/>
                        <a:t>Equality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onsolas" panose="020B0609020204030204" pitchFamily="49" charset="0"/>
                          <a:cs typeface="Courier New" panose="02070309020205020404" pitchFamily="49" charset="0"/>
                        </a:rPr>
                        <a:t>if (s1 == s2) . . .</a:t>
                      </a:r>
                    </a:p>
                  </a:txBody>
                  <a:tcPr/>
                </a:tc>
                <a:extLst>
                  <a:ext uri="{0D108BD9-81ED-4DB2-BD59-A6C34878D82A}">
                    <a16:rowId xmlns:a16="http://schemas.microsoft.com/office/drawing/2014/main" val="2965218669"/>
                  </a:ext>
                </a:extLst>
              </a:tr>
              <a:tr h="370840">
                <a:tc>
                  <a:txBody>
                    <a:bodyPr/>
                    <a:lstStyle/>
                    <a:p>
                      <a:r>
                        <a:rPr lang="en-US" dirty="0">
                          <a:latin typeface="Consolas" panose="020B0609020204030204" pitchFamily="49" charset="0"/>
                          <a:cs typeface="Courier New" panose="02070309020205020404" pitchFamily="49" charset="0"/>
                        </a:rPr>
                        <a:t>!=</a:t>
                      </a:r>
                    </a:p>
                  </a:txBody>
                  <a:tcPr/>
                </a:tc>
                <a:tc>
                  <a:txBody>
                    <a:bodyPr/>
                    <a:lstStyle/>
                    <a:p>
                      <a:r>
                        <a:rPr lang="en-US" dirty="0"/>
                        <a:t>Inequality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onsolas" panose="020B0609020204030204" pitchFamily="49" charset="0"/>
                          <a:cs typeface="Courier New" panose="02070309020205020404" pitchFamily="49" charset="0"/>
                        </a:rPr>
                        <a:t>if (s1 != s2) . . .</a:t>
                      </a:r>
                    </a:p>
                  </a:txBody>
                  <a:tcPr/>
                </a:tc>
                <a:extLst>
                  <a:ext uri="{0D108BD9-81ED-4DB2-BD59-A6C34878D82A}">
                    <a16:rowId xmlns:a16="http://schemas.microsoft.com/office/drawing/2014/main" val="3586119762"/>
                  </a:ext>
                </a:extLst>
              </a:tr>
              <a:tr h="370840">
                <a:tc>
                  <a:txBody>
                    <a:bodyPr/>
                    <a:lstStyle/>
                    <a:p>
                      <a:r>
                        <a:rPr lang="en-US" dirty="0">
                          <a:latin typeface="Consolas" panose="020B0609020204030204" pitchFamily="49" charset="0"/>
                          <a:cs typeface="Courier New" panose="02070309020205020404" pitchFamily="49" charset="0"/>
                        </a:rPr>
                        <a:t>&lt;</a:t>
                      </a:r>
                      <a:r>
                        <a:rPr lang="en-US" dirty="0"/>
                        <a:t>,</a:t>
                      </a:r>
                      <a:r>
                        <a:rPr lang="en-US" baseline="0" dirty="0"/>
                        <a:t> </a:t>
                      </a:r>
                      <a:r>
                        <a:rPr lang="en-US" baseline="0" dirty="0">
                          <a:latin typeface="Consolas" panose="020B0609020204030204" pitchFamily="49" charset="0"/>
                          <a:cs typeface="Courier New" panose="02070309020205020404" pitchFamily="49" charset="0"/>
                        </a:rPr>
                        <a:t>&lt;=</a:t>
                      </a:r>
                      <a:r>
                        <a:rPr lang="en-US" baseline="0" dirty="0"/>
                        <a:t>, </a:t>
                      </a:r>
                      <a:r>
                        <a:rPr lang="en-US" baseline="0" dirty="0">
                          <a:latin typeface="Consolas" panose="020B0609020204030204" pitchFamily="49" charset="0"/>
                          <a:cs typeface="Courier New" panose="02070309020205020404" pitchFamily="49" charset="0"/>
                        </a:rPr>
                        <a:t>&gt;</a:t>
                      </a:r>
                      <a:r>
                        <a:rPr lang="en-US" baseline="0" dirty="0"/>
                        <a:t>, and </a:t>
                      </a:r>
                      <a:r>
                        <a:rPr lang="en-US" baseline="0" dirty="0">
                          <a:latin typeface="Consolas" panose="020B0609020204030204" pitchFamily="49" charset="0"/>
                          <a:cs typeface="Courier New" panose="02070309020205020404" pitchFamily="49" charset="0"/>
                        </a:rPr>
                        <a:t>&gt;=</a:t>
                      </a:r>
                      <a:endParaRPr lang="en-US" dirty="0">
                        <a:latin typeface="Consolas" panose="020B0609020204030204" pitchFamily="49" charset="0"/>
                        <a:cs typeface="Courier New" panose="02070309020205020404" pitchFamily="49" charset="0"/>
                      </a:endParaRPr>
                    </a:p>
                  </a:txBody>
                  <a:tcPr/>
                </a:tc>
                <a:tc>
                  <a:txBody>
                    <a:bodyPr/>
                    <a:lstStyle/>
                    <a:p>
                      <a:r>
                        <a:rPr lang="en-US" dirty="0"/>
                        <a:t>Relational</a:t>
                      </a:r>
                    </a:p>
                  </a:txBody>
                  <a:tcPr/>
                </a:tc>
                <a:tc>
                  <a:txBody>
                    <a:bodyPr/>
                    <a:lstStyle/>
                    <a:p>
                      <a:r>
                        <a:rPr lang="en-US" dirty="0">
                          <a:latin typeface="Consolas" panose="020B0609020204030204" pitchFamily="49" charset="0"/>
                          <a:cs typeface="Courier New" panose="02070309020205020404" pitchFamily="49" charset="0"/>
                        </a:rPr>
                        <a:t>if (s1 &lt; s2)</a:t>
                      </a:r>
                      <a:r>
                        <a:rPr lang="en-US" baseline="0" dirty="0">
                          <a:latin typeface="Consolas" panose="020B0609020204030204" pitchFamily="49" charset="0"/>
                          <a:cs typeface="Courier New" panose="02070309020205020404" pitchFamily="49" charset="0"/>
                        </a:rPr>
                        <a:t> . . .</a:t>
                      </a:r>
                      <a:endParaRPr lang="en-US" dirty="0">
                        <a:latin typeface="Consolas" panose="020B0609020204030204" pitchFamily="49" charset="0"/>
                        <a:cs typeface="Courier New" panose="02070309020205020404" pitchFamily="49" charset="0"/>
                      </a:endParaRPr>
                    </a:p>
                  </a:txBody>
                  <a:tcPr/>
                </a:tc>
                <a:extLst>
                  <a:ext uri="{0D108BD9-81ED-4DB2-BD59-A6C34878D82A}">
                    <a16:rowId xmlns:a16="http://schemas.microsoft.com/office/drawing/2014/main" val="2601289042"/>
                  </a:ext>
                </a:extLst>
              </a:tr>
              <a:tr h="370840">
                <a:tc>
                  <a:txBody>
                    <a:bodyPr/>
                    <a:lstStyle/>
                    <a:p>
                      <a:r>
                        <a:rPr lang="en-US" dirty="0">
                          <a:latin typeface="Consolas" panose="020B0609020204030204" pitchFamily="49" charset="0"/>
                          <a:cs typeface="Courier New" panose="02070309020205020404" pitchFamily="49" charset="0"/>
                        </a:rPr>
                        <a:t>[]</a:t>
                      </a:r>
                      <a:r>
                        <a:rPr lang="en-US" sz="1800" kern="1200" dirty="0">
                          <a:solidFill>
                            <a:schemeClr val="dk1"/>
                          </a:solidFill>
                          <a:latin typeface="+mn-lt"/>
                          <a:ea typeface="+mn-ea"/>
                          <a:cs typeface="Courier New" panose="02070309020205020404" pitchFamily="49" charset="0"/>
                        </a:rPr>
                        <a:t> </a:t>
                      </a:r>
                      <a:r>
                        <a:rPr lang="en-US" dirty="0">
                          <a:latin typeface="+mj-lt"/>
                          <a:cs typeface="Courier New" panose="02070309020205020404" pitchFamily="49" charset="0"/>
                        </a:rPr>
                        <a:t>and </a:t>
                      </a:r>
                      <a:r>
                        <a:rPr lang="en-US" dirty="0">
                          <a:latin typeface="Consolas" panose="020B0609020204030204" pitchFamily="49" charset="0"/>
                          <a:cs typeface="Courier New" panose="02070309020205020404" pitchFamily="49" charset="0"/>
                        </a:rPr>
                        <a:t>at()</a:t>
                      </a:r>
                    </a:p>
                  </a:txBody>
                  <a:tcPr/>
                </a:tc>
                <a:tc>
                  <a:txBody>
                    <a:bodyPr/>
                    <a:lstStyle/>
                    <a:p>
                      <a:r>
                        <a:rPr lang="en-US" dirty="0"/>
                        <a:t>Character access</a:t>
                      </a:r>
                    </a:p>
                  </a:txBody>
                  <a:tcPr/>
                </a:tc>
                <a:tc>
                  <a:txBody>
                    <a:bodyPr/>
                    <a:lstStyle/>
                    <a:p>
                      <a:r>
                        <a:rPr lang="en-US" dirty="0">
                          <a:latin typeface="Consolas" panose="020B0609020204030204" pitchFamily="49" charset="0"/>
                          <a:cs typeface="Courier New" panose="02070309020205020404" pitchFamily="49" charset="0"/>
                        </a:rPr>
                        <a:t>char c = s1[i];</a:t>
                      </a:r>
                    </a:p>
                    <a:p>
                      <a:r>
                        <a:rPr lang="en-US" dirty="0">
                          <a:latin typeface="Consolas" panose="020B0609020204030204" pitchFamily="49" charset="0"/>
                          <a:cs typeface="Courier New" panose="02070309020205020404" pitchFamily="49" charset="0"/>
                        </a:rPr>
                        <a:t>char c = s1.at(i);</a:t>
                      </a:r>
                    </a:p>
                  </a:txBody>
                  <a:tcPr/>
                </a:tc>
                <a:extLst>
                  <a:ext uri="{0D108BD9-81ED-4DB2-BD59-A6C34878D82A}">
                    <a16:rowId xmlns:a16="http://schemas.microsoft.com/office/drawing/2014/main" val="2336659271"/>
                  </a:ext>
                </a:extLst>
              </a:tr>
              <a:tr h="370840">
                <a:tc>
                  <a:txBody>
                    <a:bodyPr/>
                    <a:lstStyle/>
                    <a:p>
                      <a:r>
                        <a:rPr lang="en-US" dirty="0">
                          <a:latin typeface="Consolas" panose="020B0609020204030204" pitchFamily="49" charset="0"/>
                          <a:cs typeface="Courier New" panose="02070309020205020404" pitchFamily="49" charset="0"/>
                        </a:rPr>
                        <a:t>&lt;&lt;</a:t>
                      </a:r>
                    </a:p>
                  </a:txBody>
                  <a:tcPr/>
                </a:tc>
                <a:tc>
                  <a:txBody>
                    <a:bodyPr/>
                    <a:lstStyle/>
                    <a:p>
                      <a:r>
                        <a:rPr lang="en-US" dirty="0"/>
                        <a:t>Output</a:t>
                      </a:r>
                    </a:p>
                  </a:txBody>
                  <a:tcPr/>
                </a:tc>
                <a:tc>
                  <a:txBody>
                    <a:bodyPr/>
                    <a:lstStyle/>
                    <a:p>
                      <a:r>
                        <a:rPr lang="en-US" dirty="0">
                          <a:latin typeface="Consolas" panose="020B0609020204030204" pitchFamily="49" charset="0"/>
                          <a:cs typeface="Courier New" panose="02070309020205020404" pitchFamily="49" charset="0"/>
                        </a:rPr>
                        <a:t>cout &lt;&lt; s2;</a:t>
                      </a:r>
                    </a:p>
                  </a:txBody>
                  <a:tcPr/>
                </a:tc>
                <a:extLst>
                  <a:ext uri="{0D108BD9-81ED-4DB2-BD59-A6C34878D82A}">
                    <a16:rowId xmlns:a16="http://schemas.microsoft.com/office/drawing/2014/main" val="1242907492"/>
                  </a:ext>
                </a:extLst>
              </a:tr>
            </a:tbl>
          </a:graphicData>
        </a:graphic>
      </p:graphicFrame>
    </p:spTree>
    <p:extLst>
      <p:ext uri="{BB962C8B-B14F-4D97-AF65-F5344CB8AC3E}">
        <p14:creationId xmlns:p14="http://schemas.microsoft.com/office/powerpoint/2010/main" val="39929216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PRESENTER_DUMMYTAG" val="&lt;DummyForForceWrite&gt;&lt;/DummyForForceWrite&gt;"/>
  <p:tag name="HTML_SHAPEINFO" val="&lt;ThreeDShapeInfo&gt;&lt;uuid val=&quot;{4D69CD95-C51C-439A-9402-0A68B5879C8E}&quot;/&gt;&lt;isInvalidForFieldText val=&quot;0&quot;/&gt;&lt;Image&gt;&lt;filename val=&quot;C:\Users\delroy\AppData\Local\Temp\CP420821065125Session\CPTrustFolder420821065125\PPTImport420821105296\data\asimages\{4D69CD95-C51C-439A-9402-0A68B5879C8E}_1.png&quot;/&gt;&lt;left val=&quot;167&quot;/&gt;&lt;top val=&quot;249&quot;/&gt;&lt;width val=&quot;945&quot;/&gt;&lt;height val=&quot;174&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PRESENTER_DUMMYTAG" val="&lt;DummyForForceWrite&gt;&lt;/DummyForForceWrite&gt;"/>
  <p:tag name="HTML_SHAPEINFO" val="&lt;ThreeDShapeInfo&gt;&lt;uuid val=&quot;{1B9CB5C0-17A0-4FC9-8E76-4BFD65124D04}&quot;/&gt;&lt;isInvalidForFieldText val=&quot;0&quot;/&gt;&lt;Image&gt;&lt;filename val=&quot;C:\Users\delroy\AppData\Local\Temp\CP420821065125Session\CPTrustFolder420821065125\PPTImport420821105296\data\asimages\{1B9CB5C0-17A0-4FC9-8E76-4BFD65124D04}_1.png&quot;/&gt;&lt;left val=&quot;282&quot;/&gt;&lt;top val=&quot;452&quot;/&gt;&lt;width val=&quot;715&quot;/&gt;&lt;height val=&quot;135&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723321F0-B643-4A5D-AC03-1F38189444B9}&quot;/&gt;&lt;isInvalidForFieldText val=&quot;0&quot;/&gt;&lt;Image&gt;&lt;filename val=&quot;C:\Users\delroy\AppData\Local\Temp\CP420821065125Session\CPTrustFolder420821065125\PPTImport420821105296\data\asimages\{723321F0-B643-4A5D-AC03-1F38189444B9}_1.png&quot;/&gt;&lt;left val=&quot;167&quot;/&gt;&lt;top val=&quot;647&quot;/&gt;&lt;width val=&quot;159&quot;/&gt;&lt;height val=&quot;35&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 name="HTML_SHAPEINFO" val="&lt;ThreeDShapeInfo&gt;&lt;uuid val=&quot;{12EF1427-FA18-4D80-93BE-52442C8CBA62}&quot;/&gt;&lt;isInvalidForFieldText val=&quot;0&quot;/&gt;&lt;Image&gt;&lt;filename val=&quot;C:\Users\delroy\AppData\Local\Temp\CP420821065125Session\CPTrustFolder420821065125\PPTImport420821105296\data\asimages\{12EF1427-FA18-4D80-93BE-52442C8CBA62}_2.png&quot;/&gt;&lt;left val=&quot;165&quot;/&gt;&lt;top val=&quot;242&quot;/&gt;&lt;width val=&quot;449&quot;/&gt;&lt;height val=&quot;8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26&quot;/&gt;&lt;lineCharCount val=&quot;23&quot;/&gt;&lt;lineCharCount val=&quot;34&quot;/&gt;&lt;lineCharCount val=&quot;7&quot;/&gt;&lt;lineCharCount val=&quot;24&quot;/&gt;&lt;lineCharCount val=&quot;25&quot;/&gt;&lt;/TableIndex&gt;&lt;/ShapeTextInfo&gt;"/>
  <p:tag name="HTML_SHAPEINFO" val="&lt;ThreeDShapeInfo&gt;&lt;uuid val=&quot;{1F651EA4-CF27-414F-9C71-746EE14B96C2}&quot;/&gt;&lt;isInvalidForFieldText val=&quot;0&quot;/&gt;&lt;Image&gt;&lt;filename val=&quot;C:\Users\delroy\AppData\Local\Temp\CP420821065125Session\CPTrustFolder420821065125\PPTImport420821105296\data\asimages\{1F651EA4-CF27-414F-9C71-746EE14B96C2}_2.png&quot;/&gt;&lt;left val=&quot;161&quot;/&gt;&lt;top val=&quot;326&quot;/&gt;&lt;width val=&quot;453&quot;/&gt;&lt;height val=&quot;276&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8&quot;/&gt;&lt;lineCharCount val=&quot;45&quot;/&gt;&lt;lineCharCount val=&quot;37&quot;/&gt;&lt;lineCharCount val=&quot;14&quot;/&gt;&lt;lineCharCount val=&quot;24&quot;/&gt;&lt;lineCharCount val=&quot;44&quot;/&gt;&lt;lineCharCount val=&quot;27&quot;/&gt;&lt;/TableIndex&gt;&lt;/ShapeTextInfo&gt;"/>
  <p:tag name="HTML_SHAPEINFO" val="&lt;ThreeDShapeInfo&gt;&lt;uuid val=&quot;{2362741E-47D8-4F29-864A-E692400414B4}&quot;/&gt;&lt;isInvalidForFieldText val=&quot;0&quot;/&gt;&lt;Image&gt;&lt;filename val=&quot;C:\Users\delroy\AppData\Local\Temp\CP420821065125Session\CPTrustFolder420821065125\PPTImport420821105296\data\asimages\{2362741E-47D8-4F29-864A-E692400414B4}_2.png&quot;/&gt;&lt;left val=&quot;660&quot;/&gt;&lt;top val=&quot;326&quot;/&gt;&lt;width val=&quot;482&quot;/&gt;&lt;height val=&quot;27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5D945259-7958-40FA-8A2F-39FE11F36AEE}&quot;/&gt;&lt;isInvalidForFieldText val=&quot;0&quot;/&gt;&lt;Image&gt;&lt;filename val=&quot;C:\Users\delroy\AppData\Local\Temp\CP420821065125Session\CPTrustFolder420821065125\PPTImport420821105296\data\asimages\{5D945259-7958-40FA-8A2F-39FE11F36AEE}_2.png&quot;/&gt;&lt;left val=&quot;664&quot;/&gt;&lt;top val=&quot;242&quot;/&gt;&lt;width val=&quot;449&quot;/&gt;&lt;height val=&quot;85&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7&quot;/&gt;&lt;/TableIndex&gt;&lt;/ShapeTextInfo&gt;"/>
  <p:tag name="HTML_SHAPEINFO" val="&lt;ThreeDShapeInfo&gt;&lt;uuid val=&quot;{C0F49463-B75B-4847-86B3-4788B3E0A00F}&quot;/&gt;&lt;isInvalidForFieldText val=&quot;0&quot;/&gt;&lt;Image&gt;&lt;filename val=&quot;C:\Users\delroy\AppData\Local\Temp\CP420821065125Session\CPTrustFolder420821065125\PPTImport420821105296\data\asimages\{C0F49463-B75B-4847-86B3-4788B3E0A00F}_2.png&quot;/&gt;&lt;left val=&quot;233&quot;/&gt;&lt;top val=&quot;100&quot;/&gt;&lt;width val=&quot;813&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5A258D39-AA94-4285-9781-ABB491E22351}&quot;/&gt;&lt;isInvalidForFieldText val=&quot;0&quot;/&gt;&lt;Image&gt;&lt;filename val=&quot;C:\Users\delroy\AppData\Local\Temp\CP420821065125Session\CPTrustFolder420821065125\PPTImport420821105296\data\asimages\{5A258D39-AA94-4285-9781-ABB491E22351}_3.png&quot;/&gt;&lt;left val=&quot;233&quot;/&gt;&lt;top val=&quot;100&quot;/&gt;&lt;width val=&quot;813&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8&quot;/&gt;&lt;lineCharCount val=&quot;20&quot;/&gt;&lt;/TableIndex&gt;&lt;TableIndex row=&quot;1&quot; col=&quot;2&quot;&gt;&lt;linesCount val=&quot;1&quot;/&gt;&lt;lineCharCount val=&quot;17&quot;/&gt;&lt;/TableIndex&gt;&lt;TableIndex row=&quot;1&quot; col=&quot;3&quot;&gt;&lt;linesCount val=&quot;1&quot;/&gt;&lt;lineCharCount val=&quot;22&quot;/&gt;&lt;/TableIndex&gt;&lt;TableIndex row=&quot;2&quot; col=&quot;1&quot;&gt;&lt;linesCount val=&quot;1&quot;/&gt;&lt;lineCharCount val=&quot;10&quot;/&gt;&lt;/TableIndex&gt;&lt;TableIndex row=&quot;2&quot; col=&quot;2&quot;&gt;&lt;linesCount val=&quot;1&quot;/&gt;&lt;lineCharCount val=&quot;15&quot;/&gt;&lt;/TableIndex&gt;&lt;TableIndex row=&quot;2&quot; col=&quot;3&quot;&gt;&lt;linesCount val=&quot;1&quot;/&gt;&lt;lineCharCount val=&quot;30&quot;/&gt;&lt;/TableIndex&gt;&lt;TableIndex row=&quot;3&quot; col=&quot;1&quot;&gt;&lt;linesCount val=&quot;2&quot;/&gt;&lt;lineCharCount val=&quot;19&quot;/&gt;&lt;lineCharCount val=&quot;20&quot;/&gt;&lt;/TableIndex&gt;&lt;TableIndex row=&quot;3&quot; col=&quot;2&quot;&gt;&lt;linesCount val=&quot;2&quot;/&gt;&lt;lineCharCount val=&quot;25&quot;/&gt;&lt;lineCharCount val=&quot;25&quot;/&gt;&lt;/TableIndex&gt;&lt;TableIndex row=&quot;3&quot; col=&quot;3&quot;&gt;&lt;linesCount val=&quot;1&quot;/&gt;&lt;lineCharCount val=&quot;36&quot;/&gt;&lt;/TableIndex&gt;&lt;TableIndex row=&quot;4&quot; col=&quot;1&quot;&gt;&lt;linesCount val=&quot;2&quot;/&gt;&lt;lineCharCount val=&quot;15&quot;/&gt;&lt;lineCharCount val=&quot;15&quot;/&gt;&lt;/TableIndex&gt;&lt;TableIndex row=&quot;4&quot; col=&quot;2&quot;&gt;&lt;linesCount val=&quot;2&quot;/&gt;&lt;lineCharCount val=&quot;20&quot;/&gt;&lt;lineCharCount val=&quot;20&quot;/&gt;&lt;/TableIndex&gt;&lt;TableIndex row=&quot;4&quot; col=&quot;3&quot;&gt;&lt;linesCount val=&quot;1&quot;/&gt;&lt;lineCharCount val=&quot;28&quot;/&gt;&lt;/TableIndex&gt;&lt;TableIndex row=&quot;5&quot; col=&quot;1&quot;&gt;&lt;linesCount val=&quot;2&quot;/&gt;&lt;lineCharCount val=&quot;31&quot;/&gt;&lt;lineCharCount val=&quot;28&quot;/&gt;&lt;/TableIndex&gt;&lt;TableIndex row=&quot;5&quot; col=&quot;2&quot;&gt;&lt;linesCount val=&quot;2&quot;/&gt;&lt;lineCharCount val=&quot;29&quot;/&gt;&lt;lineCharCount val=&quot;26&quot;/&gt;&lt;/TableIndex&gt;&lt;TableIndex row=&quot;5&quot; col=&quot;3&quot;&gt;&lt;linesCount val=&quot;2&quot;/&gt;&lt;lineCharCount val=&quot;39&quot;/&gt;&lt;lineCharCount val=&quot;35&quot;/&gt;&lt;/TableIndex&gt;&lt;/ShapeTextInfo&gt;"/>
  <p:tag name="PRESENTER_SHAPEINFO" val="&lt;ThreeDShapeInfo&gt;&lt;uuid val=&quot;{536520CF-05F3-4086-B142-6A25C847F75A}&quot;/&gt;&lt;isInvalidForFieldText val=&quot;0&quot;/&gt;&lt;Image&gt;&lt;filename val=&quot;C:\Users\delroy\AppData\Local\Temp\CP420821065125Session\CPTrustFolder420821065125\PPTImport420821105296\data\asimages\{536520CF-05F3-4086-B142-6A25C847F75A}_3.png&quot;/&gt;&lt;left val=&quot;63&quot;/&gt;&lt;top val=&quot;274&quot;/&gt;&lt;width val=&quot;1156&quot;/&gt;&lt;height val=&quot;293&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1&quot;/&gt;&lt;lineCharCount val=&quot;27&quot;/&gt;&lt;/TableIndex&gt;&lt;/ShapeTextInfo&gt;"/>
  <p:tag name="HTML_SHAPEINFO" val="&lt;ThreeDShapeInfo&gt;&lt;uuid val=&quot;{E0BECE50-D02A-472D-A03B-E22EC3C1A3AF}&quot;/&gt;&lt;isInvalidForFieldText val=&quot;0&quot;/&gt;&lt;Image&gt;&lt;filename val=&quot;C:\Users\delroy\AppData\Local\Temp\CP420821065125Session\CPTrustFolder420821065125\PPTImport420821105296\data\asimages\{E0BECE50-D02A-472D-A03B-E22EC3C1A3AF}_4.png&quot;/&gt;&lt;left val=&quot;233&quot;/&gt;&lt;top val=&quot;100&quot;/&gt;&lt;width val=&quot;813&quot;/&gt;&lt;height val=&quot;12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20&quot;/&gt;&lt;lineCharCount val=&quot;20&quot;/&gt;&lt;lineCharCount val=&quot;20&quot;/&gt;&lt;lineCharCount val=&quot;21&quot;/&gt;&lt;lineCharCount val=&quot;1&quot;/&gt;&lt;lineCharCount val=&quot;51&quot;/&gt;&lt;lineCharCount val=&quot;53&quot;/&gt;&lt;lineCharCount val=&quot;49&quot;/&gt;&lt;lineCharCount val=&quot;54&quot;/&gt;&lt;/TableIndex&gt;&lt;/ShapeTextInfo&gt;"/>
  <p:tag name="HTML_SHAPEINFO" val="&lt;ThreeDShapeInfo&gt;&lt;uuid val=&quot;{C425C9D6-6D66-4948-95BD-8336D7520421}&quot;/&gt;&lt;isInvalidForFieldText val=&quot;0&quot;/&gt;&lt;Image&gt;&lt;filename val=&quot;C:\Users\delroy\AppData\Local\Temp\CP420821065125Session\CPTrustFolder420821065125\PPTImport420821105296\data\asimages\{C425C9D6-6D66-4948-95BD-8336D7520421}_4.png&quot;/&gt;&lt;left val=&quot;228&quot;/&gt;&lt;top val=&quot;273&quot;/&gt;&lt;width val=&quot;818&quot;/&gt;&lt;height val=&quot;329&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HTML_SHAPEINFO" val="&lt;ThreeDShapeInfo&gt;&lt;uuid val=&quot;{930136D0-299B-48C3-901E-FB54B94B4AF9}&quot;/&gt;&lt;isInvalidForFieldText val=&quot;0&quot;/&gt;&lt;Image&gt;&lt;filename val=&quot;C:\Users\delroy\AppData\Local\Temp\CP420821065125Session\CPTrustFolder420821065125\PPTImport420821105296\data\asimages\{930136D0-299B-48C3-901E-FB54B94B4AF9}_5.png&quot;/&gt;&lt;left val=&quot;233&quot;/&gt;&lt;top val=&quot;100&quot;/&gt;&lt;width val=&quot;813&quot;/&gt;&lt;height val=&quot;12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TableIndex row=&quot;1&quot; col=&quot;2&quot;&gt;&lt;linesCount val=&quot;1&quot;/&gt;&lt;lineCharCount val=&quot;7&quot;/&gt;&lt;/TableIndex&gt;&lt;TableIndex row=&quot;1&quot; col=&quot;3&quot;&gt;&lt;linesCount val=&quot;1&quot;/&gt;&lt;lineCharCount val=&quot;7&quot;/&gt;&lt;/TableIndex&gt;&lt;TableIndex row=&quot;2&quot; col=&quot;1&quot;&gt;&lt;linesCount val=&quot;1&quot;/&gt;&lt;lineCharCount val=&quot;1&quot;/&gt;&lt;/TableIndex&gt;&lt;TableIndex row=&quot;2&quot; col=&quot;2&quot;&gt;&lt;linesCount val=&quot;1&quot;/&gt;&lt;lineCharCount val=&quot;10&quot;/&gt;&lt;/TableIndex&gt;&lt;TableIndex row=&quot;2&quot; col=&quot;3&quot;&gt;&lt;linesCount val=&quot;1&quot;/&gt;&lt;lineCharCount val=&quot;7&quot;/&gt;&lt;/TableIndex&gt;&lt;TableIndex row=&quot;3&quot; col=&quot;1&quot;&gt;&lt;linesCount val=&quot;1&quot;/&gt;&lt;lineCharCount val=&quot;1&quot;/&gt;&lt;/TableIndex&gt;&lt;TableIndex row=&quot;3&quot; col=&quot;2&quot;&gt;&lt;linesCount val=&quot;1&quot;/&gt;&lt;lineCharCount val=&quot;13&quot;/&gt;&lt;/TableIndex&gt;&lt;TableIndex row=&quot;3&quot; col=&quot;3&quot;&gt;&lt;linesCount val=&quot;1&quot;/&gt;&lt;lineCharCount val=&quot;12&quot;/&gt;&lt;/TableIndex&gt;&lt;TableIndex row=&quot;4&quot; col=&quot;1&quot;&gt;&lt;linesCount val=&quot;1&quot;/&gt;&lt;lineCharCount val=&quot;2&quot;/&gt;&lt;/TableIndex&gt;&lt;TableIndex row=&quot;4&quot; col=&quot;2&quot;&gt;&lt;linesCount val=&quot;1&quot;/&gt;&lt;lineCharCount val=&quot;29&quot;/&gt;&lt;/TableIndex&gt;&lt;TableIndex row=&quot;4&quot; col=&quot;3&quot;&gt;&lt;linesCount val=&quot;1&quot;/&gt;&lt;lineCharCount val=&quot;8&quot;/&gt;&lt;/TableIndex&gt;&lt;TableIndex row=&quot;5&quot; col=&quot;1&quot;&gt;&lt;linesCount val=&quot;1&quot;/&gt;&lt;lineCharCount val=&quot;2&quot;/&gt;&lt;/TableIndex&gt;&lt;TableIndex row=&quot;5&quot; col=&quot;2&quot;&gt;&lt;linesCount val=&quot;1&quot;/&gt;&lt;lineCharCount val=&quot;8&quot;/&gt;&lt;/TableIndex&gt;&lt;TableIndex row=&quot;5&quot; col=&quot;3&quot;&gt;&lt;linesCount val=&quot;1&quot;/&gt;&lt;lineCharCount val=&quot;19&quot;/&gt;&lt;/TableIndex&gt;&lt;TableIndex row=&quot;6&quot; col=&quot;1&quot;&gt;&lt;linesCount val=&quot;1&quot;/&gt;&lt;lineCharCount val=&quot;2&quot;/&gt;&lt;/TableIndex&gt;&lt;TableIndex row=&quot;6&quot; col=&quot;2&quot;&gt;&lt;linesCount val=&quot;1&quot;/&gt;&lt;lineCharCount val=&quot;10&quot;/&gt;&lt;/TableIndex&gt;&lt;TableIndex row=&quot;6&quot; col=&quot;3&quot;&gt;&lt;linesCount val=&quot;1&quot;/&gt;&lt;lineCharCount val=&quot;19&quot;/&gt;&lt;/TableIndex&gt;&lt;TableIndex row=&quot;7&quot; col=&quot;1&quot;&gt;&lt;linesCount val=&quot;1&quot;/&gt;&lt;lineCharCount val=&quot;16&quot;/&gt;&lt;/TableIndex&gt;&lt;TableIndex row=&quot;7&quot; col=&quot;2&quot;&gt;&lt;linesCount val=&quot;1&quot;/&gt;&lt;lineCharCount val=&quot;10&quot;/&gt;&lt;/TableIndex&gt;&lt;TableIndex row=&quot;7&quot; col=&quot;3&quot;&gt;&lt;linesCount val=&quot;1&quot;/&gt;&lt;lineCharCount val=&quot;18&quot;/&gt;&lt;/TableIndex&gt;&lt;TableIndex row=&quot;8&quot; col=&quot;1&quot;&gt;&lt;linesCount val=&quot;1&quot;/&gt;&lt;lineCharCount val=&quot;11&quot;/&gt;&lt;/TableIndex&gt;&lt;TableIndex row=&quot;8&quot; col=&quot;2&quot;&gt;&lt;linesCount val=&quot;1&quot;/&gt;&lt;lineCharCount val=&quot;16&quot;/&gt;&lt;/TableIndex&gt;&lt;TableIndex row=&quot;8&quot; col=&quot;3&quot;&gt;&lt;linesCount val=&quot;2&quot;/&gt;&lt;lineCharCount val=&quot;16&quot;/&gt;&lt;lineCharCount val=&quot;18&quot;/&gt;&lt;/TableIndex&gt;&lt;TableIndex row=&quot;9&quot; col=&quot;1&quot;&gt;&lt;linesCount val=&quot;1&quot;/&gt;&lt;lineCharCount val=&quot;2&quot;/&gt;&lt;/TableIndex&gt;&lt;TableIndex row=&quot;9&quot; col=&quot;2&quot;&gt;&lt;linesCount val=&quot;1&quot;/&gt;&lt;lineCharCount val=&quot;6&quot;/&gt;&lt;/TableIndex&gt;&lt;TableIndex row=&quot;9&quot; col=&quot;3&quot;&gt;&lt;linesCount val=&quot;1&quot;/&gt;&lt;lineCharCount val=&quot;11&quot;/&gt;&lt;/TableIndex&gt;&lt;/ShapeTextInfo&gt;"/>
  <p:tag name="PRESENTER_SHAPEINFO" val="&lt;ThreeDShapeInfo&gt;&lt;uuid val=&quot;{0C183D51-9912-4C54-8A25-F733D0B97CC6}&quot;/&gt;&lt;isInvalidForFieldText val=&quot;0&quot;/&gt;&lt;Image&gt;&lt;filename val=&quot;C:\Users\delroy\AppData\Local\Temp\CP420821065125Session\CPTrustFolder420821065125\PPTImport420821105296\data\asimages\{0C183D51-9912-4C54-8A25-F733D0B97CC6}_5.png&quot;/&gt;&lt;left val=&quot;232&quot;/&gt;&lt;top val=&quot;273&quot;/&gt;&lt;width val=&quot;824&quot;/&gt;&lt;height val=&quot;392&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707</TotalTime>
  <Words>1034</Words>
  <Application>Microsoft Office PowerPoint</Application>
  <PresentationFormat>Widescreen</PresentationFormat>
  <Paragraphs>92</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Consolas</vt:lpstr>
      <vt:lpstr>Gill Sans MT</vt:lpstr>
      <vt:lpstr>Parcel</vt:lpstr>
      <vt:lpstr>The C++ string class</vt:lpstr>
      <vt:lpstr>C-String vs. string Objects</vt:lpstr>
      <vt:lpstr>Object-Oriented Preview</vt:lpstr>
      <vt:lpstr>Binding and Calling functions: The dot and arrow operators</vt:lpstr>
      <vt:lpstr>string Operators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string Class</dc:title>
  <dc:creator>Delroy Brinkerhoff</dc:creator>
  <cp:lastModifiedBy>delroy</cp:lastModifiedBy>
  <cp:revision>29</cp:revision>
  <dcterms:created xsi:type="dcterms:W3CDTF">2016-07-13T22:03:45Z</dcterms:created>
  <dcterms:modified xsi:type="dcterms:W3CDTF">2026-02-13T22:13:33Z</dcterms:modified>
</cp:coreProperties>
</file>