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heme/theme2.xml" ContentType="application/vnd.openxmlformats-officedocument.them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3.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4.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5.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notesSlides/notesSlide6.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notesSlides/notesSlide7.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notesSlides/notesSlide8.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9.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10.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11.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8" r:id="rId3"/>
    <p:sldId id="261" r:id="rId4"/>
    <p:sldId id="257" r:id="rId5"/>
    <p:sldId id="262" r:id="rId6"/>
    <p:sldId id="264" r:id="rId7"/>
    <p:sldId id="270" r:id="rId8"/>
    <p:sldId id="269" r:id="rId9"/>
    <p:sldId id="271" r:id="rId10"/>
    <p:sldId id="266" r:id="rId11"/>
    <p:sldId id="267" r:id="rId12"/>
    <p:sldId id="27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7AC916-6306-426A-91EB-66BA7309B2C0}" v="309" dt="2024-02-15T14:56:05.5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lroy Brinkerhoff" userId="80f6d68c681ac34a" providerId="Windows Live" clId="Web-{247AC916-6306-426A-91EB-66BA7309B2C0}"/>
    <pc:docChg chg="addSld modSld sldOrd">
      <pc:chgData name="Delroy Brinkerhoff" userId="80f6d68c681ac34a" providerId="Windows Live" clId="Web-{247AC916-6306-426A-91EB-66BA7309B2C0}" dt="2024-02-15T14:56:05.587" v="277" actId="20577"/>
      <pc:docMkLst>
        <pc:docMk/>
      </pc:docMkLst>
      <pc:sldChg chg="addSp delSp modSp ord">
        <pc:chgData name="Delroy Brinkerhoff" userId="80f6d68c681ac34a" providerId="Windows Live" clId="Web-{247AC916-6306-426A-91EB-66BA7309B2C0}" dt="2024-02-15T14:56:05.587" v="277" actId="20577"/>
        <pc:sldMkLst>
          <pc:docMk/>
          <pc:sldMk cId="659621134" sldId="261"/>
        </pc:sldMkLst>
        <pc:spChg chg="mod">
          <ac:chgData name="Delroy Brinkerhoff" userId="80f6d68c681ac34a" providerId="Windows Live" clId="Web-{247AC916-6306-426A-91EB-66BA7309B2C0}" dt="2024-02-15T14:56:05.587" v="277" actId="20577"/>
          <ac:spMkLst>
            <pc:docMk/>
            <pc:sldMk cId="659621134" sldId="261"/>
            <ac:spMk id="4" creationId="{F041802F-D7DB-5AFC-CC26-C8694BF6B5D1}"/>
          </ac:spMkLst>
        </pc:spChg>
        <pc:spChg chg="add del mod">
          <ac:chgData name="Delroy Brinkerhoff" userId="80f6d68c681ac34a" providerId="Windows Live" clId="Web-{247AC916-6306-426A-91EB-66BA7309B2C0}" dt="2024-02-15T14:44:29.844" v="162"/>
          <ac:spMkLst>
            <pc:docMk/>
            <pc:sldMk cId="659621134" sldId="261"/>
            <ac:spMk id="5" creationId="{19E6CBA9-6B76-8216-EFFC-5417535B7D4F}"/>
          </ac:spMkLst>
        </pc:spChg>
        <pc:spChg chg="add mod">
          <ac:chgData name="Delroy Brinkerhoff" userId="80f6d68c681ac34a" providerId="Windows Live" clId="Web-{247AC916-6306-426A-91EB-66BA7309B2C0}" dt="2024-02-15T14:47:54.722" v="200" actId="20577"/>
          <ac:spMkLst>
            <pc:docMk/>
            <pc:sldMk cId="659621134" sldId="261"/>
            <ac:spMk id="8" creationId="{04134950-AE57-B8E1-B991-937A1DE80F6F}"/>
          </ac:spMkLst>
        </pc:spChg>
        <pc:picChg chg="del">
          <ac:chgData name="Delroy Brinkerhoff" userId="80f6d68c681ac34a" providerId="Windows Live" clId="Web-{247AC916-6306-426A-91EB-66BA7309B2C0}" dt="2024-02-15T14:44:19.766" v="160"/>
          <ac:picMkLst>
            <pc:docMk/>
            <pc:sldMk cId="659621134" sldId="261"/>
            <ac:picMk id="6" creationId="{5E6974B4-FA8F-74B0-A276-F69C4DC827F0}"/>
          </ac:picMkLst>
        </pc:picChg>
        <pc:picChg chg="add mod ord">
          <ac:chgData name="Delroy Brinkerhoff" userId="80f6d68c681ac34a" providerId="Windows Live" clId="Web-{247AC916-6306-426A-91EB-66BA7309B2C0}" dt="2024-02-15T14:45:07.720" v="164" actId="1076"/>
          <ac:picMkLst>
            <pc:docMk/>
            <pc:sldMk cId="659621134" sldId="261"/>
            <ac:picMk id="7" creationId="{FCFC3A10-AFC9-7783-E3A5-1BCD6BE9658D}"/>
          </ac:picMkLst>
        </pc:picChg>
      </pc:sldChg>
      <pc:sldChg chg="modSp new ord">
        <pc:chgData name="Delroy Brinkerhoff" userId="80f6d68c681ac34a" providerId="Windows Live" clId="Web-{247AC916-6306-426A-91EB-66BA7309B2C0}" dt="2024-02-15T14:40:30.357" v="159"/>
        <pc:sldMkLst>
          <pc:docMk/>
          <pc:sldMk cId="1912373535" sldId="268"/>
        </pc:sldMkLst>
        <pc:spChg chg="mod">
          <ac:chgData name="Delroy Brinkerhoff" userId="80f6d68c681ac34a" providerId="Windows Live" clId="Web-{247AC916-6306-426A-91EB-66BA7309B2C0}" dt="2024-02-15T14:24:48.095" v="8" actId="20577"/>
          <ac:spMkLst>
            <pc:docMk/>
            <pc:sldMk cId="1912373535" sldId="268"/>
            <ac:spMk id="2" creationId="{62180CE8-54BD-9FD2-CDE6-4AF435FDCE6E}"/>
          </ac:spMkLst>
        </pc:spChg>
        <pc:spChg chg="mod">
          <ac:chgData name="Delroy Brinkerhoff" userId="80f6d68c681ac34a" providerId="Windows Live" clId="Web-{247AC916-6306-426A-91EB-66BA7309B2C0}" dt="2024-02-15T14:31:24.038" v="92" actId="20577"/>
          <ac:spMkLst>
            <pc:docMk/>
            <pc:sldMk cId="1912373535" sldId="268"/>
            <ac:spMk id="3" creationId="{C5BEB35E-2BC2-138B-C037-238FF9D17162}"/>
          </ac:spMkLst>
        </pc:spChg>
        <pc:spChg chg="mod">
          <ac:chgData name="Delroy Brinkerhoff" userId="80f6d68c681ac34a" providerId="Windows Live" clId="Web-{247AC916-6306-426A-91EB-66BA7309B2C0}" dt="2024-02-15T14:38:36.340" v="157" actId="20577"/>
          <ac:spMkLst>
            <pc:docMk/>
            <pc:sldMk cId="1912373535" sldId="268"/>
            <ac:spMk id="4" creationId="{10EF276D-6843-3D73-50F0-B429CE1B558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FC3C81-9E05-41B5-A7E4-B1D0F21981C5}" type="datetimeFigureOut">
              <a:rPr lang="en-US" smtClean="0"/>
              <a:t>2/14/2026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8879C6-F6D0-43C0-9F18-024A602B6512}" type="slidenum">
              <a:rPr lang="en-US" smtClean="0"/>
              <a:t>‹#›</a:t>
            </a:fld>
            <a:endParaRPr lang="en-US" dirty="0"/>
          </a:p>
        </p:txBody>
      </p:sp>
    </p:spTree>
    <p:extLst>
      <p:ext uri="{BB962C8B-B14F-4D97-AF65-F5344CB8AC3E}">
        <p14:creationId xmlns:p14="http://schemas.microsoft.com/office/powerpoint/2010/main" val="4047720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 string class provides many functions and operators to help programmers work with string objects. There are too many for us to cover in detail here, and you don't need to memorize all of them. Some background and a few common examples demonstrate how to use the documentation when you need more information or find additional operations.</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1</a:t>
            </a:fld>
            <a:endParaRPr lang="en-US" dirty="0"/>
          </a:p>
        </p:txBody>
      </p:sp>
    </p:spTree>
    <p:extLst>
      <p:ext uri="{BB962C8B-B14F-4D97-AF65-F5344CB8AC3E}">
        <p14:creationId xmlns:p14="http://schemas.microsoft.com/office/powerpoint/2010/main" val="1290324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programs perform textual operations, they often need to search a string for a specific pattern. The pattern may consist of a sub-string (an instance of the string class or a C-string) or a single character. The string class defines four overloaded searching functions: find,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rfind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find_first_of</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find_last_of</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Although the slide only shows prototypes for the find function,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rfind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prototypes are the same. The find function searches the string left to right (in English reading order), and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rfind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searches right to left or in the reverse direction. Both functions return the index location of the pattern's beginning in the string when the search succeeds or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npos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when it fails.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pos parameter specifies the last character the function should include in the search. Any value greater than or equal to the string's length (e.g.,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npos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default) causes the function to search the entire string. I find the pos parameter's behavior counterintuitive when used by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rfind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In this case, it still searches right to left but only searches to the pos index location – counted left to right. So, in this example, it finds the second 'l' in "Hello."</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10</a:t>
            </a:fld>
            <a:endParaRPr lang="en-US" dirty="0"/>
          </a:p>
        </p:txBody>
      </p:sp>
    </p:spTree>
    <p:extLst>
      <p:ext uri="{BB962C8B-B14F-4D97-AF65-F5344CB8AC3E}">
        <p14:creationId xmlns:p14="http://schemas.microsoft.com/office/powerpoint/2010/main" val="17028430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Some problems require programs to convert numbers to strings or strings to numbers. The &lt;string&gt; header file prototypes several functions performing the conversions. One family of overloaded functions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to_string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converts numbers to strings. The slide presents the prototypes for two functions, but there is an overloaded function for each fundamental or built-in numeric type.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Converting a string to a number is more challenging – the string may contain characters that are not valid parts of a number. The slide shows two frequently used prototypes, but there are similar functions for other numeric types. The functions' names are a shortening of "string to integer" and "string to double," respectively. The base parameter (radix in some documentation) is the conversion's numeric base: 10 and 16 (decimal or hexadecimal) being common values. The index pointer requires some additional explanation.</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11</a:t>
            </a:fld>
            <a:endParaRPr lang="en-US" dirty="0"/>
          </a:p>
        </p:txBody>
      </p:sp>
    </p:spTree>
    <p:extLst>
      <p:ext uri="{BB962C8B-B14F-4D97-AF65-F5344CB8AC3E}">
        <p14:creationId xmlns:p14="http://schemas.microsoft.com/office/powerpoint/2010/main" val="2159939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well-formed string contains only characters used to represent numbers: digits appropriate for its conversion base (e.g., 1-9 for base-10, or 1-9, A-F, and "0X" for base-16), a minus sign, a decimal point (technically a radix point), and an "E" denoting an exponent. The alphabetic characters can be upper or lower case.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program passes index by pointer, making in an INOUT argument the function can change. The function saves the location of the first unconverted character in the index. If the function converts the entire string, the saved value is the string's length. In the example, the function can convert three digits to a number but not "hello," So, index saves the value 3, the position where "hello" begins. The function throws an exception if the string begins with a non-number character.</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12</a:t>
            </a:fld>
            <a:endParaRPr lang="en-US" dirty="0"/>
          </a:p>
        </p:txBody>
      </p:sp>
    </p:spTree>
    <p:extLst>
      <p:ext uri="{BB962C8B-B14F-4D97-AF65-F5344CB8AC3E}">
        <p14:creationId xmlns:p14="http://schemas.microsoft.com/office/powerpoint/2010/main" val="3550478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use the string class and functions, programmers include the string header file in their programs. Functions prototyped in the class are called string member functions. The header also has prototypes for "regular" or non-member functions that operate on strings. Classes typically hide their data members, so programs can't rely on them.</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Programs must bind member functions to a string object to call them but not to call a non-member function. The documentation for some functions uses the portable data type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size_t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 unsigned integer type the compiler converts to a "real" type when compiling a program.</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recall that programs read strings with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getline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but that the inserter operator is sufficient for string output. You may find it beneficial to review the other concepts listed in the review at the top of the text section.</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2</a:t>
            </a:fld>
            <a:endParaRPr lang="en-US" dirty="0"/>
          </a:p>
        </p:txBody>
      </p:sp>
    </p:spTree>
    <p:extLst>
      <p:ext uri="{BB962C8B-B14F-4D97-AF65-F5344CB8AC3E}">
        <p14:creationId xmlns:p14="http://schemas.microsoft.com/office/powerpoint/2010/main" val="1026852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Strings consist of a sequence of characters, probably in an array. Part of the string may contain characters while the rest is empty. The string length and size functions report the number of characters the string currently saves. Programs often use these functions to drive for-loops. The capacity function reports the number of characters the string can save before it must grow.</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cout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statement prints 11 and 15, demonstrating that many compilers create small string objects with space to grow before allocating more memory. This scheme makes adding a few characters at the end fast and efficient.</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3</a:t>
            </a:fld>
            <a:endParaRPr lang="en-US" dirty="0"/>
          </a:p>
        </p:txBody>
      </p:sp>
    </p:spTree>
    <p:extLst>
      <p:ext uri="{BB962C8B-B14F-4D97-AF65-F5344CB8AC3E}">
        <p14:creationId xmlns:p14="http://schemas.microsoft.com/office/powerpoint/2010/main" val="3835270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allows programmers to overload operators by creating functions with a particular name: the keyword "operator" followed by the operator symbols. In this example, we replace the smiley face with the '+' and '[]' operators. When we overload an operator, at least one operand must be an instance of a class that, in a sense, "owns" the operator.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calling syntax sets overloaded operators apart from "regular" functions. This stylized example doesn't look like a function call, but it is. We won't create any new operators in this chapter, so focus on the examples to see how to use the string operators. Chapter 11 explains overloaded functions in greater detail.</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4</a:t>
            </a:fld>
            <a:endParaRPr lang="en-US" dirty="0"/>
          </a:p>
        </p:txBody>
      </p:sp>
    </p:spTree>
    <p:extLst>
      <p:ext uri="{BB962C8B-B14F-4D97-AF65-F5344CB8AC3E}">
        <p14:creationId xmlns:p14="http://schemas.microsoft.com/office/powerpoint/2010/main" val="1599250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Programs often need to access the individual characters in a string, and the class provides two functions, one as an overloaded operator, for this purpose. The square brackets form the index operator, which we previously used to access array elements or characters in a C-string. The string class overrides it to access the characters in a string object. Returning a character reference allows programs to use it as an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r-value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 an expression appearing on the right-hand side of the assignment operator or wherever the program needs a value. Programs can also use it as an l-value – an expression appearing on the left-hand side of the assignment operator or wherever the program needs an address. The operator doesn't validate the index, and it's a runtime error to index the string out of bounds – less than 0 or greater than or equal to the length – 1.</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string class also defines the "at" member function. Unlike the index operator, the "at" function validates its index argument and throws an exception if it's out of bounds. Otherwise, the function behaves the same as the operator.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front and back functions access the string's first and last character. The example assumes that c is a character variable.</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5</a:t>
            </a:fld>
            <a:endParaRPr lang="en-US" dirty="0"/>
          </a:p>
        </p:txBody>
      </p:sp>
    </p:spTree>
    <p:extLst>
      <p:ext uri="{BB962C8B-B14F-4D97-AF65-F5344CB8AC3E}">
        <p14:creationId xmlns:p14="http://schemas.microsoft.com/office/powerpoint/2010/main" val="16666909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Assignment is a fundamental operation. However, when programs use it with C-strings, its behavior is unexpected – it doesn't copy one C-string to another as it would for integers or doubles. The string class's overloaded assignment operator does behave as expected. It copies the right-hand operand (a string object, a C-string, or a character) to the left-hand. Notice that the prototypes show only one function argument, signaling that the operator is a member function. The operator's left-hand operand is always a string object. Chapter 11 explains the difference between member and non-member functions.</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6</a:t>
            </a:fld>
            <a:endParaRPr lang="en-US" dirty="0"/>
          </a:p>
        </p:txBody>
      </p:sp>
    </p:spTree>
    <p:extLst>
      <p:ext uri="{BB962C8B-B14F-4D97-AF65-F5344CB8AC3E}">
        <p14:creationId xmlns:p14="http://schemas.microsoft.com/office/powerpoint/2010/main" val="2808974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concatenation operator joins its two arguments, creating a new string object to save the result. The arguments can be strings, C-strings, or characters, but at least one in each call must be a string object. The prototypes show two arguments, signaling a non-member function. The prototypes only show the first argument or left-hand operand as a string to simplify the slide, but programs can switch the order as long as one argument is a string object. The first two assignment statements create the string "hello world." The last statement adds an exclamation.</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7</a:t>
            </a:fld>
            <a:endParaRPr lang="en-US" dirty="0"/>
          </a:p>
        </p:txBody>
      </p:sp>
    </p:spTree>
    <p:extLst>
      <p:ext uri="{BB962C8B-B14F-4D97-AF65-F5344CB8AC3E}">
        <p14:creationId xmlns:p14="http://schemas.microsoft.com/office/powerpoint/2010/main" val="3147096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concatenation with assignment operator combines the concatenation and assignment operations in one operator: it appends the right-hand operand to the end of the left-hand operand. Like assignment, it's a member function, so the left-hand operand must be a string object; the right-hand operand can be a string, a C-string, or a character. Three groups of statements each produce the string "hello world."</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8</a:t>
            </a:fld>
            <a:endParaRPr lang="en-US" dirty="0"/>
          </a:p>
        </p:txBody>
      </p:sp>
    </p:spTree>
    <p:extLst>
      <p:ext uri="{BB962C8B-B14F-4D97-AF65-F5344CB8AC3E}">
        <p14:creationId xmlns:p14="http://schemas.microsoft.com/office/powerpoint/2010/main" val="932448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string class defines a symbolic constant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npos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representing the length of the longest possible string. Valid string index values range from 0 to the string's length - 1. So, valid index values for the longest possible string are 0 to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npos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- 1. Whenever a program uses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npos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it must bind it to the string class with the scope resolution operator. The next chapter explains this requirement.</a:t>
            </a:r>
          </a:p>
          <a:p>
            <a:endParaRPr lang="en-US" dirty="0"/>
          </a:p>
        </p:txBody>
      </p:sp>
      <p:sp>
        <p:nvSpPr>
          <p:cNvPr id="4" name="Slide Number Placeholder 3"/>
          <p:cNvSpPr>
            <a:spLocks noGrp="1"/>
          </p:cNvSpPr>
          <p:nvPr>
            <p:ph type="sldNum" sz="quarter" idx="5"/>
          </p:nvPr>
        </p:nvSpPr>
        <p:spPr/>
        <p:txBody>
          <a:bodyPr/>
          <a:lstStyle/>
          <a:p>
            <a:fld id="{D58879C6-F6D0-43C0-9F18-024A602B6512}" type="slidenum">
              <a:rPr lang="en-US" smtClean="0"/>
              <a:t>9</a:t>
            </a:fld>
            <a:endParaRPr lang="en-US" dirty="0"/>
          </a:p>
        </p:txBody>
      </p:sp>
    </p:spTree>
    <p:extLst>
      <p:ext uri="{BB962C8B-B14F-4D97-AF65-F5344CB8AC3E}">
        <p14:creationId xmlns:p14="http://schemas.microsoft.com/office/powerpoint/2010/main" val="39036459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slideMaster" Target="../slideMasters/slideMaster1.xml"/><Relationship Id="rId4" Type="http://schemas.openxmlformats.org/officeDocument/2006/relationships/tags" Target="../tags/tag3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2/14/2026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2/14/2026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2/14/2026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2/14/2026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2/14/2026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2/14/2026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2/14/2026</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2/14/2026</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2/14/2026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2/14/2026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2/14/2026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2/14/2026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notesSlide" Target="../notesSlides/notesSlide10.xml"/><Relationship Id="rId5" Type="http://schemas.openxmlformats.org/officeDocument/2006/relationships/slideLayout" Target="../slideLayouts/slideLayout2.xml"/><Relationship Id="rId4" Type="http://schemas.openxmlformats.org/officeDocument/2006/relationships/tags" Target="../tags/tag61.xml"/></Relationships>
</file>

<file path=ppt/slides/_rels/slide11.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notesSlide" Target="../notesSlides/notesSlide11.xml"/><Relationship Id="rId5" Type="http://schemas.openxmlformats.org/officeDocument/2006/relationships/slideLayout" Target="../slideLayouts/slideLayout4.xml"/><Relationship Id="rId4" Type="http://schemas.openxmlformats.org/officeDocument/2006/relationships/tags" Target="../tags/tag65.xml"/></Relationships>
</file>

<file path=ppt/slides/_rels/slide12.xml.rels><?xml version="1.0" encoding="UTF-8" standalone="yes"?>
<Relationships xmlns="http://schemas.openxmlformats.org/package/2006/relationships"><Relationship Id="rId3" Type="http://schemas.openxmlformats.org/officeDocument/2006/relationships/tags" Target="../tags/tag68.xml"/><Relationship Id="rId7" Type="http://schemas.openxmlformats.org/officeDocument/2006/relationships/image" Target="../media/image3.emf"/><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notesSlide" Target="../notesSlides/notesSlide12.xml"/><Relationship Id="rId5" Type="http://schemas.openxmlformats.org/officeDocument/2006/relationships/slideLayout" Target="../slideLayouts/slideLayout2.xml"/><Relationship Id="rId4" Type="http://schemas.openxmlformats.org/officeDocument/2006/relationships/tags" Target="../tags/tag69.xml"/></Relationships>
</file>

<file path=ppt/slides/_rels/slide2.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image" Target="../media/image1.emf"/><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notesSlide" Target="../notesSlides/notesSlide3.xml"/><Relationship Id="rId5" Type="http://schemas.openxmlformats.org/officeDocument/2006/relationships/slideLayout" Target="../slideLayouts/slideLayout4.xml"/><Relationship Id="rId4" Type="http://schemas.openxmlformats.org/officeDocument/2006/relationships/tags" Target="../tags/tag4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tags" Target="../tags/tag44.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2.xml"/><Relationship Id="rId1" Type="http://schemas.openxmlformats.org/officeDocument/2006/relationships/tags" Target="../tags/tag5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4.xml"/><Relationship Id="rId1" Type="http://schemas.openxmlformats.org/officeDocument/2006/relationships/tags" Target="../tags/tag53.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image" Target="../media/image2.emf"/><Relationship Id="rId5" Type="http://schemas.openxmlformats.org/officeDocument/2006/relationships/notesSlide" Target="../notesSlides/notesSlide9.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cap="none" dirty="0"/>
              <a:t>string</a:t>
            </a:r>
            <a:r>
              <a:rPr lang="en-US" dirty="0"/>
              <a:t> class functions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An Introduction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F27E0-E86D-32ED-1112-7979489DA78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find</a:t>
            </a:r>
            <a:r>
              <a:rPr lang="en-US" dirty="0"/>
              <a:t> and </a:t>
            </a:r>
            <a:r>
              <a:rPr lang="en-US" cap="none" dirty="0">
                <a:latin typeface="Consolas" panose="020B0609020204030204" pitchFamily="49" charset="0"/>
              </a:rPr>
              <a:t>rfind</a:t>
            </a:r>
            <a:r>
              <a:rPr lang="en-US" dirty="0"/>
              <a:t> functions</a:t>
            </a:r>
          </a:p>
        </p:txBody>
      </p:sp>
      <p:sp>
        <p:nvSpPr>
          <p:cNvPr id="3" name="Content Placeholder 2">
            <a:extLst>
              <a:ext uri="{FF2B5EF4-FFF2-40B4-BE49-F238E27FC236}">
                <a16:creationId xmlns:a16="http://schemas.microsoft.com/office/drawing/2014/main" id="{983EE8CC-CA58-125D-5B1A-E3AE5F101E9C}"/>
              </a:ext>
            </a:extLst>
          </p:cNvPr>
          <p:cNvSpPr>
            <a:spLocks noGrp="1"/>
          </p:cNvSpPr>
          <p:nvPr>
            <p:ph idx="1"/>
            <p:custDataLst>
              <p:tags r:id="rId2"/>
            </p:custDataLst>
          </p:nvPr>
        </p:nvSpPr>
        <p:spPr>
          <a:xfrm>
            <a:off x="2231136" y="2638045"/>
            <a:ext cx="7729728" cy="1614360"/>
          </a:xfrm>
        </p:spPr>
        <p:txBody>
          <a:bodyPr/>
          <a:lstStyle/>
          <a:p>
            <a:r>
              <a:rPr lang="en-US" dirty="0">
                <a:latin typeface="Consolas" panose="020B0609020204030204" pitchFamily="49" charset="0"/>
                <a:cs typeface="Courier New" panose="02070309020205020404" pitchFamily="49" charset="0"/>
              </a:rPr>
              <a:t>size_t   find(const string&amp; str, size_t pos = npos);</a:t>
            </a:r>
          </a:p>
          <a:p>
            <a:r>
              <a:rPr lang="en-US" dirty="0">
                <a:latin typeface="Consolas" panose="020B0609020204030204" pitchFamily="49" charset="0"/>
                <a:cs typeface="Courier New" panose="02070309020205020404" pitchFamily="49" charset="0"/>
              </a:rPr>
              <a:t>size_t   find(const char* str, size_t pos = npos);</a:t>
            </a:r>
          </a:p>
          <a:p>
            <a:r>
              <a:rPr lang="en-US" dirty="0">
                <a:latin typeface="Consolas" panose="020B0609020204030204" pitchFamily="49" charset="0"/>
                <a:cs typeface="Courier New" panose="02070309020205020404" pitchFamily="49" charset="0"/>
              </a:rPr>
              <a:t>size_t   find(const char c, size_t pos = npos);</a:t>
            </a:r>
          </a:p>
          <a:p>
            <a:r>
              <a:rPr lang="en-US" dirty="0"/>
              <a:t>Returns </a:t>
            </a:r>
            <a:r>
              <a:rPr lang="en-US" dirty="0">
                <a:latin typeface="Courier New" panose="02070309020205020404" pitchFamily="49" charset="0"/>
                <a:cs typeface="Courier New" panose="02070309020205020404" pitchFamily="49" charset="0"/>
              </a:rPr>
              <a:t>npos</a:t>
            </a:r>
            <a:r>
              <a:rPr lang="en-US" dirty="0"/>
              <a:t> if the string or character is not found</a:t>
            </a:r>
          </a:p>
        </p:txBody>
      </p:sp>
      <p:sp>
        <p:nvSpPr>
          <p:cNvPr id="5" name="TextBox 4">
            <a:extLst>
              <a:ext uri="{FF2B5EF4-FFF2-40B4-BE49-F238E27FC236}">
                <a16:creationId xmlns:a16="http://schemas.microsoft.com/office/drawing/2014/main" id="{C3B43381-B384-90F6-169B-853C668106E9}"/>
              </a:ext>
            </a:extLst>
          </p:cNvPr>
          <p:cNvSpPr txBox="1"/>
          <p:nvPr>
            <p:custDataLst>
              <p:tags r:id="rId3"/>
            </p:custDataLst>
          </p:nvPr>
        </p:nvSpPr>
        <p:spPr>
          <a:xfrm>
            <a:off x="1526959" y="4590833"/>
            <a:ext cx="4500979" cy="1200329"/>
          </a:xfrm>
          <a:prstGeom prst="rect">
            <a:avLst/>
          </a:prstGeom>
          <a:noFill/>
          <a:ln>
            <a:solidFill>
              <a:schemeClr val="tx1"/>
            </a:solidFill>
          </a:ln>
        </p:spPr>
        <p:txBody>
          <a:bodyPr wrap="square" rtlCol="0">
            <a:spAutoFit/>
          </a:bodyPr>
          <a:lstStyle/>
          <a:p>
            <a:r>
              <a:rPr lang="en-US" dirty="0">
                <a:latin typeface="Consolas" panose="020B0609020204030204" pitchFamily="49" charset="0"/>
                <a:cs typeface="Courier New" panose="02070309020205020404" pitchFamily="49" charset="0"/>
              </a:rPr>
              <a:t>string s = "Hello, World!";</a:t>
            </a:r>
          </a:p>
          <a:p>
            <a:r>
              <a:rPr lang="en-US" dirty="0">
                <a:latin typeface="Consolas" panose="020B0609020204030204" pitchFamily="49" charset="0"/>
                <a:cs typeface="Courier New" panose="02070309020205020404" pitchFamily="49" charset="0"/>
              </a:rPr>
              <a:t>size_t index = s.find("World");</a:t>
            </a:r>
          </a:p>
          <a:p>
            <a:r>
              <a:rPr lang="en-US" dirty="0">
                <a:latin typeface="Consolas" panose="020B0609020204030204" pitchFamily="49" charset="0"/>
                <a:cs typeface="Courier New" panose="02070309020205020404" pitchFamily="49" charset="0"/>
              </a:rPr>
              <a:t>if (index != string::npos)</a:t>
            </a:r>
          </a:p>
          <a:p>
            <a:r>
              <a:rPr lang="en-US" dirty="0">
                <a:latin typeface="Consolas" panose="020B0609020204030204" pitchFamily="49" charset="0"/>
                <a:cs typeface="Courier New" panose="02070309020205020404" pitchFamily="49" charset="0"/>
              </a:rPr>
              <a:t>	…</a:t>
            </a:r>
          </a:p>
        </p:txBody>
      </p:sp>
      <p:sp>
        <p:nvSpPr>
          <p:cNvPr id="6" name="TextBox 5">
            <a:extLst>
              <a:ext uri="{FF2B5EF4-FFF2-40B4-BE49-F238E27FC236}">
                <a16:creationId xmlns:a16="http://schemas.microsoft.com/office/drawing/2014/main" id="{97290BD8-511E-F272-36F0-F5EFC551D1C7}"/>
              </a:ext>
            </a:extLst>
          </p:cNvPr>
          <p:cNvSpPr txBox="1"/>
          <p:nvPr>
            <p:custDataLst>
              <p:tags r:id="rId4"/>
            </p:custDataLst>
          </p:nvPr>
        </p:nvSpPr>
        <p:spPr>
          <a:xfrm>
            <a:off x="6164064" y="4590833"/>
            <a:ext cx="4500979" cy="1200329"/>
          </a:xfrm>
          <a:prstGeom prst="rect">
            <a:avLst/>
          </a:prstGeom>
          <a:noFill/>
          <a:ln>
            <a:solidFill>
              <a:schemeClr val="tx1"/>
            </a:solidFill>
          </a:ln>
        </p:spPr>
        <p:txBody>
          <a:bodyPr wrap="square" rtlCol="0">
            <a:spAutoFit/>
          </a:bodyPr>
          <a:lstStyle/>
          <a:p>
            <a:r>
              <a:rPr lang="en-US" dirty="0">
                <a:latin typeface="Consolas" panose="020B0609020204030204" pitchFamily="49" charset="0"/>
                <a:cs typeface="Courier New" panose="02070309020205020404" pitchFamily="49" charset="0"/>
              </a:rPr>
              <a:t>string s = "Hello, World!";</a:t>
            </a:r>
          </a:p>
          <a:p>
            <a:r>
              <a:rPr lang="en-US" dirty="0">
                <a:latin typeface="Consolas" panose="020B0609020204030204" pitchFamily="49" charset="0"/>
                <a:cs typeface="Courier New" panose="02070309020205020404" pitchFamily="49" charset="0"/>
              </a:rPr>
              <a:t>size_t index = s.</a:t>
            </a:r>
            <a:r>
              <a:rPr lang="en-US" dirty="0">
                <a:solidFill>
                  <a:srgbClr val="FF0000"/>
                </a:solidFill>
                <a:latin typeface="Consolas" panose="020B0609020204030204" pitchFamily="49" charset="0"/>
                <a:cs typeface="Courier New" panose="02070309020205020404" pitchFamily="49" charset="0"/>
              </a:rPr>
              <a:t>r</a:t>
            </a:r>
            <a:r>
              <a:rPr lang="en-US" dirty="0">
                <a:latin typeface="Consolas" panose="020B0609020204030204" pitchFamily="49" charset="0"/>
                <a:cs typeface="Courier New" panose="02070309020205020404" pitchFamily="49" charset="0"/>
              </a:rPr>
              <a:t>find('l');</a:t>
            </a:r>
          </a:p>
          <a:p>
            <a:r>
              <a:rPr lang="en-US" dirty="0">
                <a:latin typeface="Consolas" panose="020B0609020204030204" pitchFamily="49" charset="0"/>
                <a:cs typeface="Courier New" panose="02070309020205020404" pitchFamily="49" charset="0"/>
              </a:rPr>
              <a:t>if (index != string::npos)</a:t>
            </a:r>
          </a:p>
          <a:p>
            <a:r>
              <a:rPr lang="en-US" dirty="0">
                <a:latin typeface="Consolas" panose="020B0609020204030204" pitchFamily="49" charset="0"/>
                <a:cs typeface="Courier New" panose="02070309020205020404" pitchFamily="49" charset="0"/>
              </a:rPr>
              <a:t>cout &lt;&lt; s.</a:t>
            </a:r>
            <a:r>
              <a:rPr lang="en-US" dirty="0">
                <a:solidFill>
                  <a:srgbClr val="FF0000"/>
                </a:solidFill>
                <a:latin typeface="Consolas" panose="020B0609020204030204" pitchFamily="49" charset="0"/>
                <a:cs typeface="Courier New" panose="02070309020205020404" pitchFamily="49" charset="0"/>
              </a:rPr>
              <a:t>r</a:t>
            </a:r>
            <a:r>
              <a:rPr lang="en-US" dirty="0">
                <a:latin typeface="Consolas" panose="020B0609020204030204" pitchFamily="49" charset="0"/>
                <a:cs typeface="Courier New" panose="02070309020205020404" pitchFamily="49" charset="0"/>
              </a:rPr>
              <a:t>find('l', 5) &lt;&lt; endl;</a:t>
            </a:r>
          </a:p>
        </p:txBody>
      </p:sp>
    </p:spTree>
    <p:extLst>
      <p:ext uri="{BB962C8B-B14F-4D97-AF65-F5344CB8AC3E}">
        <p14:creationId xmlns:p14="http://schemas.microsoft.com/office/powerpoint/2010/main" val="218223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0D97F-1311-B46D-7CD9-1E411B866D6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Converting Between</a:t>
            </a:r>
            <a:br>
              <a:rPr lang="en-US" dirty="0"/>
            </a:br>
            <a:r>
              <a:rPr lang="en-US" dirty="0"/>
              <a:t>Numbers and strings</a:t>
            </a:r>
          </a:p>
        </p:txBody>
      </p:sp>
      <p:sp>
        <p:nvSpPr>
          <p:cNvPr id="3" name="Content Placeholder 2">
            <a:extLst>
              <a:ext uri="{FF2B5EF4-FFF2-40B4-BE49-F238E27FC236}">
                <a16:creationId xmlns:a16="http://schemas.microsoft.com/office/drawing/2014/main" id="{792176B7-6DDE-0FC7-2E94-673CB7777FC0}"/>
              </a:ext>
            </a:extLst>
          </p:cNvPr>
          <p:cNvSpPr>
            <a:spLocks noGrp="1"/>
          </p:cNvSpPr>
          <p:nvPr>
            <p:ph sz="half" idx="1"/>
            <p:custDataLst>
              <p:tags r:id="rId2"/>
            </p:custDataLst>
          </p:nvPr>
        </p:nvSpPr>
        <p:spPr>
          <a:xfrm>
            <a:off x="1528644" y="2638044"/>
            <a:ext cx="4514088" cy="790956"/>
          </a:xfrm>
        </p:spPr>
        <p:txBody>
          <a:bodyPr>
            <a:normAutofit/>
          </a:bodyPr>
          <a:lstStyle/>
          <a:p>
            <a:r>
              <a:rPr lang="en-US" dirty="0">
                <a:latin typeface="Consolas" panose="020B0609020204030204" pitchFamily="49" charset="0"/>
                <a:cs typeface="Courier New" panose="02070309020205020404" pitchFamily="49" charset="0"/>
              </a:rPr>
              <a:t>string to_string(int val);</a:t>
            </a:r>
          </a:p>
          <a:p>
            <a:r>
              <a:rPr lang="en-US" dirty="0">
                <a:latin typeface="Consolas" panose="020B0609020204030204" pitchFamily="49" charset="0"/>
                <a:cs typeface="Courier New" panose="02070309020205020404" pitchFamily="49" charset="0"/>
              </a:rPr>
              <a:t>string to_string(double val);</a:t>
            </a:r>
          </a:p>
        </p:txBody>
      </p:sp>
      <p:sp>
        <p:nvSpPr>
          <p:cNvPr id="6" name="Content Placeholder 5">
            <a:extLst>
              <a:ext uri="{FF2B5EF4-FFF2-40B4-BE49-F238E27FC236}">
                <a16:creationId xmlns:a16="http://schemas.microsoft.com/office/drawing/2014/main" id="{EE316BD6-ECF2-698B-6056-9FED16F441B7}"/>
              </a:ext>
            </a:extLst>
          </p:cNvPr>
          <p:cNvSpPr>
            <a:spLocks noGrp="1"/>
          </p:cNvSpPr>
          <p:nvPr>
            <p:ph sz="half" idx="2"/>
            <p:custDataLst>
              <p:tags r:id="rId3"/>
            </p:custDataLst>
          </p:nvPr>
        </p:nvSpPr>
        <p:spPr>
          <a:xfrm>
            <a:off x="6453729" y="2638044"/>
            <a:ext cx="4270247" cy="790956"/>
          </a:xfrm>
        </p:spPr>
        <p:txBody>
          <a:bodyPr>
            <a:normAutofit/>
          </a:bodyPr>
          <a:lstStyle/>
          <a:p>
            <a:r>
              <a:rPr lang="en-US" dirty="0">
                <a:latin typeface="Consolas" panose="020B0609020204030204" pitchFamily="49" charset="0"/>
                <a:cs typeface="Courier New" panose="02070309020205020404" pitchFamily="49" charset="0"/>
              </a:rPr>
              <a:t>string s1 = to_string(123);</a:t>
            </a:r>
          </a:p>
          <a:p>
            <a:r>
              <a:rPr lang="en-US" dirty="0">
                <a:latin typeface="Consolas" panose="020B0609020204030204" pitchFamily="49" charset="0"/>
                <a:cs typeface="Courier New" panose="02070309020205020404" pitchFamily="49" charset="0"/>
              </a:rPr>
              <a:t>string s2 = to_string(3.14);</a:t>
            </a:r>
          </a:p>
        </p:txBody>
      </p:sp>
      <p:sp>
        <p:nvSpPr>
          <p:cNvPr id="5" name="TextBox 4">
            <a:extLst>
              <a:ext uri="{FF2B5EF4-FFF2-40B4-BE49-F238E27FC236}">
                <a16:creationId xmlns:a16="http://schemas.microsoft.com/office/drawing/2014/main" id="{F1CE7CBC-7691-0209-A18C-7D72EF3AA064}"/>
              </a:ext>
            </a:extLst>
          </p:cNvPr>
          <p:cNvSpPr txBox="1"/>
          <p:nvPr>
            <p:custDataLst>
              <p:tags r:id="rId4"/>
            </p:custDataLst>
          </p:nvPr>
        </p:nvSpPr>
        <p:spPr>
          <a:xfrm>
            <a:off x="1447057" y="3799643"/>
            <a:ext cx="9330431" cy="17697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Consolas" panose="020B0609020204030204" pitchFamily="49" charset="0"/>
                <a:cs typeface="Courier New" panose="02070309020205020404" pitchFamily="49" charset="0"/>
              </a:rPr>
              <a:t>int stoi(const string&amp; str, </a:t>
            </a:r>
            <a:r>
              <a:rPr lang="en-US" sz="1900" dirty="0">
                <a:latin typeface="Consolas" panose="020B0609020204030204" pitchFamily="49" charset="0"/>
                <a:cs typeface="Courier New" panose="02070309020205020404" pitchFamily="49" charset="0"/>
              </a:rPr>
              <a:t>size_t* index = nullptr, int base = 10);</a:t>
            </a:r>
          </a:p>
          <a:p>
            <a:pPr marL="285750" indent="-285750">
              <a:buFont typeface="Arial" panose="020B0604020202020204" pitchFamily="34" charset="0"/>
              <a:buChar char="•"/>
            </a:pPr>
            <a:r>
              <a:rPr lang="en-US" dirty="0">
                <a:latin typeface="Consolas" panose="020B0609020204030204" pitchFamily="49" charset="0"/>
                <a:cs typeface="Courier New" panose="02070309020205020404" pitchFamily="49" charset="0"/>
              </a:rPr>
              <a:t>double stod(const string&amp; str, size_t* index = nullptr);</a:t>
            </a:r>
          </a:p>
          <a:p>
            <a:endParaRPr lang="en-US" dirty="0">
              <a:latin typeface="Consolas" panose="020B0609020204030204" pitchFamily="49" charset="0"/>
              <a:cs typeface="Courier New" panose="02070309020205020404" pitchFamily="49" charset="0"/>
            </a:endParaRPr>
          </a:p>
          <a:p>
            <a:pPr marL="285750" indent="-285750">
              <a:buFont typeface="Arial" panose="020B0604020202020204" pitchFamily="34" charset="0"/>
              <a:buChar char="•"/>
            </a:pPr>
            <a:r>
              <a:rPr lang="en-US" dirty="0">
                <a:latin typeface="Consolas" panose="020B0609020204030204" pitchFamily="49" charset="0"/>
                <a:cs typeface="Courier New" panose="02070309020205020404" pitchFamily="49" charset="0"/>
              </a:rPr>
              <a:t>int i = stoi(s1);</a:t>
            </a:r>
          </a:p>
          <a:p>
            <a:pPr marL="285750" indent="-285750">
              <a:buFont typeface="Arial" panose="020B0604020202020204" pitchFamily="34" charset="0"/>
              <a:buChar char="•"/>
            </a:pPr>
            <a:r>
              <a:rPr lang="en-US" dirty="0">
                <a:latin typeface="Consolas" panose="020B0609020204030204" pitchFamily="49" charset="0"/>
                <a:cs typeface="Courier New" panose="02070309020205020404" pitchFamily="49" charset="0"/>
              </a:rPr>
              <a:t>int i = stoi(“0XAF27”, 16);</a:t>
            </a:r>
          </a:p>
          <a:p>
            <a:pPr marL="285750" indent="-285750">
              <a:buFont typeface="Arial" panose="020B0604020202020204" pitchFamily="34" charset="0"/>
              <a:buChar char="•"/>
            </a:pPr>
            <a:r>
              <a:rPr lang="en-US" dirty="0">
                <a:latin typeface="Consolas" panose="020B0609020204030204" pitchFamily="49" charset="0"/>
                <a:cs typeface="Courier New" panose="02070309020205020404" pitchFamily="49" charset="0"/>
              </a:rPr>
              <a:t>double d = stod(s2);</a:t>
            </a:r>
          </a:p>
        </p:txBody>
      </p:sp>
    </p:spTree>
    <p:extLst>
      <p:ext uri="{BB962C8B-B14F-4D97-AF65-F5344CB8AC3E}">
        <p14:creationId xmlns:p14="http://schemas.microsoft.com/office/powerpoint/2010/main" val="2993306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4FC98-D676-7DFA-B35C-9D175904714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index</a:t>
            </a:r>
            <a:r>
              <a:rPr lang="en-US" dirty="0"/>
              <a:t> argument</a:t>
            </a:r>
          </a:p>
        </p:txBody>
      </p:sp>
      <p:sp>
        <p:nvSpPr>
          <p:cNvPr id="3" name="Content Placeholder 2">
            <a:extLst>
              <a:ext uri="{FF2B5EF4-FFF2-40B4-BE49-F238E27FC236}">
                <a16:creationId xmlns:a16="http://schemas.microsoft.com/office/drawing/2014/main" id="{C2BAA78C-351D-B9DC-25D8-4CA69F69CD60}"/>
              </a:ext>
            </a:extLst>
          </p:cNvPr>
          <p:cNvSpPr>
            <a:spLocks noGrp="1"/>
          </p:cNvSpPr>
          <p:nvPr>
            <p:ph idx="1"/>
            <p:custDataLst>
              <p:tags r:id="rId2"/>
            </p:custDataLst>
          </p:nvPr>
        </p:nvSpPr>
        <p:spPr>
          <a:xfrm>
            <a:off x="2231136" y="4271533"/>
            <a:ext cx="7729728" cy="1445684"/>
          </a:xfrm>
        </p:spPr>
        <p:txBody>
          <a:bodyPr/>
          <a:lstStyle/>
          <a:p>
            <a:r>
              <a:rPr lang="en-US" dirty="0"/>
              <a:t>Passed by pointer, making it an INOUT argument</a:t>
            </a:r>
          </a:p>
          <a:p>
            <a:r>
              <a:rPr lang="en-US" dirty="0"/>
              <a:t>The function sets it to the location of the first non-convertible character</a:t>
            </a:r>
          </a:p>
          <a:p>
            <a:r>
              <a:rPr lang="en-US" dirty="0"/>
              <a:t>The function throws an exception if the string begins with a non-number character: </a:t>
            </a:r>
            <a:r>
              <a:rPr lang="en-US" dirty="0">
                <a:latin typeface="Consolas" panose="020B0609020204030204" pitchFamily="49" charset="0"/>
              </a:rPr>
              <a:t>“x123hello”</a:t>
            </a:r>
          </a:p>
        </p:txBody>
      </p:sp>
      <p:sp>
        <p:nvSpPr>
          <p:cNvPr id="4" name="TextBox 3">
            <a:extLst>
              <a:ext uri="{FF2B5EF4-FFF2-40B4-BE49-F238E27FC236}">
                <a16:creationId xmlns:a16="http://schemas.microsoft.com/office/drawing/2014/main" id="{1DCF7206-1D72-2922-655B-B29696259011}"/>
              </a:ext>
            </a:extLst>
          </p:cNvPr>
          <p:cNvSpPr txBox="1"/>
          <p:nvPr>
            <p:custDataLst>
              <p:tags r:id="rId3"/>
            </p:custDataLst>
          </p:nvPr>
        </p:nvSpPr>
        <p:spPr>
          <a:xfrm>
            <a:off x="1840525" y="2774780"/>
            <a:ext cx="3548227" cy="830997"/>
          </a:xfrm>
          <a:prstGeom prst="rect">
            <a:avLst/>
          </a:prstGeom>
          <a:noFill/>
        </p:spPr>
        <p:txBody>
          <a:bodyPr wrap="square" rtlCol="0">
            <a:spAutoFit/>
          </a:bodyPr>
          <a:lstStyle/>
          <a:p>
            <a:r>
              <a:rPr lang="en-US" sz="1600" dirty="0">
                <a:latin typeface="Consolas" panose="020B0609020204030204" pitchFamily="49" charset="0"/>
              </a:rPr>
              <a:t>string s = "123hello";</a:t>
            </a:r>
          </a:p>
          <a:p>
            <a:r>
              <a:rPr lang="en-US" sz="1600" dirty="0">
                <a:latin typeface="Consolas" panose="020B0609020204030204" pitchFamily="49" charset="0"/>
              </a:rPr>
              <a:t>int index = 0;</a:t>
            </a:r>
          </a:p>
          <a:p>
            <a:r>
              <a:rPr lang="en-US" sz="1600" dirty="0">
                <a:latin typeface="Consolas" panose="020B0609020204030204" pitchFamily="49" charset="0"/>
              </a:rPr>
              <a:t>int counter = stoi(s, </a:t>
            </a:r>
            <a:r>
              <a:rPr lang="en-US" sz="1600" dirty="0">
                <a:solidFill>
                  <a:srgbClr val="FF0000"/>
                </a:solidFill>
                <a:latin typeface="Consolas" panose="020B0609020204030204" pitchFamily="49" charset="0"/>
              </a:rPr>
              <a:t>&amp;</a:t>
            </a:r>
            <a:r>
              <a:rPr lang="en-US" sz="1600" dirty="0">
                <a:latin typeface="Consolas" panose="020B0609020204030204" pitchFamily="49" charset="0"/>
              </a:rPr>
              <a:t>index);</a:t>
            </a:r>
          </a:p>
        </p:txBody>
      </p:sp>
      <p:pic>
        <p:nvPicPr>
          <p:cNvPr id="9" name="Picture 8">
            <a:extLst>
              <a:ext uri="{FF2B5EF4-FFF2-40B4-BE49-F238E27FC236}">
                <a16:creationId xmlns:a16="http://schemas.microsoft.com/office/drawing/2014/main" id="{A7C2745B-AEC7-5668-D73F-70A719E0C1D6}"/>
              </a:ext>
            </a:extLst>
          </p:cNvPr>
          <p:cNvPicPr>
            <a:picLocks noChangeAspect="1"/>
          </p:cNvPicPr>
          <p:nvPr>
            <p:custDataLst>
              <p:tags r:id="rId4"/>
            </p:custDataLst>
          </p:nvPr>
        </p:nvPicPr>
        <p:blipFill>
          <a:blip r:embed="rId7"/>
          <a:stretch>
            <a:fillRect/>
          </a:stretch>
        </p:blipFill>
        <p:spPr>
          <a:xfrm>
            <a:off x="5979500" y="2680690"/>
            <a:ext cx="4371975" cy="1019175"/>
          </a:xfrm>
          <a:prstGeom prst="rect">
            <a:avLst/>
          </a:prstGeom>
        </p:spPr>
      </p:pic>
    </p:spTree>
    <p:extLst>
      <p:ext uri="{BB962C8B-B14F-4D97-AF65-F5344CB8AC3E}">
        <p14:creationId xmlns:p14="http://schemas.microsoft.com/office/powerpoint/2010/main" val="3011536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80CE8-54BD-9FD2-CDE6-4AF435FDCE6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 </a:t>
            </a:r>
            <a:r>
              <a:rPr lang="en-US" cap="none" dirty="0">
                <a:latin typeface="Consolas"/>
              </a:rPr>
              <a:t>string</a:t>
            </a:r>
            <a:r>
              <a:rPr lang="en-US" dirty="0"/>
              <a:t> class Review</a:t>
            </a:r>
          </a:p>
        </p:txBody>
      </p:sp>
      <p:sp>
        <p:nvSpPr>
          <p:cNvPr id="3" name="Content Placeholder 2">
            <a:extLst>
              <a:ext uri="{FF2B5EF4-FFF2-40B4-BE49-F238E27FC236}">
                <a16:creationId xmlns:a16="http://schemas.microsoft.com/office/drawing/2014/main" id="{C5BEB35E-2BC2-138B-C037-238FF9D17162}"/>
              </a:ext>
            </a:extLst>
          </p:cNvPr>
          <p:cNvSpPr>
            <a:spLocks noGrp="1"/>
          </p:cNvSpPr>
          <p:nvPr>
            <p:ph sz="half" idx="1"/>
            <p:custDataLst>
              <p:tags r:id="rId2"/>
            </p:custDataLst>
          </p:nvPr>
        </p:nvSpPr>
        <p:spPr>
          <a:xfrm>
            <a:off x="1581912" y="2638044"/>
            <a:ext cx="4375005" cy="3101982"/>
          </a:xfrm>
        </p:spPr>
        <p:txBody>
          <a:bodyPr vert="horz" lIns="91440" tIns="45720" rIns="91440" bIns="45720" rtlCol="0" anchor="t">
            <a:normAutofit/>
          </a:bodyPr>
          <a:lstStyle/>
          <a:p>
            <a:r>
              <a:rPr lang="en-US" dirty="0">
                <a:latin typeface="Consolas"/>
              </a:rPr>
              <a:t>#include &lt;string&gt;</a:t>
            </a:r>
          </a:p>
          <a:p>
            <a:r>
              <a:rPr lang="en-US" dirty="0"/>
              <a:t>Class data and functions called members</a:t>
            </a:r>
          </a:p>
          <a:p>
            <a:r>
              <a:rPr lang="en-US" dirty="0"/>
              <a:t>Header prototypes non-member functions</a:t>
            </a:r>
          </a:p>
          <a:p>
            <a:r>
              <a:rPr lang="en-US" dirty="0"/>
              <a:t>Hides data members</a:t>
            </a:r>
          </a:p>
          <a:p>
            <a:r>
              <a:rPr lang="en-US" dirty="0"/>
              <a:t>Binds function calls to </a:t>
            </a:r>
            <a:r>
              <a:rPr lang="en-US" dirty="0">
                <a:latin typeface="Consolas"/>
              </a:rPr>
              <a:t>string</a:t>
            </a:r>
            <a:r>
              <a:rPr lang="en-US" dirty="0"/>
              <a:t> objects</a:t>
            </a:r>
          </a:p>
        </p:txBody>
      </p:sp>
      <p:sp>
        <p:nvSpPr>
          <p:cNvPr id="4" name="Content Placeholder 3">
            <a:extLst>
              <a:ext uri="{FF2B5EF4-FFF2-40B4-BE49-F238E27FC236}">
                <a16:creationId xmlns:a16="http://schemas.microsoft.com/office/drawing/2014/main" id="{10EF276D-6843-3D73-50F0-B429CE1B5582}"/>
              </a:ext>
            </a:extLst>
          </p:cNvPr>
          <p:cNvSpPr>
            <a:spLocks noGrp="1"/>
          </p:cNvSpPr>
          <p:nvPr>
            <p:ph sz="half" idx="2"/>
            <p:custDataLst>
              <p:tags r:id="rId3"/>
            </p:custDataLst>
          </p:nvPr>
        </p:nvSpPr>
        <p:spPr>
          <a:xfrm>
            <a:off x="6338315" y="2638044"/>
            <a:ext cx="4270247" cy="3101982"/>
          </a:xfrm>
        </p:spPr>
        <p:txBody>
          <a:bodyPr vert="horz" lIns="91440" tIns="45720" rIns="91440" bIns="45720" rtlCol="0" anchor="t">
            <a:normAutofit/>
          </a:bodyPr>
          <a:lstStyle/>
          <a:p>
            <a:r>
              <a:rPr lang="en-US" dirty="0">
                <a:latin typeface="Consolas"/>
              </a:rPr>
              <a:t>size_t </a:t>
            </a:r>
            <a:r>
              <a:rPr lang="en-US" dirty="0">
                <a:latin typeface="Gill Sans MT" panose="020B0502020104020203" pitchFamily="34" charset="0"/>
              </a:rPr>
              <a:t>is a portable type suitable for saving a size</a:t>
            </a:r>
          </a:p>
          <a:p>
            <a:r>
              <a:rPr lang="en-US" dirty="0">
                <a:latin typeface="Gill Sans MT" panose="020B0502020104020203" pitchFamily="34" charset="0"/>
              </a:rPr>
              <a:t>Input with </a:t>
            </a:r>
            <a:r>
              <a:rPr lang="en-US" dirty="0">
                <a:latin typeface="Consolas" panose="020B0609020204030204" pitchFamily="49" charset="0"/>
              </a:rPr>
              <a:t>getline(cin, s);</a:t>
            </a:r>
          </a:p>
          <a:p>
            <a:r>
              <a:rPr lang="en-US" dirty="0">
                <a:latin typeface="Gill Sans MT" panose="020B0502020104020203" pitchFamily="34" charset="0"/>
              </a:rPr>
              <a:t>output with </a:t>
            </a:r>
            <a:r>
              <a:rPr lang="en-US" dirty="0">
                <a:latin typeface="Consolas" panose="020B0609020204030204" pitchFamily="49" charset="0"/>
              </a:rPr>
              <a:t>cout &lt;&lt; s &lt;&lt; endl;</a:t>
            </a:r>
          </a:p>
        </p:txBody>
      </p:sp>
    </p:spTree>
    <p:extLst>
      <p:ext uri="{BB962C8B-B14F-4D97-AF65-F5344CB8AC3E}">
        <p14:creationId xmlns:p14="http://schemas.microsoft.com/office/powerpoint/2010/main" val="1912373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BD1E1-5817-A241-DE02-4C57F12E3AC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Basic Operations:</a:t>
            </a:r>
            <a:br>
              <a:rPr lang="en-US" dirty="0"/>
            </a:br>
            <a:r>
              <a:rPr lang="en-US" cap="none" dirty="0"/>
              <a:t>length</a:t>
            </a:r>
            <a:r>
              <a:rPr lang="en-US" dirty="0"/>
              <a:t> and </a:t>
            </a:r>
            <a:r>
              <a:rPr lang="en-US" cap="none" dirty="0"/>
              <a:t>capacity</a:t>
            </a:r>
            <a:endParaRPr lang="en-US" dirty="0"/>
          </a:p>
        </p:txBody>
      </p:sp>
      <p:sp>
        <p:nvSpPr>
          <p:cNvPr id="4" name="Content Placeholder 3">
            <a:extLst>
              <a:ext uri="{FF2B5EF4-FFF2-40B4-BE49-F238E27FC236}">
                <a16:creationId xmlns:a16="http://schemas.microsoft.com/office/drawing/2014/main" id="{F041802F-D7DB-5AFC-CC26-C8694BF6B5D1}"/>
              </a:ext>
            </a:extLst>
          </p:cNvPr>
          <p:cNvSpPr>
            <a:spLocks noGrp="1"/>
          </p:cNvSpPr>
          <p:nvPr>
            <p:ph sz="half" idx="2"/>
            <p:custDataLst>
              <p:tags r:id="rId2"/>
            </p:custDataLst>
          </p:nvPr>
        </p:nvSpPr>
        <p:spPr>
          <a:xfrm>
            <a:off x="5992428" y="2638044"/>
            <a:ext cx="5171172" cy="3101982"/>
          </a:xfrm>
        </p:spPr>
        <p:txBody>
          <a:bodyPr vert="horz" lIns="91440" tIns="45720" rIns="91440" bIns="45720" rtlCol="0" anchor="t">
            <a:normAutofit/>
          </a:bodyPr>
          <a:lstStyle/>
          <a:p>
            <a:pPr marL="0" indent="0">
              <a:buNone/>
            </a:pPr>
            <a:r>
              <a:rPr lang="en-US" dirty="0">
                <a:latin typeface="Consolas"/>
                <a:cs typeface="Courier New"/>
              </a:rPr>
              <a:t>string s;</a:t>
            </a:r>
            <a:endParaRPr lang="en-US" dirty="0">
              <a:latin typeface="Consolas"/>
              <a:cs typeface="Courier New" panose="02070309020205020404" pitchFamily="49" charset="0"/>
            </a:endParaRPr>
          </a:p>
          <a:p>
            <a:pPr marL="0" indent="0">
              <a:buNone/>
            </a:pPr>
            <a:endParaRPr lang="en-US" dirty="0">
              <a:latin typeface="Consolas"/>
              <a:cs typeface="Courier New"/>
            </a:endParaRPr>
          </a:p>
          <a:p>
            <a:pPr marL="0" indent="0">
              <a:buNone/>
            </a:pPr>
            <a:r>
              <a:rPr lang="en-US" dirty="0">
                <a:latin typeface="Consolas"/>
                <a:cs typeface="Courier New"/>
              </a:rPr>
              <a:t>for (size_t i = 0; i &lt; </a:t>
            </a:r>
            <a:r>
              <a:rPr lang="en-US" dirty="0">
                <a:solidFill>
                  <a:srgbClr val="FF0000"/>
                </a:solidFill>
                <a:latin typeface="Consolas"/>
                <a:cs typeface="Courier New"/>
              </a:rPr>
              <a:t>s.</a:t>
            </a:r>
            <a:r>
              <a:rPr lang="en-US" dirty="0">
                <a:latin typeface="Consolas"/>
                <a:cs typeface="Courier New"/>
              </a:rPr>
              <a:t>length(); i++)</a:t>
            </a:r>
          </a:p>
          <a:p>
            <a:pPr marL="0" indent="0">
              <a:buNone/>
            </a:pPr>
            <a:r>
              <a:rPr lang="en-US" dirty="0">
                <a:latin typeface="Consolas"/>
                <a:cs typeface="Courier New"/>
              </a:rPr>
              <a:t>for (size_t i = 0; i &lt; </a:t>
            </a:r>
            <a:r>
              <a:rPr lang="en-US" dirty="0">
                <a:solidFill>
                  <a:srgbClr val="FF0000"/>
                </a:solidFill>
                <a:latin typeface="Consolas"/>
                <a:cs typeface="Courier New"/>
              </a:rPr>
              <a:t>s.</a:t>
            </a:r>
            <a:r>
              <a:rPr lang="en-US" dirty="0">
                <a:latin typeface="Consolas"/>
                <a:cs typeface="Courier New"/>
              </a:rPr>
              <a:t>size(); i++)</a:t>
            </a:r>
            <a:endParaRPr lang="en-US" dirty="0">
              <a:cs typeface="Courier New"/>
            </a:endParaRPr>
          </a:p>
          <a:p>
            <a:pPr marL="0" indent="0">
              <a:buNone/>
            </a:pPr>
            <a:endParaRPr lang="en-US" dirty="0">
              <a:latin typeface="Consolas"/>
              <a:cs typeface="Courier New" panose="02070309020205020404" pitchFamily="49" charset="0"/>
            </a:endParaRPr>
          </a:p>
          <a:p>
            <a:pPr marL="0" indent="0">
              <a:lnSpc>
                <a:spcPct val="110000"/>
              </a:lnSpc>
              <a:spcBef>
                <a:spcPts val="0"/>
              </a:spcBef>
              <a:buNone/>
            </a:pPr>
            <a:r>
              <a:rPr lang="en-US" dirty="0">
                <a:latin typeface="Consolas"/>
                <a:ea typeface="+mn-lt"/>
                <a:cs typeface="+mn-lt"/>
              </a:rPr>
              <a:t>cout &lt;&lt; </a:t>
            </a:r>
            <a:r>
              <a:rPr lang="en-US" dirty="0">
                <a:solidFill>
                  <a:srgbClr val="FF0000"/>
                </a:solidFill>
                <a:latin typeface="Consolas"/>
                <a:ea typeface="+mn-lt"/>
                <a:cs typeface="+mn-lt"/>
              </a:rPr>
              <a:t>s.</a:t>
            </a:r>
            <a:r>
              <a:rPr lang="en-US" dirty="0">
                <a:latin typeface="Consolas"/>
                <a:ea typeface="+mn-lt"/>
                <a:cs typeface="+mn-lt"/>
              </a:rPr>
              <a:t>length() &lt;&lt; " " &lt;&lt;</a:t>
            </a:r>
          </a:p>
          <a:p>
            <a:pPr marL="0" indent="0">
              <a:lnSpc>
                <a:spcPct val="110000"/>
              </a:lnSpc>
              <a:spcBef>
                <a:spcPts val="0"/>
              </a:spcBef>
              <a:buNone/>
            </a:pPr>
            <a:r>
              <a:rPr lang="en-US" dirty="0">
                <a:latin typeface="Consolas"/>
                <a:ea typeface="+mn-lt"/>
                <a:cs typeface="+mn-lt"/>
              </a:rPr>
              <a:t>    </a:t>
            </a:r>
            <a:r>
              <a:rPr lang="en-US" dirty="0">
                <a:solidFill>
                  <a:srgbClr val="FF0000"/>
                </a:solidFill>
                <a:latin typeface="Consolas"/>
                <a:ea typeface="+mn-lt"/>
                <a:cs typeface="+mn-lt"/>
              </a:rPr>
              <a:t>s.</a:t>
            </a:r>
            <a:r>
              <a:rPr lang="en-US" dirty="0">
                <a:latin typeface="Consolas"/>
                <a:ea typeface="+mn-lt"/>
                <a:cs typeface="+mn-lt"/>
              </a:rPr>
              <a:t>capacity() &lt;&lt; endl;</a:t>
            </a:r>
            <a:endParaRPr lang="en-US" dirty="0"/>
          </a:p>
          <a:p>
            <a:pPr marL="0" indent="0">
              <a:buNone/>
            </a:pPr>
            <a:r>
              <a:rPr lang="en-US" dirty="0">
                <a:latin typeface="Consolas"/>
                <a:cs typeface="Courier New"/>
              </a:rPr>
              <a:t>11 15</a:t>
            </a:r>
            <a:endParaRPr lang="en-US" dirty="0">
              <a:latin typeface="Consolas"/>
              <a:cs typeface="Courier New" panose="02070309020205020404" pitchFamily="49" charset="0"/>
            </a:endParaRPr>
          </a:p>
          <a:p>
            <a:pPr marL="0" indent="0">
              <a:buNone/>
            </a:pPr>
            <a:endParaRPr lang="en-US"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04134950-AE57-B8E1-B991-937A1DE80F6F}"/>
              </a:ext>
            </a:extLst>
          </p:cNvPr>
          <p:cNvSpPr txBox="1"/>
          <p:nvPr>
            <p:custDataLst>
              <p:tags r:id="rId3"/>
            </p:custDataLst>
          </p:nvPr>
        </p:nvSpPr>
        <p:spPr>
          <a:xfrm>
            <a:off x="1631162" y="4515555"/>
            <a:ext cx="337725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onsolas"/>
              </a:rPr>
              <a:t>size_t length();</a:t>
            </a:r>
          </a:p>
          <a:p>
            <a:r>
              <a:rPr lang="en-US" dirty="0">
                <a:latin typeface="Consolas"/>
              </a:rPr>
              <a:t>size_t size();</a:t>
            </a:r>
          </a:p>
          <a:p>
            <a:r>
              <a:rPr lang="en-US" dirty="0">
                <a:latin typeface="Consolas"/>
              </a:rPr>
              <a:t>size_t capacity();</a:t>
            </a:r>
          </a:p>
        </p:txBody>
      </p:sp>
      <p:pic>
        <p:nvPicPr>
          <p:cNvPr id="9" name="Content Placeholder 8">
            <a:extLst>
              <a:ext uri="{FF2B5EF4-FFF2-40B4-BE49-F238E27FC236}">
                <a16:creationId xmlns:a16="http://schemas.microsoft.com/office/drawing/2014/main" id="{D67F8D07-4B0D-FC62-4CB8-DC846505DF19}"/>
              </a:ext>
            </a:extLst>
          </p:cNvPr>
          <p:cNvPicPr>
            <a:picLocks noGrp="1" noChangeAspect="1"/>
          </p:cNvPicPr>
          <p:nvPr>
            <p:ph sz="half" idx="1"/>
            <p:custDataLst>
              <p:tags r:id="rId4"/>
            </p:custDataLst>
          </p:nvPr>
        </p:nvPicPr>
        <p:blipFill>
          <a:blip r:embed="rId7"/>
          <a:stretch>
            <a:fillRect/>
          </a:stretch>
        </p:blipFill>
        <p:spPr>
          <a:xfrm>
            <a:off x="1538668" y="2638044"/>
            <a:ext cx="3791259" cy="1605482"/>
          </a:xfrm>
        </p:spPr>
      </p:pic>
    </p:spTree>
    <p:extLst>
      <p:ext uri="{BB962C8B-B14F-4D97-AF65-F5344CB8AC3E}">
        <p14:creationId xmlns:p14="http://schemas.microsoft.com/office/powerpoint/2010/main" val="659621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 prerequisite:</a:t>
            </a:r>
            <a:br>
              <a:rPr lang="en-US" dirty="0"/>
            </a:br>
            <a:r>
              <a:rPr lang="en-US" dirty="0"/>
              <a:t>Overloaded Operators</a:t>
            </a:r>
          </a:p>
        </p:txBody>
      </p:sp>
      <p:sp>
        <p:nvSpPr>
          <p:cNvPr id="3" name="Content Placeholder 2"/>
          <p:cNvSpPr>
            <a:spLocks noGrp="1"/>
          </p:cNvSpPr>
          <p:nvPr>
            <p:ph idx="1"/>
            <p:custDataLst>
              <p:tags r:id="rId2"/>
            </p:custDataLst>
          </p:nvPr>
        </p:nvSpPr>
        <p:spPr>
          <a:xfrm>
            <a:off x="2231135" y="2638045"/>
            <a:ext cx="7910391" cy="3159073"/>
          </a:xfrm>
        </p:spPr>
        <p:txBody>
          <a:bodyPr>
            <a:normAutofit/>
          </a:bodyPr>
          <a:lstStyle/>
          <a:p>
            <a:r>
              <a:rPr lang="en-US" dirty="0"/>
              <a:t>Overloaded operators:  </a:t>
            </a:r>
            <a:r>
              <a:rPr lang="en-US" dirty="0">
                <a:latin typeface="Consolas" panose="020B0609020204030204" pitchFamily="49" charset="0"/>
                <a:cs typeface="Courier New" panose="02070309020205020404" pitchFamily="49" charset="0"/>
              </a:rPr>
              <a:t>operator</a:t>
            </a:r>
            <a:r>
              <a:rPr lang="en-US" dirty="0">
                <a:latin typeface="Consolas" panose="020B0609020204030204" pitchFamily="49" charset="0"/>
              </a:rPr>
              <a:t>🙂</a:t>
            </a:r>
          </a:p>
          <a:p>
            <a:r>
              <a:rPr lang="en-US" dirty="0"/>
              <a:t>Function name is “operator” followed by the operator</a:t>
            </a:r>
          </a:p>
          <a:p>
            <a:pPr lvl="1"/>
            <a:r>
              <a:rPr lang="en-US" dirty="0">
                <a:latin typeface="Consolas" panose="020B0609020204030204" pitchFamily="49" charset="0"/>
              </a:rPr>
              <a:t>char</a:t>
            </a:r>
            <a:r>
              <a:rPr lang="en-US" dirty="0">
                <a:solidFill>
                  <a:srgbClr val="FF0000"/>
                </a:solidFill>
                <a:latin typeface="Consolas" panose="020B0609020204030204" pitchFamily="49" charset="0"/>
              </a:rPr>
              <a:t>&amp;</a:t>
            </a:r>
            <a:r>
              <a:rPr lang="en-US" dirty="0">
                <a:latin typeface="Consolas" panose="020B0609020204030204" pitchFamily="49" charset="0"/>
              </a:rPr>
              <a:t> operator</a:t>
            </a:r>
            <a:r>
              <a:rPr lang="en-US" dirty="0">
                <a:solidFill>
                  <a:srgbClr val="FF0000"/>
                </a:solidFill>
                <a:latin typeface="Consolas" panose="020B0609020204030204" pitchFamily="49" charset="0"/>
              </a:rPr>
              <a:t>[]</a:t>
            </a:r>
            <a:r>
              <a:rPr lang="en-US" dirty="0">
                <a:latin typeface="Consolas" panose="020B0609020204030204" pitchFamily="49" charset="0"/>
              </a:rPr>
              <a:t>(size_t pos);</a:t>
            </a:r>
          </a:p>
          <a:p>
            <a:pPr lvl="1"/>
            <a:r>
              <a:rPr lang="en-US" dirty="0">
                <a:latin typeface="Consolas" panose="020B0609020204030204" pitchFamily="49" charset="0"/>
                <a:cs typeface="Courier New" panose="02070309020205020404" pitchFamily="49" charset="0"/>
              </a:rPr>
              <a:t>string operator</a:t>
            </a:r>
            <a:r>
              <a:rPr lang="en-US" dirty="0">
                <a:solidFill>
                  <a:srgbClr val="FF0000"/>
                </a:solidFill>
                <a:latin typeface="Consolas" panose="020B0609020204030204" pitchFamily="49" charset="0"/>
                <a:cs typeface="Courier New" panose="02070309020205020404" pitchFamily="49" charset="0"/>
              </a:rPr>
              <a:t>+</a:t>
            </a:r>
            <a:r>
              <a:rPr lang="en-US" dirty="0">
                <a:latin typeface="Consolas" panose="020B0609020204030204" pitchFamily="49" charset="0"/>
                <a:cs typeface="Courier New" panose="02070309020205020404" pitchFamily="49" charset="0"/>
              </a:rPr>
              <a:t>(const string</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lhs, const string</a:t>
            </a:r>
            <a:r>
              <a:rPr lang="en-US" dirty="0">
                <a:solidFill>
                  <a:srgbClr val="FF0000"/>
                </a:solidFill>
                <a:latin typeface="Consolas" panose="020B0609020204030204" pitchFamily="49" charset="0"/>
                <a:cs typeface="Courier New" panose="02070309020205020404" pitchFamily="49" charset="0"/>
              </a:rPr>
              <a:t>&amp;</a:t>
            </a:r>
            <a:r>
              <a:rPr lang="en-US" dirty="0">
                <a:latin typeface="Consolas" panose="020B0609020204030204" pitchFamily="49" charset="0"/>
                <a:cs typeface="Courier New" panose="02070309020205020404" pitchFamily="49" charset="0"/>
              </a:rPr>
              <a:t> rhs);</a:t>
            </a:r>
          </a:p>
          <a:p>
            <a:r>
              <a:rPr lang="en-US" dirty="0"/>
              <a:t>Overloaded operator functions allow a novel calling syntax:</a:t>
            </a:r>
          </a:p>
          <a:p>
            <a:pPr lvl="1"/>
            <a:r>
              <a:rPr lang="en-US" dirty="0">
                <a:latin typeface="Consolas" panose="020B0609020204030204" pitchFamily="49" charset="0"/>
                <a:cs typeface="Courier New" panose="02070309020205020404" pitchFamily="49" charset="0"/>
              </a:rPr>
              <a:t>s1 </a:t>
            </a:r>
            <a:r>
              <a:rPr lang="en-US" dirty="0"/>
              <a:t>🙂</a:t>
            </a:r>
            <a:r>
              <a:rPr lang="en-US" dirty="0">
                <a:latin typeface="Consolas" panose="020B0609020204030204" pitchFamily="49" charset="0"/>
                <a:cs typeface="Courier New" panose="02070309020205020404" pitchFamily="49" charset="0"/>
              </a:rPr>
              <a:t> s2</a:t>
            </a:r>
            <a:endParaRPr lang="en-US" dirty="0"/>
          </a:p>
        </p:txBody>
      </p:sp>
    </p:spTree>
    <p:extLst>
      <p:ext uri="{BB962C8B-B14F-4D97-AF65-F5344CB8AC3E}">
        <p14:creationId xmlns:p14="http://schemas.microsoft.com/office/powerpoint/2010/main" val="2887541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F795-69BD-0ED3-ACA7-19194DE5DA1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character access</a:t>
            </a:r>
          </a:p>
        </p:txBody>
      </p:sp>
      <p:sp>
        <p:nvSpPr>
          <p:cNvPr id="3" name="Content Placeholder 2">
            <a:extLst>
              <a:ext uri="{FF2B5EF4-FFF2-40B4-BE49-F238E27FC236}">
                <a16:creationId xmlns:a16="http://schemas.microsoft.com/office/drawing/2014/main" id="{15AEF3B3-5162-93F4-D704-40E3A5286782}"/>
              </a:ext>
            </a:extLst>
          </p:cNvPr>
          <p:cNvSpPr>
            <a:spLocks noGrp="1"/>
          </p:cNvSpPr>
          <p:nvPr>
            <p:ph sz="half" idx="1"/>
            <p:custDataLst>
              <p:tags r:id="rId2"/>
            </p:custDataLst>
          </p:nvPr>
        </p:nvSpPr>
        <p:spPr>
          <a:xfrm>
            <a:off x="1219200" y="2532028"/>
            <a:ext cx="4572000" cy="3247335"/>
          </a:xfrm>
        </p:spPr>
        <p:txBody>
          <a:bodyPr>
            <a:normAutofit/>
          </a:bodyPr>
          <a:lstStyle/>
          <a:p>
            <a:r>
              <a:rPr lang="en-US" dirty="0">
                <a:latin typeface="Consolas" panose="020B0609020204030204" pitchFamily="49" charset="0"/>
                <a:cs typeface="Courier New" panose="02070309020205020404" pitchFamily="49" charset="0"/>
              </a:rPr>
              <a:t>char&amp; operator[](size_t pos);</a:t>
            </a:r>
          </a:p>
          <a:p>
            <a:pPr lvl="1"/>
            <a:r>
              <a:rPr lang="en-US" dirty="0"/>
              <a:t>Does NOT validate the index</a:t>
            </a:r>
          </a:p>
          <a:p>
            <a:r>
              <a:rPr lang="en-US" dirty="0">
                <a:latin typeface="Consolas" panose="020B0609020204030204" pitchFamily="49" charset="0"/>
                <a:cs typeface="Courier New" panose="02070309020205020404" pitchFamily="49" charset="0"/>
              </a:rPr>
              <a:t>char&amp; at(size_t pos);</a:t>
            </a:r>
          </a:p>
          <a:p>
            <a:pPr lvl="1"/>
            <a:r>
              <a:rPr lang="en-US" dirty="0"/>
              <a:t>Validates the index</a:t>
            </a:r>
          </a:p>
          <a:p>
            <a:r>
              <a:rPr lang="en-US" dirty="0">
                <a:latin typeface="Consolas" panose="020B0609020204030204" pitchFamily="49" charset="0"/>
              </a:rPr>
              <a:t>char&amp; front();</a:t>
            </a:r>
          </a:p>
          <a:p>
            <a:r>
              <a:rPr lang="en-US" dirty="0">
                <a:latin typeface="Consolas" panose="020B0609020204030204" pitchFamily="49" charset="0"/>
              </a:rPr>
              <a:t>char&amp; back();</a:t>
            </a:r>
          </a:p>
          <a:p>
            <a:r>
              <a:rPr lang="en-US" dirty="0"/>
              <a:t>An r-value expression is a value</a:t>
            </a:r>
          </a:p>
          <a:p>
            <a:r>
              <a:rPr lang="en-US" dirty="0"/>
              <a:t>An l-value expression is an address</a:t>
            </a:r>
          </a:p>
        </p:txBody>
      </p:sp>
      <p:sp>
        <p:nvSpPr>
          <p:cNvPr id="5" name="TextBox 4">
            <a:extLst>
              <a:ext uri="{FF2B5EF4-FFF2-40B4-BE49-F238E27FC236}">
                <a16:creationId xmlns:a16="http://schemas.microsoft.com/office/drawing/2014/main" id="{320C1D5B-100B-9305-E183-0C1B196A2383}"/>
              </a:ext>
            </a:extLst>
          </p:cNvPr>
          <p:cNvSpPr txBox="1"/>
          <p:nvPr>
            <p:custDataLst>
              <p:tags r:id="rId3"/>
            </p:custDataLst>
          </p:nvPr>
        </p:nvSpPr>
        <p:spPr>
          <a:xfrm>
            <a:off x="6427307" y="2534311"/>
            <a:ext cx="4956313" cy="3046988"/>
          </a:xfrm>
          <a:prstGeom prst="rect">
            <a:avLst/>
          </a:prstGeom>
          <a:noFill/>
        </p:spPr>
        <p:txBody>
          <a:bodyPr wrap="square" rtlCol="0">
            <a:spAutoFit/>
          </a:bodyPr>
          <a:lstStyle/>
          <a:p>
            <a:r>
              <a:rPr lang="en-US" sz="1600" dirty="0">
                <a:latin typeface="Consolas" panose="020B0609020204030204" pitchFamily="49" charset="0"/>
                <a:cs typeface="Courier New" panose="02070309020205020404" pitchFamily="49" charset="0"/>
              </a:rPr>
              <a:t>for (size_t i = 0; i &lt; s.length(); i++)</a:t>
            </a:r>
          </a:p>
          <a:p>
            <a:r>
              <a:rPr lang="en-US" sz="1600" dirty="0">
                <a:latin typeface="Consolas" panose="020B0609020204030204" pitchFamily="49" charset="0"/>
                <a:cs typeface="Courier New" panose="02070309020205020404" pitchFamily="49" charset="0"/>
              </a:rPr>
              <a:t>	cout &lt;&lt; s[i] &lt;&lt; endl;</a:t>
            </a:r>
          </a:p>
          <a:p>
            <a:endParaRPr lang="en-US" sz="1600" dirty="0">
              <a:latin typeface="Consolas" panose="020B0609020204030204" pitchFamily="49" charset="0"/>
              <a:cs typeface="Courier New" panose="02070309020205020404" pitchFamily="49" charset="0"/>
            </a:endParaRPr>
          </a:p>
          <a:p>
            <a:r>
              <a:rPr lang="en-US" sz="1600" dirty="0">
                <a:latin typeface="Consolas" panose="020B0609020204030204" pitchFamily="49" charset="0"/>
                <a:cs typeface="Courier New" panose="02070309020205020404" pitchFamily="49" charset="0"/>
              </a:rPr>
              <a:t>for (size_t i = 0; i &lt; s.size(); i++)</a:t>
            </a:r>
          </a:p>
          <a:p>
            <a:r>
              <a:rPr lang="en-US" sz="1600" dirty="0">
                <a:latin typeface="Consolas" panose="020B0609020204030204" pitchFamily="49" charset="0"/>
                <a:cs typeface="Courier New" panose="02070309020205020404" pitchFamily="49" charset="0"/>
              </a:rPr>
              <a:t>	cout &lt;&lt; s.at(i) &lt;&lt; endl;</a:t>
            </a:r>
          </a:p>
          <a:p>
            <a:endParaRPr lang="en-US" sz="1600" dirty="0">
              <a:latin typeface="Consolas" panose="020B0609020204030204" pitchFamily="49" charset="0"/>
              <a:cs typeface="Courier New" panose="02070309020205020404" pitchFamily="49" charset="0"/>
            </a:endParaRPr>
          </a:p>
          <a:p>
            <a:r>
              <a:rPr lang="en-US" sz="1600" dirty="0">
                <a:latin typeface="Consolas" panose="020B0609020204030204" pitchFamily="49" charset="0"/>
                <a:cs typeface="Courier New" panose="02070309020205020404" pitchFamily="49" charset="0"/>
              </a:rPr>
              <a:t>s[0] = 'X’;</a:t>
            </a:r>
          </a:p>
          <a:p>
            <a:endParaRPr lang="en-US" sz="1600" dirty="0">
              <a:latin typeface="Consolas" panose="020B0609020204030204" pitchFamily="49" charset="0"/>
              <a:cs typeface="Courier New" panose="02070309020205020404" pitchFamily="49" charset="0"/>
            </a:endParaRPr>
          </a:p>
          <a:p>
            <a:r>
              <a:rPr lang="en-US" sz="1600" dirty="0">
                <a:latin typeface="Consolas" panose="020B0609020204030204" pitchFamily="49" charset="0"/>
                <a:cs typeface="Courier New" panose="02070309020205020404" pitchFamily="49" charset="0"/>
              </a:rPr>
              <a:t>s.at(0) = 'Z’;</a:t>
            </a:r>
          </a:p>
          <a:p>
            <a:endParaRPr lang="en-US" sz="1600" dirty="0">
              <a:latin typeface="Consolas" panose="020B0609020204030204" pitchFamily="49" charset="0"/>
              <a:cs typeface="Courier New" panose="02070309020205020404" pitchFamily="49" charset="0"/>
            </a:endParaRPr>
          </a:p>
          <a:p>
            <a:r>
              <a:rPr lang="en-US" sz="1600" dirty="0">
                <a:latin typeface="Consolas" panose="020B0609020204030204" pitchFamily="49" charset="0"/>
                <a:cs typeface="Courier New" panose="02070309020205020404" pitchFamily="49" charset="0"/>
              </a:rPr>
              <a:t>c = s.front();		s.front = ‘A’;</a:t>
            </a:r>
          </a:p>
          <a:p>
            <a:r>
              <a:rPr lang="en-US" sz="1600" dirty="0">
                <a:latin typeface="Consolas" panose="020B0609020204030204" pitchFamily="49" charset="0"/>
                <a:cs typeface="Courier New" panose="02070309020205020404" pitchFamily="49" charset="0"/>
              </a:rPr>
              <a:t>c = s.back();		s.back() = ‘B’;</a:t>
            </a:r>
          </a:p>
        </p:txBody>
      </p:sp>
    </p:spTree>
    <p:extLst>
      <p:ext uri="{BB962C8B-B14F-4D97-AF65-F5344CB8AC3E}">
        <p14:creationId xmlns:p14="http://schemas.microsoft.com/office/powerpoint/2010/main" val="890657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9965A7-B572-0C3E-BFCB-453B54BEF79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Assignment</a:t>
            </a:r>
          </a:p>
        </p:txBody>
      </p:sp>
      <p:sp>
        <p:nvSpPr>
          <p:cNvPr id="5" name="TextBox 4">
            <a:extLst>
              <a:ext uri="{FF2B5EF4-FFF2-40B4-BE49-F238E27FC236}">
                <a16:creationId xmlns:a16="http://schemas.microsoft.com/office/drawing/2014/main" id="{887A0A12-B675-28EE-54FE-3C9DE9710D98}"/>
              </a:ext>
            </a:extLst>
          </p:cNvPr>
          <p:cNvSpPr txBox="1"/>
          <p:nvPr>
            <p:custDataLst>
              <p:tags r:id="rId2"/>
            </p:custDataLst>
          </p:nvPr>
        </p:nvSpPr>
        <p:spPr>
          <a:xfrm>
            <a:off x="2231136" y="2521258"/>
            <a:ext cx="7729728" cy="2585323"/>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string&amp; operator=(const string&amp; rhs);</a:t>
            </a:r>
          </a:p>
          <a:p>
            <a:r>
              <a:rPr lang="en-US" dirty="0">
                <a:latin typeface="Consolas" panose="020B0609020204030204" pitchFamily="49" charset="0"/>
                <a:cs typeface="Courier New" panose="02070309020205020404" pitchFamily="49" charset="0"/>
              </a:rPr>
              <a:t>string&amp; operator=(const char* s);</a:t>
            </a:r>
          </a:p>
          <a:p>
            <a:r>
              <a:rPr lang="en-US" dirty="0">
                <a:latin typeface="Consolas" panose="020B0609020204030204" pitchFamily="49" charset="0"/>
                <a:cs typeface="Courier New" panose="02070309020205020404" pitchFamily="49" charset="0"/>
              </a:rPr>
              <a:t>string&amp; operator=(char c);</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string s1(“hello”);</a:t>
            </a:r>
          </a:p>
          <a:p>
            <a:r>
              <a:rPr lang="en-US" dirty="0">
                <a:latin typeface="Consolas" panose="020B0609020204030204" pitchFamily="49" charset="0"/>
                <a:cs typeface="Courier New" panose="02070309020205020404" pitchFamily="49" charset="0"/>
              </a:rPr>
              <a:t>string s2;</a:t>
            </a:r>
          </a:p>
          <a:p>
            <a:r>
              <a:rPr lang="en-US" dirty="0">
                <a:latin typeface="Consolas" panose="020B0609020204030204" pitchFamily="49" charset="0"/>
                <a:cs typeface="Courier New" panose="02070309020205020404" pitchFamily="49" charset="0"/>
              </a:rPr>
              <a:t>s2 = s1;</a:t>
            </a:r>
          </a:p>
          <a:p>
            <a:r>
              <a:rPr lang="en-US" dirty="0">
                <a:latin typeface="Consolas" panose="020B0609020204030204" pitchFamily="49" charset="0"/>
                <a:cs typeface="Courier New" panose="02070309020205020404" pitchFamily="49" charset="0"/>
              </a:rPr>
              <a:t>s2 = “hello”;</a:t>
            </a:r>
          </a:p>
          <a:p>
            <a:r>
              <a:rPr lang="en-US" dirty="0">
                <a:latin typeface="Consolas" panose="020B0609020204030204" pitchFamily="49" charset="0"/>
                <a:cs typeface="Courier New" panose="02070309020205020404" pitchFamily="49" charset="0"/>
              </a:rPr>
              <a:t>s2 = ‘X’;</a:t>
            </a:r>
          </a:p>
        </p:txBody>
      </p:sp>
    </p:spTree>
    <p:extLst>
      <p:ext uri="{BB962C8B-B14F-4D97-AF65-F5344CB8AC3E}">
        <p14:creationId xmlns:p14="http://schemas.microsoft.com/office/powerpoint/2010/main" val="2653851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9965A7-B572-0C3E-BFCB-453B54BEF79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Concatenation</a:t>
            </a:r>
          </a:p>
        </p:txBody>
      </p:sp>
      <p:sp>
        <p:nvSpPr>
          <p:cNvPr id="5" name="TextBox 4">
            <a:extLst>
              <a:ext uri="{FF2B5EF4-FFF2-40B4-BE49-F238E27FC236}">
                <a16:creationId xmlns:a16="http://schemas.microsoft.com/office/drawing/2014/main" id="{887A0A12-B675-28EE-54FE-3C9DE9710D98}"/>
              </a:ext>
            </a:extLst>
          </p:cNvPr>
          <p:cNvSpPr txBox="1"/>
          <p:nvPr>
            <p:custDataLst>
              <p:tags r:id="rId2"/>
            </p:custDataLst>
          </p:nvPr>
        </p:nvSpPr>
        <p:spPr>
          <a:xfrm>
            <a:off x="2231136" y="2521258"/>
            <a:ext cx="7729728" cy="2862322"/>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string operator+(const string&amp; lhs, const string&amp; rhs);</a:t>
            </a:r>
          </a:p>
          <a:p>
            <a:r>
              <a:rPr lang="en-US" dirty="0">
                <a:latin typeface="Consolas" panose="020B0609020204030204" pitchFamily="49" charset="0"/>
                <a:cs typeface="Courier New" panose="02070309020205020404" pitchFamily="49" charset="0"/>
              </a:rPr>
              <a:t>string operator+(const string&amp; lhs, const char* s);</a:t>
            </a:r>
          </a:p>
          <a:p>
            <a:r>
              <a:rPr lang="en-US" dirty="0">
                <a:latin typeface="Consolas" panose="020B0609020204030204" pitchFamily="49" charset="0"/>
                <a:cs typeface="Courier New" panose="02070309020205020404" pitchFamily="49" charset="0"/>
              </a:rPr>
              <a:t>string operator+(const string&amp; lhs, char c);</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string s1(“hello”);</a:t>
            </a:r>
          </a:p>
          <a:p>
            <a:r>
              <a:rPr lang="en-US" dirty="0">
                <a:latin typeface="Consolas" panose="020B0609020204030204" pitchFamily="49" charset="0"/>
                <a:cs typeface="Courier New" panose="02070309020205020404" pitchFamily="49" charset="0"/>
              </a:rPr>
              <a:t>string s2(“ world”);</a:t>
            </a:r>
          </a:p>
          <a:p>
            <a:r>
              <a:rPr lang="en-US" dirty="0">
                <a:latin typeface="Consolas" panose="020B0609020204030204" pitchFamily="49" charset="0"/>
                <a:cs typeface="Courier New" panose="02070309020205020404" pitchFamily="49" charset="0"/>
              </a:rPr>
              <a:t>string s3;</a:t>
            </a:r>
          </a:p>
          <a:p>
            <a:r>
              <a:rPr lang="en-US" dirty="0">
                <a:latin typeface="Consolas" panose="020B0609020204030204" pitchFamily="49" charset="0"/>
                <a:cs typeface="Courier New" panose="02070309020205020404" pitchFamily="49" charset="0"/>
              </a:rPr>
              <a:t>s3 = s1 + s2;</a:t>
            </a:r>
          </a:p>
          <a:p>
            <a:r>
              <a:rPr lang="en-US" dirty="0">
                <a:latin typeface="Consolas" panose="020B0609020204030204" pitchFamily="49" charset="0"/>
                <a:cs typeface="Courier New" panose="02070309020205020404" pitchFamily="49" charset="0"/>
              </a:rPr>
              <a:t>s3 = s1 + “ world”;</a:t>
            </a:r>
          </a:p>
          <a:p>
            <a:r>
              <a:rPr lang="en-US" dirty="0">
                <a:latin typeface="Consolas" panose="020B0609020204030204" pitchFamily="49" charset="0"/>
                <a:cs typeface="Courier New" panose="02070309020205020404" pitchFamily="49" charset="0"/>
              </a:rPr>
              <a:t>s3 = s1 + s2 + ‘!’;</a:t>
            </a:r>
          </a:p>
        </p:txBody>
      </p:sp>
    </p:spTree>
    <p:extLst>
      <p:ext uri="{BB962C8B-B14F-4D97-AF65-F5344CB8AC3E}">
        <p14:creationId xmlns:p14="http://schemas.microsoft.com/office/powerpoint/2010/main" val="2203624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9965A7-B572-0C3E-BFCB-453B54BEF79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Concatenation with Assignment</a:t>
            </a:r>
          </a:p>
        </p:txBody>
      </p:sp>
      <p:sp>
        <p:nvSpPr>
          <p:cNvPr id="5" name="TextBox 4">
            <a:extLst>
              <a:ext uri="{FF2B5EF4-FFF2-40B4-BE49-F238E27FC236}">
                <a16:creationId xmlns:a16="http://schemas.microsoft.com/office/drawing/2014/main" id="{887A0A12-B675-28EE-54FE-3C9DE9710D98}"/>
              </a:ext>
            </a:extLst>
          </p:cNvPr>
          <p:cNvSpPr txBox="1"/>
          <p:nvPr>
            <p:custDataLst>
              <p:tags r:id="rId2"/>
            </p:custDataLst>
          </p:nvPr>
        </p:nvSpPr>
        <p:spPr>
          <a:xfrm>
            <a:off x="2231136" y="2521258"/>
            <a:ext cx="7729728" cy="2862322"/>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string&amp; operator+=(const string&amp; rhs);</a:t>
            </a:r>
          </a:p>
          <a:p>
            <a:r>
              <a:rPr lang="en-US" dirty="0">
                <a:latin typeface="Consolas" panose="020B0609020204030204" pitchFamily="49" charset="0"/>
                <a:cs typeface="Courier New" panose="02070309020205020404" pitchFamily="49" charset="0"/>
              </a:rPr>
              <a:t>string&amp; operator+=(const char* s);</a:t>
            </a:r>
          </a:p>
          <a:p>
            <a:r>
              <a:rPr lang="en-US" dirty="0">
                <a:latin typeface="Consolas" panose="020B0609020204030204" pitchFamily="49" charset="0"/>
                <a:cs typeface="Courier New" panose="02070309020205020404" pitchFamily="49" charset="0"/>
              </a:rPr>
              <a:t>string&amp; operator+=(char c);</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string s1(“hello”);</a:t>
            </a:r>
          </a:p>
          <a:p>
            <a:r>
              <a:rPr lang="en-US" dirty="0">
                <a:latin typeface="Consolas" panose="020B0609020204030204" pitchFamily="49" charset="0"/>
                <a:cs typeface="Courier New" panose="02070309020205020404" pitchFamily="49" charset="0"/>
              </a:rPr>
              <a:t>string s2(“ world”);</a:t>
            </a:r>
          </a:p>
          <a:p>
            <a:r>
              <a:rPr lang="en-US" dirty="0">
                <a:latin typeface="Consolas" panose="020B0609020204030204" pitchFamily="49" charset="0"/>
                <a:cs typeface="Courier New" panose="02070309020205020404" pitchFamily="49" charset="0"/>
              </a:rPr>
              <a:t>s1 += s2;</a:t>
            </a:r>
          </a:p>
          <a:p>
            <a:r>
              <a:rPr lang="en-US" dirty="0">
                <a:latin typeface="Consolas" panose="020B0609020204030204" pitchFamily="49" charset="0"/>
                <a:cs typeface="Courier New" panose="02070309020205020404" pitchFamily="49" charset="0"/>
              </a:rPr>
              <a:t>s1 += “ world”;</a:t>
            </a:r>
          </a:p>
          <a:p>
            <a:r>
              <a:rPr lang="en-US" dirty="0">
                <a:latin typeface="Consolas" panose="020B0609020204030204" pitchFamily="49" charset="0"/>
                <a:cs typeface="Courier New" panose="02070309020205020404" pitchFamily="49" charset="0"/>
              </a:rPr>
              <a:t>s1 += ‘ ’;</a:t>
            </a:r>
          </a:p>
          <a:p>
            <a:r>
              <a:rPr lang="en-US" dirty="0">
                <a:latin typeface="Consolas" panose="020B0609020204030204" pitchFamily="49" charset="0"/>
                <a:cs typeface="Courier New" panose="02070309020205020404" pitchFamily="49" charset="0"/>
              </a:rPr>
              <a:t>s1 += “world”;</a:t>
            </a:r>
          </a:p>
        </p:txBody>
      </p:sp>
    </p:spTree>
    <p:extLst>
      <p:ext uri="{BB962C8B-B14F-4D97-AF65-F5344CB8AC3E}">
        <p14:creationId xmlns:p14="http://schemas.microsoft.com/office/powerpoint/2010/main" val="3577725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1FDF1-5E98-E6C3-8A1E-0C210046965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string</a:t>
            </a:r>
            <a:r>
              <a:rPr lang="en-US" dirty="0"/>
              <a:t> class constant </a:t>
            </a:r>
            <a:r>
              <a:rPr lang="en-US" cap="none" dirty="0">
                <a:latin typeface="Consolas" panose="020B0609020204030204" pitchFamily="49" charset="0"/>
              </a:rPr>
              <a:t>npos</a:t>
            </a:r>
            <a:endParaRPr lang="en-US" dirty="0">
              <a:latin typeface="Consolas" panose="020B0609020204030204" pitchFamily="49" charset="0"/>
            </a:endParaRPr>
          </a:p>
        </p:txBody>
      </p:sp>
      <p:pic>
        <p:nvPicPr>
          <p:cNvPr id="6" name="Content Placeholder 5">
            <a:extLst>
              <a:ext uri="{FF2B5EF4-FFF2-40B4-BE49-F238E27FC236}">
                <a16:creationId xmlns:a16="http://schemas.microsoft.com/office/drawing/2014/main" id="{61620D1F-763F-40F3-7B3F-9193BCE3A0D0}"/>
              </a:ext>
            </a:extLst>
          </p:cNvPr>
          <p:cNvPicPr>
            <a:picLocks noGrp="1" noChangeAspect="1"/>
          </p:cNvPicPr>
          <p:nvPr>
            <p:ph sz="half" idx="1"/>
            <p:custDataLst>
              <p:tags r:id="rId2"/>
            </p:custDataLst>
          </p:nvPr>
        </p:nvPicPr>
        <p:blipFill>
          <a:blip r:embed="rId6"/>
          <a:stretch>
            <a:fillRect/>
          </a:stretch>
        </p:blipFill>
        <p:spPr>
          <a:xfrm>
            <a:off x="1850231" y="3679825"/>
            <a:ext cx="3733800" cy="1019175"/>
          </a:xfrm>
        </p:spPr>
      </p:pic>
      <p:sp>
        <p:nvSpPr>
          <p:cNvPr id="4" name="Content Placeholder 3">
            <a:extLst>
              <a:ext uri="{FF2B5EF4-FFF2-40B4-BE49-F238E27FC236}">
                <a16:creationId xmlns:a16="http://schemas.microsoft.com/office/drawing/2014/main" id="{B8A74917-A73C-9E79-0DD5-0DF53F1F9547}"/>
              </a:ext>
            </a:extLst>
          </p:cNvPr>
          <p:cNvSpPr>
            <a:spLocks noGrp="1"/>
          </p:cNvSpPr>
          <p:nvPr>
            <p:ph sz="half" idx="2"/>
            <p:custDataLst>
              <p:tags r:id="rId3"/>
            </p:custDataLst>
          </p:nvPr>
        </p:nvSpPr>
        <p:spPr>
          <a:xfrm>
            <a:off x="6338315" y="2638044"/>
            <a:ext cx="4270247" cy="3101982"/>
          </a:xfrm>
        </p:spPr>
        <p:txBody>
          <a:bodyPr/>
          <a:lstStyle/>
          <a:p>
            <a:r>
              <a:rPr lang="en-US" dirty="0">
                <a:latin typeface="Consolas" panose="020B0609020204030204" pitchFamily="49" charset="0"/>
              </a:rPr>
              <a:t>string s(…);</a:t>
            </a:r>
          </a:p>
          <a:p>
            <a:r>
              <a:rPr lang="en-US" dirty="0">
                <a:latin typeface="Consolas" panose="020B0609020204030204" pitchFamily="49" charset="0"/>
              </a:rPr>
              <a:t>int i = s.length();</a:t>
            </a:r>
          </a:p>
          <a:p>
            <a:r>
              <a:rPr lang="en-US" dirty="0">
                <a:latin typeface="Consolas" panose="020B0609020204030204" pitchFamily="49" charset="0"/>
              </a:rPr>
              <a:t>0 ≤ i ≤ s.length()-1</a:t>
            </a:r>
          </a:p>
          <a:p>
            <a:endParaRPr lang="en-US" dirty="0">
              <a:latin typeface="Consolas" panose="020B0609020204030204" pitchFamily="49" charset="0"/>
            </a:endParaRPr>
          </a:p>
          <a:p>
            <a:r>
              <a:rPr lang="en-US" dirty="0">
                <a:latin typeface="Consolas" panose="020B0609020204030204" pitchFamily="49" charset="0"/>
              </a:rPr>
              <a:t>string</a:t>
            </a:r>
            <a:r>
              <a:rPr lang="en-US" dirty="0">
                <a:solidFill>
                  <a:srgbClr val="FF0000"/>
                </a:solidFill>
                <a:latin typeface="Consolas" panose="020B0609020204030204" pitchFamily="49" charset="0"/>
              </a:rPr>
              <a:t>::</a:t>
            </a:r>
            <a:r>
              <a:rPr lang="en-US" dirty="0">
                <a:latin typeface="Consolas" panose="020B0609020204030204" pitchFamily="49" charset="0"/>
              </a:rPr>
              <a:t>npos</a:t>
            </a:r>
          </a:p>
        </p:txBody>
      </p:sp>
    </p:spTree>
    <p:extLst>
      <p:ext uri="{BB962C8B-B14F-4D97-AF65-F5344CB8AC3E}">
        <p14:creationId xmlns:p14="http://schemas.microsoft.com/office/powerpoint/2010/main" val="5378338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8B84DD82-25BD-4C99-A038-6ED14532DCE2}&quot;/&gt;&lt;isInvalidForFieldText val=&quot;0&quot;/&gt;&lt;Image&gt;&lt;filename val=&quot;C:\Users\delroy\AppData\Local\Temp\CP318816556718Session\CPTrustFolder318816556718\PPTImport318827679578\data\asimages\{8B84DD82-25BD-4C99-A038-6ED14532DCE2}_1.png&quot;/&gt;&lt;left val=&quot;167&quot;/&gt;&lt;top val=&quot;249&quot;/&gt;&lt;width val=&quot;945&quot;/&gt;&lt;height val=&quot;174&quot;/&gt;&lt;hasText val=&quot;1&quot;/&gt;&lt;/Image&gt;&lt;/ThreeDShapeInfo&gt;"/>
  <p:tag name="PRESENTER_SHAPETEXTINFO" val="&lt;ShapeTextInfo&gt;&lt;TableIndex row=&quot;-1&quot; col=&quot;-1&quot;&gt;&lt;linesCount val=&quot;1&quot;/&gt;&lt;lineCharCount val=&quot;22&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BD6A55E5-D9B8-4560-95AB-8D02708568AB}&quot;/&gt;&lt;isInvalidForFieldText val=&quot;0&quot;/&gt;&lt;Image&gt;&lt;filename val=&quot;C:\Users\delroy\AppData\Local\Temp\CP318816556718Session\CPTrustFolder318816556718\PPTImport318827679578\data\asimages\{BD6A55E5-D9B8-4560-95AB-8D02708568AB}_1.png&quot;/&gt;&lt;left val=&quot;282&quot;/&gt;&lt;top val=&quot;452&quot;/&gt;&lt;width val=&quot;715&quot;/&gt;&lt;height val=&quot;134&quot;/&gt;&lt;hasText val=&quot;1&quot;/&gt;&lt;/Image&gt;&lt;/ThreeDShapeInfo&gt;"/>
  <p:tag name="PRESENTER_SHAPETEXTINFO" val="&lt;ShapeTextInfo&gt;&lt;TableIndex row=&quot;-1&quot; col=&quot;-1&quot;&gt;&lt;linesCount val=&quot;1&quot;/&gt;&lt;lineCharCount val=&quot;15&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266B6B5B-71AB-4D9D-AC18-39082232F7E0}&quot;/&gt;&lt;isInvalidForFieldText val=&quot;0&quot;/&gt;&lt;Image&gt;&lt;filename val=&quot;C:\Users\delroy\AppData\Local\Temp\CP318816556718Session\CPTrustFolder318816556718\PPTImport318827679578\data\asimages\{266B6B5B-71AB-4D9D-AC18-39082232F7E0}_1.png&quot;/&gt;&lt;left val=&quot;167&quot;/&gt;&lt;top val=&quot;647&quot;/&gt;&lt;width val=&quot;159&quot;/&gt;&lt;height val=&quot;35&quot;/&gt;&lt;hasText val=&quot;1&quot;/&gt;&lt;/Image&gt;&lt;/ThreeDShapeInfo&gt;"/>
  <p:tag name="PRESENTER_SHAPETEXTINFO" val="&lt;ShapeTextInfo&gt;&lt;TableIndex row=&quot;-1&quot; col=&quot;-1&quot;&gt;&lt;linesCount val=&quot;1&quot;/&gt;&lt;lineCharCount val=&quot;21&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HTML_SHAPEINFO" val="&lt;ThreeDShapeInfo&gt;&lt;uuid val=&quot;{93FF184D-2207-4F0E-A0A3-1ED27D1E759B}&quot;/&gt;&lt;isInvalidForFieldText val=&quot;0&quot;/&gt;&lt;Image&gt;&lt;filename val=&quot;C:\Users\delroy\AppData\Local\Temp\CP318816556718Session\CPTrustFolder318816556718\PPTImport318827679578\data\asimages\{93FF184D-2207-4F0E-A0A3-1ED27D1E759B}_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3&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HTML_SHAPEINFO" val="&lt;ThreeDShapeInfo&gt;&lt;uuid val=&quot;{6F3D2BE4-4598-4100-9E3E-DC9626B117EC}&quot;/&gt;&lt;isInvalidForFieldText val=&quot;0&quot;/&gt;&lt;Image&gt;&lt;filename val=&quot;C:\Users\delroy\AppData\Local\Temp\CP318816556718Session\CPTrustFolder318816556718\PPTImport318827679578\data\asimages\{6F3D2BE4-4598-4100-9E3E-DC9626B117EC}_2.png&quot;/&gt;&lt;left val=&quot;161&quot;/&gt;&lt;top val=&quot;273&quot;/&gt;&lt;width val=&quot;466&quot;/&gt;&lt;height val=&quot;329&quot;/&gt;&lt;hasText val=&quot;1&quot;/&gt;&lt;/Image&gt;&lt;/ThreeDShapeInfo&gt;"/>
  <p:tag name="PRESENTER_SHAPETEXTINFO" val="&lt;ShapeTextInfo&gt;&lt;TableIndex row=&quot;-1&quot; col=&quot;-1&quot;&gt;&lt;linesCount val=&quot;5&quot;/&gt;&lt;lineCharCount val=&quot;18&quot;/&gt;&lt;lineCharCount val=&quot;40&quot;/&gt;&lt;lineCharCount val=&quot;39&quot;/&gt;&lt;lineCharCount val=&quot;19&quot;/&gt;&lt;lineCharCount val=&quot;38&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HTML_SHAPEINFO" val="&lt;ThreeDShapeInfo&gt;&lt;uuid val=&quot;{5329F274-C861-4825-A5D7-6ECBFE568012}&quot;/&gt;&lt;isInvalidForFieldText val=&quot;0&quot;/&gt;&lt;Image&gt;&lt;filename val=&quot;C:\Users\delroy\AppData\Local\Temp\CP318816556718Session\CPTrustFolder318816556718\PPTImport318827679578\data\asimages\{5329F274-C861-4825-A5D7-6ECBFE568012}_2.png&quot;/&gt;&lt;left val=&quot;660&quot;/&gt;&lt;top val=&quot;273&quot;/&gt;&lt;width val=&quot;453&quot;/&gt;&lt;height val=&quot;330&quot;/&gt;&lt;hasText val=&quot;1&quot;/&gt;&lt;/Image&gt;&lt;/ThreeDShapeInfo&gt;"/>
  <p:tag name="PRESENTER_SHAPETEXTINFO" val="&lt;ShapeTextInfo&gt;&lt;TableIndex row=&quot;-1&quot; col=&quot;-1&quot;&gt;&lt;linesCount val=&quot;4&quot;/&gt;&lt;lineCharCount val=&quot;39&quot;/&gt;&lt;lineCharCount val=&quot;14&quot;/&gt;&lt;lineCharCount val=&quot;28&quot;/&gt;&lt;lineCharCount val=&quot;30&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SHAPEINFO" val="&lt;ThreeDShapeInfo&gt;&lt;uuid val=&quot;{8FB0D52D-664E-4D4B-BD0B-74CEA7BAAAE5}&quot;/&gt;&lt;isInvalidForFieldText val=&quot;0&quot;/&gt;&lt;Image&gt;&lt;filename val=&quot;C:\Users\delroy\AppData\Local\Temp\CP318816556718Session\CPTrustFolder318816556718\PPTImport318827679578\data\asimages\{8FB0D52D-664E-4D4B-BD0B-74CEA7BAAAE5}_3.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8&quot;/&gt;&lt;lineCharCount val=&quot;19&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HTML_SHAPEINFO" val="&lt;ThreeDShapeInfo&gt;&lt;uuid val=&quot;{3F33E0D1-5606-4874-B6AB-26722CA08CF2}&quot;/&gt;&lt;isInvalidForFieldText val=&quot;0&quot;/&gt;&lt;Image&gt;&lt;filename val=&quot;C:\Users\delroy\AppData\Local\Temp\CP318816556718Session\CPTrustFolder318816556718\PPTImport318827679578\data\asimages\{3F33E0D1-5606-4874-B6AB-26722CA08CF2}_3.png&quot;/&gt;&lt;left val=&quot;623&quot;/&gt;&lt;top val=&quot;273&quot;/&gt;&lt;width val=&quot;549&quot;/&gt;&lt;height val=&quot;329&quot;/&gt;&lt;hasText val=&quot;1&quot;/&gt;&lt;/Image&gt;&lt;/ThreeDShapeInfo&gt;"/>
  <p:tag name="PRESENTER_SHAPETEXTINFO" val="&lt;ShapeTextInfo&gt;&lt;TableIndex row=&quot;-1&quot; col=&quot;-1&quot;&gt;&lt;linesCount val=&quot;8&quot;/&gt;&lt;lineCharCount val=&quot;10&quot;/&gt;&lt;lineCharCount val=&quot;1&quot;/&gt;&lt;lineCharCount val=&quot;40&quot;/&gt;&lt;lineCharCount val=&quot;38&quot;/&gt;&lt;lineCharCount val=&quot;1&quot;/&gt;&lt;lineCharCount val=&quot;29&quot;/&gt;&lt;lineCharCount val=&quot;26&quot;/&gt;&lt;lineCharCount val=&quot;6&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HTML_SHAPEINFO" val="&lt;ThreeDShapeInfo&gt;&lt;uuid val=&quot;{B4730287-8407-46B6-80C6-A0ADEF322BB8}&quot;/&gt;&lt;isInvalidForFieldText val=&quot;0&quot;/&gt;&lt;Image&gt;&lt;filename val=&quot;C:\Users\delroy\AppData\Local\Temp\CP318816556718Session\CPTrustFolder318816556718\PPTImport318827679578\data\asimages\{B4730287-8407-46B6-80C6-A0ADEF322BB8}_3.png&quot;/&gt;&lt;left val=&quot;165&quot;/&gt;&lt;top val=&quot;470&quot;/&gt;&lt;width val=&quot;360&quot;/&gt;&lt;height val=&quot;109&quot;/&gt;&lt;hasText val=&quot;1&quot;/&gt;&lt;/Image&gt;&lt;/ThreeDShapeInfo&gt;"/>
  <p:tag name="PRESENTER_SHAPETEXTINFO" val="&lt;ShapeTextInfo&gt;&lt;TableIndex row=&quot;-1&quot; col=&quot;-1&quot;&gt;&lt;linesCount val=&quot;3&quot;/&gt;&lt;lineCharCount val=&quot;17&quot;/&gt;&lt;lineCharCount val=&quot;15&quot;/&gt;&lt;lineCharCount val=&quot;18&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HTML_AUTOSHAPE_INFO" val="&lt;ThreeDShapeInfo&gt;&lt;uuid val=&quot;{A5FBA3AE-65FF-454C-8033-D17724DF2CD7}&quot;/&gt;&lt;isInvalidForFieldText val=&quot;0&quot;/&gt;&lt;Image&gt;&lt;filename val=&quot;C:\Users\delroy\AppData\Local\Temp\CP318816556718Session\CPTrustFolder318816556718\PPTImport318827679578\data\asimages\{A5FBA3AE-65FF-454C-8033-D17724DF2CD7}.png&quot;/&gt;&lt;left val=&quot;160&quot;/&gt;&lt;top val=&quot;276&quot;/&gt;&lt;width val=&quot;399&quot;/&gt;&lt;height val=&quot;16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HTML_SHAPEINFO" val="&lt;ThreeDShapeInfo&gt;&lt;uuid val=&quot;{4DF6EBE6-B32D-4306-9433-4FEBC985B76A}&quot;/&gt;&lt;isInvalidForFieldText val=&quot;0&quot;/&gt;&lt;Image&gt;&lt;filename val=&quot;C:\Users\delroy\AppData\Local\Temp\CP318816556718Session\CPTrustFolder318816556718\PPTImport318827679578\data\asimages\{4DF6EBE6-B32D-4306-9433-4FEBC985B76A}_4.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6&quot;/&gt;&lt;lineCharCount val=&quot;2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HTML_SHAPEINFO" val="&lt;ThreeDShapeInfo&gt;&lt;uuid val=&quot;{3BF0CFB9-EC6B-4B47-A211-2DBC90D9AC62}&quot;/&gt;&lt;isInvalidForFieldText val=&quot;0&quot;/&gt;&lt;Image&gt;&lt;filename val=&quot;C:\Users\delroy\AppData\Local\Temp\CP318816556718Session\CPTrustFolder318816556718\PPTImport318827679578\data\asimages\{3BF0CFB9-EC6B-4B47-A211-2DBC90D9AC62}_4.png&quot;/&gt;&lt;left val=&quot;229&quot;/&gt;&lt;top val=&quot;273&quot;/&gt;&lt;width val=&quot;835&quot;/&gt;&lt;height val=&quot;336&quot;/&gt;&lt;hasText val=&quot;1&quot;/&gt;&lt;/Image&gt;&lt;/ThreeDShapeInfo&gt;"/>
  <p:tag name="PRESENTER_SHAPETEXTINFO" val="&lt;ShapeTextInfo&gt;&lt;TableIndex row=&quot;-1&quot; col=&quot;-1&quot;&gt;&lt;linesCount val=&quot;6&quot;/&gt;&lt;lineCharCount val=&quot;34&quot;/&gt;&lt;lineCharCount val=&quot;53&quot;/&gt;&lt;lineCharCount val=&quot;30&quot;/&gt;&lt;lineCharCount val=&quot;56&quot;/&gt;&lt;lineCharCount val=&quot;60&quot;/&gt;&lt;lineCharCount val=&quot;8&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HTML_SHAPEINFO" val="&lt;ThreeDShapeInfo&gt;&lt;uuid val=&quot;{17AF1E8D-1F7E-494C-B21F-F42A1061342B}&quot;/&gt;&lt;isInvalidForFieldText val=&quot;0&quot;/&gt;&lt;Image&gt;&lt;filename val=&quot;C:\Users\delroy\AppData\Local\Temp\CP318816556718Session\CPTrustFolder318816556718\PPTImport318827679578\data\asimages\{17AF1E8D-1F7E-494C-B21F-F42A1061342B}_5.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6&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HTML_SHAPEINFO" val="&lt;ThreeDShapeInfo&gt;&lt;uuid val=&quot;{681CF822-5DE0-4EFF-98F0-85B88625EB18}&quot;/&gt;&lt;isInvalidForFieldText val=&quot;0&quot;/&gt;&lt;Image&gt;&lt;filename val=&quot;C:\Users\delroy\AppData\Local\Temp\CP318816556718Session\CPTrustFolder318816556718\PPTImport318827679578\data\asimages\{681CF822-5DE0-4EFF-98F0-85B88625EB18}_5.png&quot;/&gt;&lt;left val=&quot;123&quot;/&gt;&lt;top val=&quot;262&quot;/&gt;&lt;width val=&quot;485&quot;/&gt;&lt;height val=&quot;344&quot;/&gt;&lt;hasText val=&quot;1&quot;/&gt;&lt;/Image&gt;&lt;/ThreeDShapeInfo&gt;"/>
  <p:tag name="PRESENTER_SHAPETEXTINFO" val="&lt;ShapeTextInfo&gt;&lt;TableIndex row=&quot;-1&quot; col=&quot;-1&quot;&gt;&lt;linesCount val=&quot;8&quot;/&gt;&lt;lineCharCount val=&quot;30&quot;/&gt;&lt;lineCharCount val=&quot;28&quot;/&gt;&lt;lineCharCount val=&quot;22&quot;/&gt;&lt;lineCharCount val=&quot;20&quot;/&gt;&lt;lineCharCount val=&quot;15&quot;/&gt;&lt;lineCharCount val=&quot;14&quot;/&gt;&lt;lineCharCount val=&quot;33&quot;/&gt;&lt;lineCharCount val=&quot;35&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HTML_SHAPEINFO" val="&lt;ThreeDShapeInfo&gt;&lt;uuid val=&quot;{7C3FA06E-8810-48B1-BC25-23456833BA7B}&quot;/&gt;&lt;isInvalidForFieldText val=&quot;0&quot;/&gt;&lt;Image&gt;&lt;filename val=&quot;C:\Users\delroy\AppData\Local\Temp\CP318816556718Session\CPTrustFolder318816556718\PPTImport318827679578\data\asimages\{7C3FA06E-8810-48B1-BC25-23456833BA7B}_5.png&quot;/&gt;&lt;left val=&quot;670&quot;/&gt;&lt;top val=&quot;263&quot;/&gt;&lt;width val=&quot;525&quot;/&gt;&lt;height val=&quot;328&quot;/&gt;&lt;hasText val=&quot;1&quot;/&gt;&lt;/Image&gt;&lt;/ThreeDShapeInfo&gt;"/>
  <p:tag name="PRESENTER_SHAPETEXTINFO" val="&lt;ShapeTextInfo&gt;&lt;TableIndex row=&quot;-1&quot; col=&quot;-1&quot;&gt;&lt;linesCount val=&quot;12&quot;/&gt;&lt;lineCharCount val=&quot;40&quot;/&gt;&lt;lineCharCount val=&quot;23&quot;/&gt;&lt;lineCharCount val=&quot;1&quot;/&gt;&lt;lineCharCount val=&quot;38&quot;/&gt;&lt;lineCharCount val=&quot;26&quot;/&gt;&lt;lineCharCount val=&quot;1&quot;/&gt;&lt;lineCharCount val=&quot;12&quot;/&gt;&lt;lineCharCount val=&quot;1&quot;/&gt;&lt;lineCharCount val=&quot;15&quot;/&gt;&lt;lineCharCount val=&quot;1&quot;/&gt;&lt;lineCharCount val=&quot;31&quot;/&gt;&lt;lineCharCount val=&quot;30&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HTML_SHAPEINFO" val="&lt;ThreeDShapeInfo&gt;&lt;uuid val=&quot;{CBDAFDA8-D384-4360-A52F-0639C0A5C837}&quot;/&gt;&lt;isInvalidForFieldText val=&quot;0&quot;/&gt;&lt;Image&gt;&lt;filename val=&quot;C:\Users\delroy\AppData\Local\Temp\CP318816556718Session\CPTrustFolder318816556718\PPTImport318827679578\data\asimages\{CBDAFDA8-D384-4360-A52F-0639C0A5C837}_6.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HTML_SHAPEINFO" val="&lt;ThreeDShapeInfo&gt;&lt;uuid val=&quot;{DD55F02E-3C2B-4FFE-9856-C551499E1BA9}&quot;/&gt;&lt;isInvalidForFieldText val=&quot;0&quot;/&gt;&lt;Image&gt;&lt;filename val=&quot;C:\Users\delroy\AppData\Local\Temp\CP318816556718Session\CPTrustFolder318816556718\PPTImport318827679578\data\asimages\{DD55F02E-3C2B-4FFE-9856-C551499E1BA9}_6.png&quot;/&gt;&lt;left val=&quot;228&quot;/&gt;&lt;top val=&quot;261&quot;/&gt;&lt;width val=&quot;817&quot;/&gt;&lt;height val=&quot;282&quot;/&gt;&lt;hasText val=&quot;1&quot;/&gt;&lt;/Image&gt;&lt;/ThreeDShapeInfo&gt;"/>
  <p:tag name="PRESENTER_SHAPETEXTINFO" val="&lt;ShapeTextInfo&gt;&lt;TableIndex row=&quot;-1&quot; col=&quot;-1&quot;&gt;&lt;linesCount val=&quot;9&quot;/&gt;&lt;lineCharCount val=&quot;38&quot;/&gt;&lt;lineCharCount val=&quot;34&quot;/&gt;&lt;lineCharCount val=&quot;27&quot;/&gt;&lt;lineCharCount val=&quot;1&quot;/&gt;&lt;lineCharCount val=&quot;20&quot;/&gt;&lt;lineCharCount val=&quot;11&quot;/&gt;&lt;lineCharCount val=&quot;9&quot;/&gt;&lt;lineCharCount val=&quot;14&quot;/&gt;&lt;lineCharCount val=&quot;9&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HTML_SHAPEINFO" val="&lt;ThreeDShapeInfo&gt;&lt;uuid val=&quot;{8B715D10-9AA9-4E9D-8C38-610332FEB6E8}&quot;/&gt;&lt;isInvalidForFieldText val=&quot;0&quot;/&gt;&lt;Image&gt;&lt;filename val=&quot;C:\Users\delroy\AppData\Local\Temp\CP318816556718Session\CPTrustFolder318816556718\PPTImport318827679578\data\asimages\{8B715D10-9AA9-4E9D-8C38-610332FEB6E8}_7.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3&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HTML_SHAPEINFO" val="&lt;ThreeDShapeInfo&gt;&lt;uuid val=&quot;{555E6A66-7BA1-4EFE-950E-B087D7C0708D}&quot;/&gt;&lt;isInvalidForFieldText val=&quot;0&quot;/&gt;&lt;Image&gt;&lt;filename val=&quot;C:\Users\delroy\AppData\Local\Temp\CP318816556718Session\CPTrustFolder318816556718\PPTImport318827679578\data\asimages\{555E6A66-7BA1-4EFE-950E-B087D7C0708D}_7.png&quot;/&gt;&lt;left val=&quot;228&quot;/&gt;&lt;top val=&quot;261&quot;/&gt;&lt;width val=&quot;817&quot;/&gt;&lt;height val=&quot;311&quot;/&gt;&lt;hasText val=&quot;1&quot;/&gt;&lt;/Image&gt;&lt;/ThreeDShapeInfo&gt;"/>
  <p:tag name="PRESENTER_SHAPETEXTINFO" val="&lt;ShapeTextInfo&gt;&lt;TableIndex row=&quot;-1&quot; col=&quot;-1&quot;&gt;&lt;linesCount val=&quot;10&quot;/&gt;&lt;lineCharCount val=&quot;56&quot;/&gt;&lt;lineCharCount val=&quot;52&quot;/&gt;&lt;lineCharCount val=&quot;45&quot;/&gt;&lt;lineCharCount val=&quot;1&quot;/&gt;&lt;lineCharCount val=&quot;20&quot;/&gt;&lt;lineCharCount val=&quot;21&quot;/&gt;&lt;lineCharCount val=&quot;11&quot;/&gt;&lt;lineCharCount val=&quot;14&quot;/&gt;&lt;lineCharCount val=&quot;20&quot;/&gt;&lt;lineCharCount val=&quot;19&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HTML_SHAPEINFO" val="&lt;ThreeDShapeInfo&gt;&lt;uuid val=&quot;{99B42546-7C72-4151-BB1B-0B731CFF2705}&quot;/&gt;&lt;isInvalidForFieldText val=&quot;0&quot;/&gt;&lt;Image&gt;&lt;filename val=&quot;C:\Users\delroy\AppData\Local\Temp\CP318816556718Session\CPTrustFolder318816556718\PPTImport318827679578\data\asimages\{99B42546-7C72-4151-BB1B-0B731CFF2705}_8.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9&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HTML_SHAPEINFO" val="&lt;ThreeDShapeInfo&gt;&lt;uuid val=&quot;{597C1787-96C8-4366-8C24-E6F374457C89}&quot;/&gt;&lt;isInvalidForFieldText val=&quot;0&quot;/&gt;&lt;Image&gt;&lt;filename val=&quot;C:\Users\delroy\AppData\Local\Temp\CP318816556718Session\CPTrustFolder318816556718\PPTImport318827679578\data\asimages\{597C1787-96C8-4366-8C24-E6F374457C89}_8.png&quot;/&gt;&lt;left val=&quot;228&quot;/&gt;&lt;top val=&quot;261&quot;/&gt;&lt;width val=&quot;817&quot;/&gt;&lt;height val=&quot;311&quot;/&gt;&lt;hasText val=&quot;1&quot;/&gt;&lt;/Image&gt;&lt;/ThreeDShapeInfo&gt;"/>
  <p:tag name="PRESENTER_SHAPETEXTINFO" val="&lt;ShapeTextInfo&gt;&lt;TableIndex row=&quot;-1&quot; col=&quot;-1&quot;&gt;&lt;linesCount val=&quot;10&quot;/&gt;&lt;lineCharCount val=&quot;39&quot;/&gt;&lt;lineCharCount val=&quot;35&quot;/&gt;&lt;lineCharCount val=&quot;28&quot;/&gt;&lt;lineCharCount val=&quot;1&quot;/&gt;&lt;lineCharCount val=&quot;20&quot;/&gt;&lt;lineCharCount val=&quot;21&quot;/&gt;&lt;lineCharCount val=&quot;10&quot;/&gt;&lt;lineCharCount val=&quot;16&quot;/&gt;&lt;lineCharCount val=&quot;11&quot;/&gt;&lt;lineCharCount val=&quot;14&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HTML_SHAPEINFO" val="&lt;ThreeDShapeInfo&gt;&lt;uuid val=&quot;{975F8C53-7778-45E6-B9BF-8042D67C9092}&quot;/&gt;&lt;isInvalidForFieldText val=&quot;0&quot;/&gt;&lt;Image&gt;&lt;filename val=&quot;C:\Users\delroy\AppData\Local\Temp\CP318816556718Session\CPTrustFolder318816556718\PPTImport318827679578\data\asimages\{975F8C53-7778-45E6-B9BF-8042D67C9092}_9.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30&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HTML_AUTOSHAPE_INFO" val="&lt;ThreeDShapeInfo&gt;&lt;uuid val=&quot;{557F5CFD-462C-428A-87D1-2CFE57D747E4}&quot;/&gt;&lt;isInvalidForFieldText val=&quot;0&quot;/&gt;&lt;Image&gt;&lt;filename val=&quot;C:\Users\delroy\AppData\Local\Temp\CP318816556718Session\CPTrustFolder318816556718\PPTImport318827679578\data\asimages\{557F5CFD-462C-428A-87D1-2CFE57D747E4}.png&quot;/&gt;&lt;left val=&quot;193&quot;/&gt;&lt;top val=&quot;385&quot;/&gt;&lt;width val=&quot;393&quot;/&gt;&lt;height val=&quot;108&quot;/&gt;&lt;hasText val=&quot;1&quot;/&gt;&lt;/Image&gt;&lt;/ThreeDShapeInfo&gt;"/>
</p:tagLst>
</file>

<file path=ppt/tags/tag57.xml><?xml version="1.0" encoding="utf-8"?>
<p:tagLst xmlns:a="http://schemas.openxmlformats.org/drawingml/2006/main" xmlns:r="http://schemas.openxmlformats.org/officeDocument/2006/relationships" xmlns:p="http://schemas.openxmlformats.org/presentationml/2006/main">
  <p:tag name="HTML_SHAPEINFO" val="&lt;ThreeDShapeInfo&gt;&lt;uuid val=&quot;{D24D5426-2E53-4449-BFC6-A0AB24D6EFE2}&quot;/&gt;&lt;isInvalidForFieldText val=&quot;0&quot;/&gt;&lt;Image&gt;&lt;filename val=&quot;C:\Users\delroy\AppData\Local\Temp\CP318816556718Session\CPTrustFolder318816556718\PPTImport318827679578\data\asimages\{D24D5426-2E53-4449-BFC6-A0AB24D6EFE2}_9.png&quot;/&gt;&lt;left val=&quot;660&quot;/&gt;&lt;top val=&quot;273&quot;/&gt;&lt;width val=&quot;453&quot;/&gt;&lt;height val=&quot;329&quot;/&gt;&lt;hasText val=&quot;1&quot;/&gt;&lt;/Image&gt;&lt;/ThreeDShapeInfo&gt;"/>
  <p:tag name="PRESENTER_SHAPETEXTINFO" val="&lt;ShapeTextInfo&gt;&lt;TableIndex row=&quot;-1&quot; col=&quot;-1&quot;&gt;&lt;linesCount val=&quot;5&quot;/&gt;&lt;lineCharCount val=&quot;13&quot;/&gt;&lt;lineCharCount val=&quot;20&quot;/&gt;&lt;lineCharCount val=&quot;21&quot;/&gt;&lt;lineCharCount val=&quot;1&quot;/&gt;&lt;lineCharCount val=&quot;12&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HTML_SHAPEINFO" val="&lt;ThreeDShapeInfo&gt;&lt;uuid val=&quot;{FB7F22FB-8EA5-41DC-9A55-791AB91671FE}&quot;/&gt;&lt;isInvalidForFieldText val=&quot;0&quot;/&gt;&lt;Image&gt;&lt;filename val=&quot;C:\Users\delroy\AppData\Local\Temp\CP318816556718Session\CPTrustFolder318816556718\PPTImport318827679578\data\asimages\{FB7F22FB-8EA5-41DC-9A55-791AB91671FE}_10.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8&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HTML_SHAPEINFO" val="&lt;ThreeDShapeInfo&gt;&lt;uuid val=&quot;{CEAB63F5-A498-4DD3-8CB1-AB074D58E5CA}&quot;/&gt;&lt;isInvalidForFieldText val=&quot;0&quot;/&gt;&lt;Image&gt;&lt;filename val=&quot;C:\Users\delroy\AppData\Local\Temp\CP318816556718Session\CPTrustFolder318816556718\PPTImport318827679578\data\asimages\{CEAB63F5-A498-4DD3-8CB1-AB074D58E5CA}_10.png&quot;/&gt;&lt;left val=&quot;229&quot;/&gt;&lt;top val=&quot;273&quot;/&gt;&lt;width val=&quot;816&quot;/&gt;&lt;height val=&quot;178&quot;/&gt;&lt;hasText val=&quot;1&quot;/&gt;&lt;/Image&gt;&lt;/ThreeDShapeInfo&gt;"/>
  <p:tag name="PRESENTER_SHAPETEXTINFO" val="&lt;ShapeTextInfo&gt;&lt;TableIndex row=&quot;-1&quot; col=&quot;-1&quot;&gt;&lt;linesCount val=&quot;4&quot;/&gt;&lt;lineCharCount val=&quot;53&quot;/&gt;&lt;lineCharCount val=&quot;51&quot;/&gt;&lt;lineCharCount val=&quot;48&quot;/&gt;&lt;lineCharCount val=&quot;52&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HTML_SHAPEINFO" val="&lt;ThreeDShapeInfo&gt;&lt;uuid val=&quot;{45C378F5-04C8-49B7-9D28-88362A240B69}&quot;/&gt;&lt;isInvalidForFieldText val=&quot;0&quot;/&gt;&lt;Image&gt;&lt;filename val=&quot;C:\Users\delroy\AppData\Local\Temp\CP318816556718Session\CPTrustFolder318816556718\PPTImport318827679578\data\asimages\{45C378F5-04C8-49B7-9D28-88362A240B69}_10.png&quot;/&gt;&lt;left val=&quot;154&quot;/&gt;&lt;top val=&quot;478&quot;/&gt;&lt;width val=&quot;478&quot;/&gt;&lt;height val=&quot;138&quot;/&gt;&lt;hasText val=&quot;1&quot;/&gt;&lt;/Image&gt;&lt;/ThreeDShapeInfo&gt;"/>
  <p:tag name="PRESENTER_SHAPETEXTINFO" val="&lt;ShapeTextInfo&gt;&lt;TableIndex row=&quot;-1&quot; col=&quot;-1&quot;&gt;&lt;linesCount val=&quot;4&quot;/&gt;&lt;lineCharCount val=&quot;28&quot;/&gt;&lt;lineCharCount val=&quot;32&quot;/&gt;&lt;lineCharCount val=&quot;27&quot;/&gt;&lt;lineCharCount val=&quot;2&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HTML_SHAPEINFO" val="&lt;ThreeDShapeInfo&gt;&lt;uuid val=&quot;{912A5633-2D9D-4E9F-B369-6AD553DDD16F}&quot;/&gt;&lt;isInvalidForFieldText val=&quot;0&quot;/&gt;&lt;Image&gt;&lt;filename val=&quot;C:\Users\delroy\AppData\Local\Temp\CP318816556718Session\CPTrustFolder318816556718\PPTImport318827679578\data\asimages\{912A5633-2D9D-4E9F-B369-6AD553DDD16F}_10.png&quot;/&gt;&lt;left val=&quot;641&quot;/&gt;&lt;top val=&quot;478&quot;/&gt;&lt;width val=&quot;478&quot;/&gt;&lt;height val=&quot;138&quot;/&gt;&lt;hasText val=&quot;1&quot;/&gt;&lt;/Image&gt;&lt;/ThreeDShapeInfo&gt;"/>
  <p:tag name="PRESENTER_SHAPETEXTINFO" val="&lt;ShapeTextInfo&gt;&lt;TableIndex row=&quot;-1&quot; col=&quot;-1&quot;&gt;&lt;linesCount val=&quot;4&quot;/&gt;&lt;lineCharCount val=&quot;28&quot;/&gt;&lt;lineCharCount val=&quot;29&quot;/&gt;&lt;lineCharCount val=&quot;27&quot;/&gt;&lt;lineCharCount val=&quot;32&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HTML_SHAPEINFO" val="&lt;ThreeDShapeInfo&gt;&lt;uuid val=&quot;{89192277-B17D-46D2-8FDB-94F8D15F1F4F}&quot;/&gt;&lt;isInvalidForFieldText val=&quot;0&quot;/&gt;&lt;Image&gt;&lt;filename val=&quot;C:\Users\delroy\AppData\Local\Temp\CP318816556718Session\CPTrustFolder318816556718\PPTImport318827679578\data\asimages\{89192277-B17D-46D2-8FDB-94F8D15F1F4F}_11.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9&quot;/&gt;&lt;lineCharCount val=&quot;19&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HTML_SHAPEINFO" val="&lt;ThreeDShapeInfo&gt;&lt;uuid val=&quot;{923FA103-B3AC-4B91-BFE8-DEA66B2459DB}&quot;/&gt;&lt;isInvalidForFieldText val=&quot;0&quot;/&gt;&lt;Image&gt;&lt;filename val=&quot;C:\Users\delroy\AppData\Local\Temp\CP318816556718Session\CPTrustFolder318816556718\PPTImport318827679578\data\asimages\{923FA103-B3AC-4B91-BFE8-DEA66B2459DB}_11.png&quot;/&gt;&lt;left val=&quot;155&quot;/&gt;&lt;top val=&quot;273&quot;/&gt;&lt;width val=&quot;479&quot;/&gt;&lt;height val=&quot;94&quot;/&gt;&lt;hasText val=&quot;1&quot;/&gt;&lt;/Image&gt;&lt;/ThreeDShapeInfo&gt;"/>
  <p:tag name="PRESENTER_SHAPETEXTINFO" val="&lt;ShapeTextInfo&gt;&lt;TableIndex row=&quot;-1&quot; col=&quot;-1&quot;&gt;&lt;linesCount val=&quot;2&quot;/&gt;&lt;lineCharCount val=&quot;27&quot;/&gt;&lt;lineCharCount val=&quot;29&quot;/&gt;&lt;/TableIndex&gt;&lt;/ShapeTextInfo&gt;"/>
</p:tagLst>
</file>

<file path=ppt/tags/tag64.xml><?xml version="1.0" encoding="utf-8"?>
<p:tagLst xmlns:a="http://schemas.openxmlformats.org/drawingml/2006/main" xmlns:r="http://schemas.openxmlformats.org/officeDocument/2006/relationships" xmlns:p="http://schemas.openxmlformats.org/presentationml/2006/main">
  <p:tag name="HTML_SHAPEINFO" val="&lt;ThreeDShapeInfo&gt;&lt;uuid val=&quot;{22BA593F-1F1C-4804-9BD4-FFC25CE5F47E}&quot;/&gt;&lt;isInvalidForFieldText val=&quot;0&quot;/&gt;&lt;Image&gt;&lt;filename val=&quot;C:\Users\delroy\AppData\Local\Temp\CP318816556718Session\CPTrustFolder318816556718\PPTImport318827679578\data\asimages\{22BA593F-1F1C-4804-9BD4-FFC25CE5F47E}_11.png&quot;/&gt;&lt;left val=&quot;672&quot;/&gt;&lt;top val=&quot;273&quot;/&gt;&lt;width val=&quot;453&quot;/&gt;&lt;height val=&quot;94&quot;/&gt;&lt;hasText val=&quot;1&quot;/&gt;&lt;/Image&gt;&lt;/ThreeDShapeInfo&gt;"/>
  <p:tag name="PRESENTER_SHAPETEXTINFO" val="&lt;ShapeTextInfo&gt;&lt;TableIndex row=&quot;-1&quot; col=&quot;-1&quot;&gt;&lt;linesCount val=&quot;2&quot;/&gt;&lt;lineCharCount val=&quot;28&quot;/&gt;&lt;lineCharCount val=&quot;28&quot;/&gt;&lt;/TableIndex&gt;&lt;/ShapeTextInfo&gt;"/>
</p:tagLst>
</file>

<file path=ppt/tags/tag65.xml><?xml version="1.0" encoding="utf-8"?>
<p:tagLst xmlns:a="http://schemas.openxmlformats.org/drawingml/2006/main" xmlns:r="http://schemas.openxmlformats.org/officeDocument/2006/relationships" xmlns:p="http://schemas.openxmlformats.org/presentationml/2006/main">
  <p:tag name="HTML_SHAPEINFO" val="&lt;ThreeDShapeInfo&gt;&lt;uuid val=&quot;{371884A8-6321-47A9-AC0C-C398E5E12B23}&quot;/&gt;&lt;isInvalidForFieldText val=&quot;0&quot;/&gt;&lt;Image&gt;&lt;filename val=&quot;C:\Users\delroy\AppData\Local\Temp\CP318816556718Session\CPTrustFolder318816556718\PPTImport318827679578\data\asimages\{371884A8-6321-47A9-AC0C-C398E5E12B23}_11.png&quot;/&gt;&lt;left val=&quot;147&quot;/&gt;&lt;top val=&quot;395&quot;/&gt;&lt;width val=&quot;988&quot;/&gt;&lt;height val=&quot;197&quot;/&gt;&lt;hasText val=&quot;1&quot;/&gt;&lt;/Image&gt;&lt;/ThreeDShapeInfo&gt;"/>
  <p:tag name="PRESENTER_SHAPETEXTINFO" val="&lt;ShapeTextInfo&gt;&lt;TableIndex row=&quot;-1&quot; col=&quot;-1&quot;&gt;&lt;linesCount val=&quot;6&quot;/&gt;&lt;lineCharCount val=&quot;69&quot;/&gt;&lt;lineCharCount val=&quot;57&quot;/&gt;&lt;lineCharCount val=&quot;1&quot;/&gt;&lt;lineCharCount val=&quot;18&quot;/&gt;&lt;lineCharCount val=&quot;28&quot;/&gt;&lt;lineCharCount val=&quot;20&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HTML_SHAPEINFO" val="&lt;ThreeDShapeInfo&gt;&lt;uuid val=&quot;{AD33B816-5DEB-468E-AFBB-1A4476BAC1AA}&quot;/&gt;&lt;isInvalidForFieldText val=&quot;0&quot;/&gt;&lt;Image&gt;&lt;filename val=&quot;C:\Users\delroy\AppData\Local\Temp\CP318816556718Session\CPTrustFolder318816556718\PPTImport318827679578\data\asimages\{AD33B816-5DEB-468E-AFBB-1A4476BAC1AA}_1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8&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HTML_SHAPEINFO" val="&lt;ThreeDShapeInfo&gt;&lt;uuid val=&quot;{5C4CAEB4-4559-4BC3-993C-02389D54D3DB}&quot;/&gt;&lt;isInvalidForFieldText val=&quot;0&quot;/&gt;&lt;Image&gt;&lt;filename val=&quot;C:\Users\delroy\AppData\Local\Temp\CP318816556718Session\CPTrustFolder318816556718\PPTImport318827679578\data\asimages\{5C4CAEB4-4559-4BC3-993C-02389D54D3DB}_12.png&quot;/&gt;&lt;left val=&quot;229&quot;/&gt;&lt;top val=&quot;445&quot;/&gt;&lt;width val=&quot;816&quot;/&gt;&lt;height val=&quot;165&quot;/&gt;&lt;hasText val=&quot;1&quot;/&gt;&lt;/Image&gt;&lt;/ThreeDShapeInfo&gt;"/>
  <p:tag name="PRESENTER_SHAPETEXTINFO" val="&lt;ShapeTextInfo&gt;&lt;TableIndex row=&quot;-1&quot; col=&quot;-1&quot;&gt;&lt;linesCount val=&quot;4&quot;/&gt;&lt;lineCharCount val=&quot;47&quot;/&gt;&lt;lineCharCount val=&quot;76&quot;/&gt;&lt;lineCharCount val=&quot;72&quot;/&gt;&lt;lineCharCount val=&quot;22&quot;/&gt;&lt;/TableIndex&gt;&lt;/ShapeTextInfo&gt;"/>
</p:tagLst>
</file>

<file path=ppt/tags/tag68.xml><?xml version="1.0" encoding="utf-8"?>
<p:tagLst xmlns:a="http://schemas.openxmlformats.org/drawingml/2006/main" xmlns:r="http://schemas.openxmlformats.org/officeDocument/2006/relationships" xmlns:p="http://schemas.openxmlformats.org/presentationml/2006/main">
  <p:tag name="HTML_SHAPEINFO" val="&lt;ThreeDShapeInfo&gt;&lt;uuid val=&quot;{7D82706B-794F-4E86-B84B-ABB2118521BE}&quot;/&gt;&lt;isInvalidForFieldText val=&quot;0&quot;/&gt;&lt;Image&gt;&lt;filename val=&quot;C:\Users\delroy\AppData\Local\Temp\CP318816556718Session\CPTrustFolder318816556718\PPTImport318827679578\data\asimages\{7D82706B-794F-4E86-B84B-ABB2118521BE}_12.png&quot;/&gt;&lt;left val=&quot;189&quot;/&gt;&lt;top val=&quot;288&quot;/&gt;&lt;width val=&quot;377&quot;/&gt;&lt;height val=&quot;97&quot;/&gt;&lt;hasText val=&quot;1&quot;/&gt;&lt;/Image&gt;&lt;/ThreeDShapeInfo&gt;"/>
  <p:tag name="PRESENTER_SHAPETEXTINFO" val="&lt;ShapeTextInfo&gt;&lt;TableIndex row=&quot;-1&quot; col=&quot;-1&quot;&gt;&lt;linesCount val=&quot;3&quot;/&gt;&lt;lineCharCount val=&quot;23&quot;/&gt;&lt;lineCharCount val=&quot;15&quot;/&gt;&lt;lineCharCount val=&quot;30&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HTML_AUTOSHAPE_INFO" val="&lt;ThreeDShapeInfo&gt;&lt;uuid val=&quot;{DA106951-25BF-4872-93ED-A5FC8C3BFD4E}&quot;/&gt;&lt;isInvalidForFieldText val=&quot;0&quot;/&gt;&lt;Image&gt;&lt;filename val=&quot;C:\Users\delroy\AppData\Local\Temp\CP318816556718Session\CPTrustFolder318816556718\PPTImport318827679578\data\asimages\{DA106951-25BF-4872-93ED-A5FC8C3BFD4E}.png&quot;/&gt;&lt;left val=&quot;627&quot;/&gt;&lt;top val=&quot;280&quot;/&gt;&lt;width val=&quot;460&quot;/&gt;&lt;height val=&quot;108&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2572</TotalTime>
  <Words>2470</Words>
  <Application>Microsoft Office PowerPoint</Application>
  <PresentationFormat>Widescreen</PresentationFormat>
  <Paragraphs>154</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Consolas</vt:lpstr>
      <vt:lpstr>Courier New</vt:lpstr>
      <vt:lpstr>Gill Sans MT</vt:lpstr>
      <vt:lpstr>Parcel</vt:lpstr>
      <vt:lpstr>string class functions</vt:lpstr>
      <vt:lpstr>C++ string class Review</vt:lpstr>
      <vt:lpstr>Basic Operations: length and capacity</vt:lpstr>
      <vt:lpstr>A prerequisite: Overloaded Operators</vt:lpstr>
      <vt:lpstr>character access</vt:lpstr>
      <vt:lpstr>Assignment</vt:lpstr>
      <vt:lpstr>Concatenation</vt:lpstr>
      <vt:lpstr>Concatenation with Assignment</vt:lpstr>
      <vt:lpstr>The string class constant npos</vt:lpstr>
      <vt:lpstr>The find and rfind functions</vt:lpstr>
      <vt:lpstr>Converting Between Numbers and strings</vt:lpstr>
      <vt:lpstr>The index argument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string Functions</dc:title>
  <dc:creator>Delroy Brinkerhoff</dc:creator>
  <cp:lastModifiedBy>delroy</cp:lastModifiedBy>
  <cp:revision>158</cp:revision>
  <dcterms:created xsi:type="dcterms:W3CDTF">2016-07-13T22:03:45Z</dcterms:created>
  <dcterms:modified xsi:type="dcterms:W3CDTF">2026-02-14T16:23:05Z</dcterms:modified>
</cp:coreProperties>
</file>