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heme/theme2.xml" ContentType="application/vnd.openxmlformats-officedocument.them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1.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2.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notesSlides/notesSlide3.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4.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notesSlides/notesSlide5.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notesSlides/notesSlide6.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7.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8.xml" ContentType="application/vnd.openxmlformats-officedocument.presentationml.notesSlide+xml"/>
  <Override PartName="/ppt/tags/tag48.xml" ContentType="application/vnd.openxmlformats-officedocument.presentationml.tags+xml"/>
  <Override PartName="/ppt/tags/tag49.xml" ContentType="application/vnd.openxmlformats-officedocument.presentationml.tags+xml"/>
  <Override PartName="/ppt/notesSlides/notesSlide9.xml" ContentType="application/vnd.openxmlformats-officedocument.presentationml.notesSlide+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notesSlides/notesSlide10.xml" ContentType="application/vnd.openxmlformats-officedocument.presentationml.notesSlide+xml"/>
  <Override PartName="/ppt/tags/tag53.xml" ContentType="application/vnd.openxmlformats-officedocument.presentationml.tags+xml"/>
  <Override PartName="/ppt/notesSlides/notesSlide11.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68" r:id="rId4"/>
    <p:sldId id="269" r:id="rId5"/>
    <p:sldId id="260" r:id="rId6"/>
    <p:sldId id="261" r:id="rId7"/>
    <p:sldId id="270" r:id="rId8"/>
    <p:sldId id="262" r:id="rId9"/>
    <p:sldId id="271" r:id="rId10"/>
    <p:sldId id="263"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496" autoAdjust="0"/>
  </p:normalViewPr>
  <p:slideViewPr>
    <p:cSldViewPr snapToGrid="0">
      <p:cViewPr varScale="1">
        <p:scale>
          <a:sx n="89" d="100"/>
          <a:sy n="89" d="100"/>
        </p:scale>
        <p:origin x="139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72D748-8921-4331-8FE0-726A0427781A}" type="datetimeFigureOut">
              <a:rPr lang="en-US" smtClean="0"/>
              <a:t>3/3/2026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92E1EB-A674-4930-BB4E-E7FB0A1EC87A}" type="slidenum">
              <a:rPr lang="en-US" smtClean="0"/>
              <a:t>‹#›</a:t>
            </a:fld>
            <a:endParaRPr lang="en-US" dirty="0"/>
          </a:p>
        </p:txBody>
      </p:sp>
    </p:spTree>
    <p:extLst>
      <p:ext uri="{BB962C8B-B14F-4D97-AF65-F5344CB8AC3E}">
        <p14:creationId xmlns:p14="http://schemas.microsoft.com/office/powerpoint/2010/main" val="25006260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 worked as a software engineer for more than a decade before entering the classroom full-time. This video uses an interview question, encountered twice, to explore scoping issues. Although the question and ensuing discussion are based on C-strings, the concepts and solutions apply </a:t>
            </a:r>
            <a:r>
              <a:rPr lang="en-US" sz="1200" b="0" kern="1200" dirty="0">
                <a:solidFill>
                  <a:schemeClr val="tx1"/>
                </a:solidFill>
                <a:effectLst/>
                <a:latin typeface="+mn-lt"/>
                <a:ea typeface="+mn-ea"/>
                <a:cs typeface="+mn-cs"/>
              </a:rPr>
              <a:t>whenever a function returns local data by pointer or reference</a:t>
            </a:r>
            <a:r>
              <a:rPr lang="en-US" sz="1200" kern="1200" dirty="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5"/>
          </p:nvPr>
        </p:nvSpPr>
        <p:spPr/>
        <p:txBody>
          <a:bodyPr/>
          <a:lstStyle/>
          <a:p>
            <a:fld id="{8592E1EB-A674-4930-BB4E-E7FB0A1EC87A}" type="slidenum">
              <a:rPr lang="en-US" smtClean="0"/>
              <a:t>1</a:t>
            </a:fld>
            <a:endParaRPr lang="en-US" dirty="0"/>
          </a:p>
        </p:txBody>
      </p:sp>
    </p:spTree>
    <p:extLst>
      <p:ext uri="{BB962C8B-B14F-4D97-AF65-F5344CB8AC3E}">
        <p14:creationId xmlns:p14="http://schemas.microsoft.com/office/powerpoint/2010/main" val="27963496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final solution changes the data’s scope by defining it in the client function that calls </a:t>
            </a:r>
            <a:r>
              <a:rPr lang="en-US" sz="1200" kern="1200" dirty="0" err="1">
                <a:solidFill>
                  <a:schemeClr val="tx1"/>
                </a:solidFill>
                <a:effectLst/>
                <a:latin typeface="+mn-lt"/>
                <a:ea typeface="+mn-ea"/>
                <a:cs typeface="+mn-cs"/>
              </a:rPr>
              <a:t>get_name</a:t>
            </a:r>
            <a:r>
              <a:rPr lang="en-US" sz="1200" kern="1200" dirty="0">
                <a:solidFill>
                  <a:schemeClr val="tx1"/>
                </a:solidFill>
                <a:effectLst/>
                <a:latin typeface="+mn-lt"/>
                <a:ea typeface="+mn-ea"/>
                <a:cs typeface="+mn-cs"/>
              </a:rPr>
              <a:t>, and passing it as an argument. Although the variable name “data” is not directly available in </a:t>
            </a:r>
            <a:r>
              <a:rPr lang="en-US" sz="1200" kern="1200" dirty="0" err="1">
                <a:solidFill>
                  <a:schemeClr val="tx1"/>
                </a:solidFill>
                <a:effectLst/>
                <a:latin typeface="+mn-lt"/>
                <a:ea typeface="+mn-ea"/>
                <a:cs typeface="+mn-cs"/>
              </a:rPr>
              <a:t>get_name</a:t>
            </a:r>
            <a:r>
              <a:rPr lang="en-US" sz="1200" kern="1200" dirty="0">
                <a:solidFill>
                  <a:schemeClr val="tx1"/>
                </a:solidFill>
                <a:effectLst/>
                <a:latin typeface="+mn-lt"/>
                <a:ea typeface="+mn-ea"/>
                <a:cs typeface="+mn-cs"/>
              </a:rPr>
              <a:t>, the </a:t>
            </a:r>
            <a:r>
              <a:rPr lang="en-US" sz="1200" i="1" kern="1200" dirty="0">
                <a:solidFill>
                  <a:schemeClr val="tx1"/>
                </a:solidFill>
                <a:effectLst/>
                <a:latin typeface="+mn-lt"/>
                <a:ea typeface="+mn-ea"/>
                <a:cs typeface="+mn-cs"/>
              </a:rPr>
              <a:t>address</a:t>
            </a:r>
            <a:r>
              <a:rPr lang="en-US" sz="1200" kern="1200" dirty="0">
                <a:solidFill>
                  <a:schemeClr val="tx1"/>
                </a:solidFill>
                <a:effectLst/>
                <a:latin typeface="+mn-lt"/>
                <a:ea typeface="+mn-ea"/>
                <a:cs typeface="+mn-cs"/>
              </a:rPr>
              <a:t> of “data” is passed in and stored in the variable named “name,” making its contents available. Pass-by-pointer is an INOUT passing mechanism, so the function still works with a “void” return type and without a “return” statement. Nevertheless, returning a parameter is a “convenience” technique seen with functions like </a:t>
            </a:r>
            <a:r>
              <a:rPr lang="en-US" sz="1200" kern="1200" dirty="0" err="1">
                <a:solidFill>
                  <a:schemeClr val="tx1"/>
                </a:solidFill>
                <a:effectLst/>
                <a:latin typeface="+mn-lt"/>
                <a:ea typeface="+mn-ea"/>
                <a:cs typeface="+mn-cs"/>
              </a:rPr>
              <a:t>strcpy</a:t>
            </a:r>
            <a:r>
              <a:rPr lang="en-US" sz="1200" kern="1200" dirty="0">
                <a:solidFill>
                  <a:schemeClr val="tx1"/>
                </a:solidFill>
                <a:effectLst/>
                <a:latin typeface="+mn-lt"/>
                <a:ea typeface="+mn-ea"/>
                <a:cs typeface="+mn-cs"/>
              </a:rPr>
              <a:t> and </a:t>
            </a:r>
            <a:r>
              <a:rPr lang="en-US" sz="1200" kern="1200" dirty="0" err="1">
                <a:solidFill>
                  <a:schemeClr val="tx1"/>
                </a:solidFill>
                <a:effectLst/>
                <a:latin typeface="+mn-lt"/>
                <a:ea typeface="+mn-ea"/>
                <a:cs typeface="+mn-cs"/>
              </a:rPr>
              <a:t>strcat</a:t>
            </a:r>
            <a:r>
              <a:rPr lang="en-US" sz="1200" kern="1200" dirty="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5"/>
          </p:nvPr>
        </p:nvSpPr>
        <p:spPr/>
        <p:txBody>
          <a:bodyPr/>
          <a:lstStyle/>
          <a:p>
            <a:fld id="{8592E1EB-A674-4930-BB4E-E7FB0A1EC87A}" type="slidenum">
              <a:rPr lang="en-US" smtClean="0"/>
              <a:t>10</a:t>
            </a:fld>
            <a:endParaRPr lang="en-US" dirty="0"/>
          </a:p>
        </p:txBody>
      </p:sp>
    </p:spTree>
    <p:extLst>
      <p:ext uri="{BB962C8B-B14F-4D97-AF65-F5344CB8AC3E}">
        <p14:creationId xmlns:p14="http://schemas.microsoft.com/office/powerpoint/2010/main" val="4164380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client calls </a:t>
            </a:r>
            <a:r>
              <a:rPr lang="en-US" sz="1200" kern="1200" dirty="0" err="1">
                <a:solidFill>
                  <a:schemeClr val="tx1"/>
                </a:solidFill>
                <a:effectLst/>
                <a:latin typeface="+mn-lt"/>
                <a:ea typeface="+mn-ea"/>
                <a:cs typeface="+mn-cs"/>
              </a:rPr>
              <a:t>get_name</a:t>
            </a:r>
            <a:r>
              <a:rPr lang="en-US" sz="1200" kern="1200" dirty="0">
                <a:solidFill>
                  <a:schemeClr val="tx1"/>
                </a:solidFill>
                <a:effectLst/>
                <a:latin typeface="+mn-lt"/>
                <a:ea typeface="+mn-ea"/>
                <a:cs typeface="+mn-cs"/>
              </a:rPr>
              <a:t>, and while it runs, the client remains active, so its local data is not deallocated. This arrangement is easy to understand and use, making the client responsible for memory management. This solution has no significant drawbacks.</a:t>
            </a:r>
          </a:p>
          <a:p>
            <a:endParaRPr lang="en-US" dirty="0"/>
          </a:p>
        </p:txBody>
      </p:sp>
      <p:sp>
        <p:nvSpPr>
          <p:cNvPr id="4" name="Slide Number Placeholder 3"/>
          <p:cNvSpPr>
            <a:spLocks noGrp="1"/>
          </p:cNvSpPr>
          <p:nvPr>
            <p:ph type="sldNum" sz="quarter" idx="5"/>
          </p:nvPr>
        </p:nvSpPr>
        <p:spPr/>
        <p:txBody>
          <a:bodyPr/>
          <a:lstStyle/>
          <a:p>
            <a:fld id="{8592E1EB-A674-4930-BB4E-E7FB0A1EC87A}" type="slidenum">
              <a:rPr lang="en-US" smtClean="0"/>
              <a:t>11</a:t>
            </a:fld>
            <a:endParaRPr lang="en-US" dirty="0"/>
          </a:p>
        </p:txBody>
      </p:sp>
    </p:spTree>
    <p:extLst>
      <p:ext uri="{BB962C8B-B14F-4D97-AF65-F5344CB8AC3E}">
        <p14:creationId xmlns:p14="http://schemas.microsoft.com/office/powerpoint/2010/main" val="15114527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Programmers can also combine local scope and dynamic memory, affording them a high degree of flexibility. They can allow the client to allocate data memory or delegate the allocation to </a:t>
            </a:r>
            <a:r>
              <a:rPr lang="en-US" sz="1200" kern="1200" dirty="0" err="1">
                <a:solidFill>
                  <a:schemeClr val="tx1"/>
                </a:solidFill>
                <a:effectLst/>
                <a:latin typeface="+mn-lt"/>
                <a:ea typeface="+mn-ea"/>
                <a:cs typeface="+mn-cs"/>
              </a:rPr>
              <a:t>get_name</a:t>
            </a:r>
            <a:r>
              <a:rPr lang="en-US" sz="1200" kern="1200" dirty="0">
                <a:solidFill>
                  <a:schemeClr val="tx1"/>
                </a:solidFill>
                <a:effectLst/>
                <a:latin typeface="+mn-lt"/>
                <a:ea typeface="+mn-ea"/>
                <a:cs typeface="+mn-cs"/>
              </a:rPr>
              <a:t> or any supplier function. Achieving maximum flexibility relies on default arguments.</a:t>
            </a:r>
          </a:p>
          <a:p>
            <a:r>
              <a:rPr lang="en-US" sz="1200" kern="1200" dirty="0">
                <a:solidFill>
                  <a:schemeClr val="tx1"/>
                </a:solidFill>
                <a:effectLst/>
                <a:latin typeface="+mn-lt"/>
                <a:ea typeface="+mn-ea"/>
                <a:cs typeface="+mn-cs"/>
              </a:rPr>
              <a:t>If the client allocates memory and passes its address as the second argument, the address overrides the default value, so “name” points to the client’s memory. Alternatively, if the client chooses not to allocate memory, </a:t>
            </a:r>
            <a:r>
              <a:rPr lang="en-US" sz="1200" kern="1200" dirty="0" err="1">
                <a:solidFill>
                  <a:schemeClr val="tx1"/>
                </a:solidFill>
                <a:effectLst/>
                <a:latin typeface="+mn-lt"/>
                <a:ea typeface="+mn-ea"/>
                <a:cs typeface="+mn-cs"/>
              </a:rPr>
              <a:t>get_name</a:t>
            </a:r>
            <a:r>
              <a:rPr lang="en-US" sz="1200" kern="1200" dirty="0">
                <a:solidFill>
                  <a:schemeClr val="tx1"/>
                </a:solidFill>
                <a:effectLst/>
                <a:latin typeface="+mn-lt"/>
                <a:ea typeface="+mn-ea"/>
                <a:cs typeface="+mn-cs"/>
              </a:rPr>
              <a:t> sets “name” to the default value of </a:t>
            </a:r>
            <a:r>
              <a:rPr lang="en-US" sz="1200" kern="1200" dirty="0" err="1">
                <a:solidFill>
                  <a:schemeClr val="tx1"/>
                </a:solidFill>
                <a:effectLst/>
                <a:latin typeface="+mn-lt"/>
                <a:ea typeface="+mn-ea"/>
                <a:cs typeface="+mn-cs"/>
              </a:rPr>
              <a:t>nullptr</a:t>
            </a:r>
            <a:r>
              <a:rPr lang="en-US" sz="1200" kern="1200" dirty="0">
                <a:solidFill>
                  <a:schemeClr val="tx1"/>
                </a:solidFill>
                <a:effectLst/>
                <a:latin typeface="+mn-lt"/>
                <a:ea typeface="+mn-ea"/>
                <a:cs typeface="+mn-cs"/>
              </a:rPr>
              <a:t>, and the if-statement allocates the necessary memory. Either way, </a:t>
            </a:r>
            <a:r>
              <a:rPr lang="en-US" sz="1200" kern="1200" dirty="0" err="1">
                <a:solidFill>
                  <a:schemeClr val="tx1"/>
                </a:solidFill>
                <a:effectLst/>
                <a:latin typeface="+mn-lt"/>
                <a:ea typeface="+mn-ea"/>
                <a:cs typeface="+mn-cs"/>
              </a:rPr>
              <a:t>get_name</a:t>
            </a:r>
            <a:r>
              <a:rPr lang="en-US" sz="1200" kern="1200" dirty="0">
                <a:solidFill>
                  <a:schemeClr val="tx1"/>
                </a:solidFill>
                <a:effectLst/>
                <a:latin typeface="+mn-lt"/>
                <a:ea typeface="+mn-ea"/>
                <a:cs typeface="+mn-cs"/>
              </a:rPr>
              <a:t> returns the address of the data when it ends.</a:t>
            </a:r>
          </a:p>
          <a:p>
            <a:endParaRPr lang="en-US" dirty="0"/>
          </a:p>
        </p:txBody>
      </p:sp>
      <p:sp>
        <p:nvSpPr>
          <p:cNvPr id="4" name="Slide Number Placeholder 3"/>
          <p:cNvSpPr>
            <a:spLocks noGrp="1"/>
          </p:cNvSpPr>
          <p:nvPr>
            <p:ph type="sldNum" sz="quarter" idx="5"/>
          </p:nvPr>
        </p:nvSpPr>
        <p:spPr/>
        <p:txBody>
          <a:bodyPr/>
          <a:lstStyle/>
          <a:p>
            <a:fld id="{8592E1EB-A674-4930-BB4E-E7FB0A1EC87A}" type="slidenum">
              <a:rPr lang="en-US" smtClean="0"/>
              <a:t>12</a:t>
            </a:fld>
            <a:endParaRPr lang="en-US" dirty="0"/>
          </a:p>
        </p:txBody>
      </p:sp>
    </p:spTree>
    <p:extLst>
      <p:ext uri="{BB962C8B-B14F-4D97-AF65-F5344CB8AC3E}">
        <p14:creationId xmlns:p14="http://schemas.microsoft.com/office/powerpoint/2010/main" val="1881990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both interviews, an engineer wrote a function on a blackboard similar to the one shown here, and asked, “What’s wrong with this code?” Pause the playback for a moment and try to answer the question.</a:t>
            </a:r>
          </a:p>
          <a:p>
            <a:endParaRPr lang="en-US" dirty="0"/>
          </a:p>
        </p:txBody>
      </p:sp>
      <p:sp>
        <p:nvSpPr>
          <p:cNvPr id="4" name="Slide Number Placeholder 3"/>
          <p:cNvSpPr>
            <a:spLocks noGrp="1"/>
          </p:cNvSpPr>
          <p:nvPr>
            <p:ph type="sldNum" sz="quarter" idx="5"/>
          </p:nvPr>
        </p:nvSpPr>
        <p:spPr/>
        <p:txBody>
          <a:bodyPr/>
          <a:lstStyle/>
          <a:p>
            <a:fld id="{8592E1EB-A674-4930-BB4E-E7FB0A1EC87A}" type="slidenum">
              <a:rPr lang="en-US" smtClean="0"/>
              <a:t>2</a:t>
            </a:fld>
            <a:endParaRPr lang="en-US" dirty="0"/>
          </a:p>
        </p:txBody>
      </p:sp>
    </p:spTree>
    <p:extLst>
      <p:ext uri="{BB962C8B-B14F-4D97-AF65-F5344CB8AC3E}">
        <p14:creationId xmlns:p14="http://schemas.microsoft.com/office/powerpoint/2010/main" val="17467211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CE10DC-35A5-5518-5584-938410EDD4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33B3E7-AABC-E938-86F0-CDAD267E8F8A}"/>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310050F2-0378-0561-D2B4-B83FE6F9BDA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function makes an excellent question, one I’ve used on exams myself. It tests important skills such as reading and understanding code, as well as defining and reading C-strings. It also tests the understanding of crucial concepts relating to variable definition and memory allocation, the relationship between arrays and pointers, and how to pass arrays to and return them from functions. When you see a problem such as this, focus on what is given rather than speculating about what might be missing.</a:t>
            </a:r>
          </a:p>
          <a:p>
            <a:endParaRPr lang="en-US" dirty="0"/>
          </a:p>
        </p:txBody>
      </p:sp>
      <p:sp>
        <p:nvSpPr>
          <p:cNvPr id="4" name="Slide Number Placeholder 3">
            <a:extLst>
              <a:ext uri="{FF2B5EF4-FFF2-40B4-BE49-F238E27FC236}">
                <a16:creationId xmlns:a16="http://schemas.microsoft.com/office/drawing/2014/main" id="{9F31461D-93AA-207B-7ED5-9263509C95B3}"/>
              </a:ext>
            </a:extLst>
          </p:cNvPr>
          <p:cNvSpPr>
            <a:spLocks noGrp="1"/>
          </p:cNvSpPr>
          <p:nvPr>
            <p:ph type="sldNum" sz="quarter" idx="5"/>
          </p:nvPr>
        </p:nvSpPr>
        <p:spPr/>
        <p:txBody>
          <a:bodyPr/>
          <a:lstStyle/>
          <a:p>
            <a:fld id="{8592E1EB-A674-4930-BB4E-E7FB0A1EC87A}" type="slidenum">
              <a:rPr lang="en-US" smtClean="0"/>
              <a:t>3</a:t>
            </a:fld>
            <a:endParaRPr lang="en-US" dirty="0"/>
          </a:p>
        </p:txBody>
      </p:sp>
    </p:spTree>
    <p:extLst>
      <p:ext uri="{BB962C8B-B14F-4D97-AF65-F5344CB8AC3E}">
        <p14:creationId xmlns:p14="http://schemas.microsoft.com/office/powerpoint/2010/main" val="8028243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F5115D-DC58-3E36-0CB1-268021390A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915752-7711-046E-4CFF-E843401A96D6}"/>
              </a:ext>
            </a:extLst>
          </p:cNvPr>
          <p:cNvSpPr>
            <a:spLocks noGrp="1" noRot="1" noChangeAspect="1"/>
          </p:cNvSpPr>
          <p:nvPr>
            <p:ph type="sldImg"/>
          </p:nvPr>
        </p:nvSpPr>
        <p:spPr/>
        <p:txBody>
          <a:bodyPr/>
          <a:lstStyle/>
          <a:p>
            <a:endParaRPr lang="en-US" dirty="0"/>
          </a:p>
        </p:txBody>
      </p:sp>
      <p:sp>
        <p:nvSpPr>
          <p:cNvPr id="3" name="Notes Placeholder 2">
            <a:extLst>
              <a:ext uri="{FF2B5EF4-FFF2-40B4-BE49-F238E27FC236}">
                <a16:creationId xmlns:a16="http://schemas.microsoft.com/office/drawing/2014/main" id="{14248272-D4E0-B49F-76BE-49696B09B8D9}"/>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The returned value and the return type match and are correct because an array’s name is a pointer. It’s not an error for the </a:t>
            </a:r>
            <a:r>
              <a:rPr lang="en-US" sz="1200" kern="1200" dirty="0" err="1">
                <a:solidFill>
                  <a:schemeClr val="tx1"/>
                </a:solidFill>
                <a:effectLst/>
                <a:latin typeface="+mn-lt"/>
                <a:ea typeface="+mn-ea"/>
                <a:cs typeface="+mn-cs"/>
              </a:rPr>
              <a:t>getline</a:t>
            </a:r>
            <a:r>
              <a:rPr lang="en-US" sz="1200" kern="1200" dirty="0">
                <a:solidFill>
                  <a:schemeClr val="tx1"/>
                </a:solidFill>
                <a:effectLst/>
                <a:latin typeface="+mn-lt"/>
                <a:ea typeface="+mn-ea"/>
                <a:cs typeface="+mn-cs"/>
              </a:rPr>
              <a:t> function to read fewer than 100 characters because it inserts a null terminator following the input, and C-strings ignore everything after the terminator. It’s also not an error for the user to enter more than 100 characters, since </a:t>
            </a:r>
            <a:r>
              <a:rPr lang="en-US" sz="1200" kern="1200" dirty="0" err="1">
                <a:solidFill>
                  <a:schemeClr val="tx1"/>
                </a:solidFill>
                <a:effectLst/>
                <a:latin typeface="+mn-lt"/>
                <a:ea typeface="+mn-ea"/>
                <a:cs typeface="+mn-cs"/>
              </a:rPr>
              <a:t>getline</a:t>
            </a:r>
            <a:r>
              <a:rPr lang="en-US" sz="1200" kern="1200" dirty="0">
                <a:solidFill>
                  <a:schemeClr val="tx1"/>
                </a:solidFill>
                <a:effectLst/>
                <a:latin typeface="+mn-lt"/>
                <a:ea typeface="+mn-ea"/>
                <a:cs typeface="+mn-cs"/>
              </a:rPr>
              <a:t> only reads 99 characters, leaving a space for the terminator.</a:t>
            </a:r>
          </a:p>
          <a:p>
            <a:r>
              <a:rPr lang="en-US" sz="1200" kern="1200" dirty="0">
                <a:solidFill>
                  <a:schemeClr val="tx1"/>
                </a:solidFill>
                <a:effectLst/>
                <a:latin typeface="+mn-lt"/>
                <a:ea typeface="+mn-ea"/>
                <a:cs typeface="+mn-cs"/>
              </a:rPr>
              <a:t>The function is syntactically correct but has a logical error: it returns the </a:t>
            </a:r>
            <a:r>
              <a:rPr lang="en-US" sz="1200" i="1" kern="1200" dirty="0">
                <a:solidFill>
                  <a:schemeClr val="tx1"/>
                </a:solidFill>
                <a:effectLst/>
                <a:latin typeface="+mn-lt"/>
                <a:ea typeface="+mn-ea"/>
                <a:cs typeface="+mn-cs"/>
              </a:rPr>
              <a:t>address</a:t>
            </a:r>
            <a:r>
              <a:rPr lang="en-US" sz="1200" kern="1200" dirty="0">
                <a:solidFill>
                  <a:schemeClr val="tx1"/>
                </a:solidFill>
                <a:effectLst/>
                <a:latin typeface="+mn-lt"/>
                <a:ea typeface="+mn-ea"/>
                <a:cs typeface="+mn-cs"/>
              </a:rPr>
              <a:t> of a local variable. Programs allocate memory for local variables when they call a function and deallocate the memory when the function ends. However, returning the variable’s address suggests that the code that called the function is still using its contents, even after the memory is deallocated.</a:t>
            </a:r>
          </a:p>
          <a:p>
            <a:endParaRPr lang="en-US" dirty="0"/>
          </a:p>
        </p:txBody>
      </p:sp>
      <p:sp>
        <p:nvSpPr>
          <p:cNvPr id="4" name="Slide Number Placeholder 3">
            <a:extLst>
              <a:ext uri="{FF2B5EF4-FFF2-40B4-BE49-F238E27FC236}">
                <a16:creationId xmlns:a16="http://schemas.microsoft.com/office/drawing/2014/main" id="{C4D2F64F-0672-1BA9-BA0F-87124D1AD2AC}"/>
              </a:ext>
            </a:extLst>
          </p:cNvPr>
          <p:cNvSpPr>
            <a:spLocks noGrp="1"/>
          </p:cNvSpPr>
          <p:nvPr>
            <p:ph type="sldNum" sz="quarter" idx="5"/>
          </p:nvPr>
        </p:nvSpPr>
        <p:spPr/>
        <p:txBody>
          <a:bodyPr/>
          <a:lstStyle/>
          <a:p>
            <a:fld id="{8592E1EB-A674-4930-BB4E-E7FB0A1EC87A}" type="slidenum">
              <a:rPr lang="en-US" smtClean="0"/>
              <a:t>4</a:t>
            </a:fld>
            <a:endParaRPr lang="en-US" dirty="0"/>
          </a:p>
        </p:txBody>
      </p:sp>
    </p:spTree>
    <p:extLst>
      <p:ext uri="{BB962C8B-B14F-4D97-AF65-F5344CB8AC3E}">
        <p14:creationId xmlns:p14="http://schemas.microsoft.com/office/powerpoint/2010/main" val="2452192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There are two distinct aspects of the question: First, understanding what is wrong with the original code, and second, how to correct it. The problem is that the function returns the address of memory that the program deallocates on the function’s return. The video explores three ways to solve the problem, each using different C++ features and resulting in different secondary effects on the program.</a:t>
            </a:r>
          </a:p>
          <a:p>
            <a:r>
              <a:rPr lang="en-US" sz="1200" kern="1200" dirty="0">
                <a:solidFill>
                  <a:schemeClr val="tx1"/>
                </a:solidFill>
                <a:effectLst/>
                <a:latin typeface="+mn-lt"/>
                <a:ea typeface="+mn-ea"/>
                <a:cs typeface="+mn-cs"/>
              </a:rPr>
              <a:t>Knowing how to correct the original error isn’t the same as understanding what it is, so just presenting a correction doesn’t demonstrate an understanding of the problem, or answer the question, “What is wrong with the code?” Furthermore, answering the question by presenting a solution may cause us to overlook a better solution for a given problem.</a:t>
            </a:r>
          </a:p>
          <a:p>
            <a:endParaRPr lang="en-US" dirty="0"/>
          </a:p>
        </p:txBody>
      </p:sp>
      <p:sp>
        <p:nvSpPr>
          <p:cNvPr id="4" name="Slide Number Placeholder 3"/>
          <p:cNvSpPr>
            <a:spLocks noGrp="1"/>
          </p:cNvSpPr>
          <p:nvPr>
            <p:ph type="sldNum" sz="quarter" idx="5"/>
          </p:nvPr>
        </p:nvSpPr>
        <p:spPr/>
        <p:txBody>
          <a:bodyPr/>
          <a:lstStyle/>
          <a:p>
            <a:fld id="{8592E1EB-A674-4930-BB4E-E7FB0A1EC87A}" type="slidenum">
              <a:rPr lang="en-US" smtClean="0"/>
              <a:t>5</a:t>
            </a:fld>
            <a:endParaRPr lang="en-US" dirty="0"/>
          </a:p>
        </p:txBody>
      </p:sp>
    </p:spTree>
    <p:extLst>
      <p:ext uri="{BB962C8B-B14F-4D97-AF65-F5344CB8AC3E}">
        <p14:creationId xmlns:p14="http://schemas.microsoft.com/office/powerpoint/2010/main" val="1064308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text introduced the “static” keyword in Chapter 1. Computers allocate memory for static variables when they load programs into memory and don’t deallocate the memory until the program ends. The static keyword doesn’t change C++’s scoping rules. Therefore, the variable </a:t>
            </a:r>
            <a:r>
              <a:rPr lang="en-US" sz="1200" i="1" kern="1200" dirty="0">
                <a:solidFill>
                  <a:schemeClr val="tx1"/>
                </a:solidFill>
                <a:effectLst/>
                <a:latin typeface="+mn-lt"/>
                <a:ea typeface="+mn-ea"/>
                <a:cs typeface="+mn-cs"/>
              </a:rPr>
              <a:t>name</a:t>
            </a:r>
            <a:r>
              <a:rPr lang="en-US" sz="1200" kern="1200" dirty="0">
                <a:solidFill>
                  <a:schemeClr val="tx1"/>
                </a:solidFill>
                <a:effectLst/>
                <a:latin typeface="+mn-lt"/>
                <a:ea typeface="+mn-ea"/>
                <a:cs typeface="+mn-cs"/>
              </a:rPr>
              <a:t> goes out of scope, but its contents remain available when the program calls the function again. Furthermore, the program can access the variable’s contents through the returned address without error.</a:t>
            </a:r>
          </a:p>
          <a:p>
            <a:endParaRPr lang="en-US" dirty="0"/>
          </a:p>
        </p:txBody>
      </p:sp>
      <p:sp>
        <p:nvSpPr>
          <p:cNvPr id="4" name="Slide Number Placeholder 3"/>
          <p:cNvSpPr>
            <a:spLocks noGrp="1"/>
          </p:cNvSpPr>
          <p:nvPr>
            <p:ph type="sldNum" sz="quarter" idx="5"/>
          </p:nvPr>
        </p:nvSpPr>
        <p:spPr/>
        <p:txBody>
          <a:bodyPr/>
          <a:lstStyle/>
          <a:p>
            <a:fld id="{8592E1EB-A674-4930-BB4E-E7FB0A1EC87A}" type="slidenum">
              <a:rPr lang="en-US" smtClean="0"/>
              <a:t>6</a:t>
            </a:fld>
            <a:endParaRPr lang="en-US" dirty="0"/>
          </a:p>
        </p:txBody>
      </p:sp>
    </p:spTree>
    <p:extLst>
      <p:ext uri="{BB962C8B-B14F-4D97-AF65-F5344CB8AC3E}">
        <p14:creationId xmlns:p14="http://schemas.microsoft.com/office/powerpoint/2010/main" val="21653870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“static” solution is easy to understand and use. However, it has one significant consequence: each call to </a:t>
            </a:r>
            <a:r>
              <a:rPr lang="en-US" sz="1200" kern="1200" dirty="0" err="1">
                <a:solidFill>
                  <a:schemeClr val="tx1"/>
                </a:solidFill>
                <a:effectLst/>
                <a:latin typeface="+mn-lt"/>
                <a:ea typeface="+mn-ea"/>
                <a:cs typeface="+mn-cs"/>
              </a:rPr>
              <a:t>get_name</a:t>
            </a:r>
            <a:r>
              <a:rPr lang="en-US" sz="1200" kern="1200" dirty="0">
                <a:solidFill>
                  <a:schemeClr val="tx1"/>
                </a:solidFill>
                <a:effectLst/>
                <a:latin typeface="+mn-lt"/>
                <a:ea typeface="+mn-ea"/>
                <a:cs typeface="+mn-cs"/>
              </a:rPr>
              <a:t> overwrites the data stored in the static variable by the previous call. Client code calls </a:t>
            </a:r>
            <a:r>
              <a:rPr lang="en-US" sz="1200" kern="1200" dirty="0" err="1">
                <a:solidFill>
                  <a:schemeClr val="tx1"/>
                </a:solidFill>
                <a:effectLst/>
                <a:latin typeface="+mn-lt"/>
                <a:ea typeface="+mn-ea"/>
                <a:cs typeface="+mn-cs"/>
              </a:rPr>
              <a:t>get_name</a:t>
            </a:r>
            <a:r>
              <a:rPr lang="en-US" sz="1200" kern="1200" dirty="0">
                <a:solidFill>
                  <a:schemeClr val="tx1"/>
                </a:solidFill>
                <a:effectLst/>
                <a:latin typeface="+mn-lt"/>
                <a:ea typeface="+mn-ea"/>
                <a:cs typeface="+mn-cs"/>
              </a:rPr>
              <a:t> and, in some way, uses the data it returns. The client must complete all processing before calling </a:t>
            </a:r>
            <a:r>
              <a:rPr lang="en-US" sz="1200" kern="1200" dirty="0" err="1">
                <a:solidFill>
                  <a:schemeClr val="tx1"/>
                </a:solidFill>
                <a:effectLst/>
                <a:latin typeface="+mn-lt"/>
                <a:ea typeface="+mn-ea"/>
                <a:cs typeface="+mn-cs"/>
              </a:rPr>
              <a:t>get_name</a:t>
            </a:r>
            <a:r>
              <a:rPr lang="en-US" sz="1200" kern="1200" dirty="0">
                <a:solidFill>
                  <a:schemeClr val="tx1"/>
                </a:solidFill>
                <a:effectLst/>
                <a:latin typeface="+mn-lt"/>
                <a:ea typeface="+mn-ea"/>
                <a:cs typeface="+mn-cs"/>
              </a:rPr>
              <a:t> again because the call replaces the previous data. If the client saves the returned data, it must copy it before the next call overwrites it; otherwise, all saved data is the same - the last-entered value.</a:t>
            </a:r>
          </a:p>
          <a:p>
            <a:endParaRPr lang="en-US" dirty="0"/>
          </a:p>
        </p:txBody>
      </p:sp>
      <p:sp>
        <p:nvSpPr>
          <p:cNvPr id="4" name="Slide Number Placeholder 3"/>
          <p:cNvSpPr>
            <a:spLocks noGrp="1"/>
          </p:cNvSpPr>
          <p:nvPr>
            <p:ph type="sldNum" sz="quarter" idx="5"/>
          </p:nvPr>
        </p:nvSpPr>
        <p:spPr/>
        <p:txBody>
          <a:bodyPr/>
          <a:lstStyle/>
          <a:p>
            <a:fld id="{8592E1EB-A674-4930-BB4E-E7FB0A1EC87A}" type="slidenum">
              <a:rPr lang="en-US" smtClean="0"/>
              <a:t>7</a:t>
            </a:fld>
            <a:endParaRPr lang="en-US" dirty="0"/>
          </a:p>
        </p:txBody>
      </p:sp>
    </p:spTree>
    <p:extLst>
      <p:ext uri="{BB962C8B-B14F-4D97-AF65-F5344CB8AC3E}">
        <p14:creationId xmlns:p14="http://schemas.microsoft.com/office/powerpoint/2010/main" val="14728268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Dynamic data offers another way of solving the original problem. Programs allocate memory for local variables on the stack and deallocate it when the function returns. However, they allocate dynamic memory on the heap using the new operator and save its address in a pointer variable. Dynamic memory remains allocated until explicitly deallocated with the “delete” operator. So, when the function returns, the variable name is deallocated, but the function returns the </a:t>
            </a:r>
            <a:r>
              <a:rPr lang="en-US" sz="1200" i="1" kern="1200" dirty="0">
                <a:solidFill>
                  <a:schemeClr val="tx1"/>
                </a:solidFill>
                <a:effectLst/>
                <a:latin typeface="+mn-lt"/>
                <a:ea typeface="+mn-ea"/>
                <a:cs typeface="+mn-cs"/>
              </a:rPr>
              <a:t>address</a:t>
            </a:r>
            <a:r>
              <a:rPr lang="en-US" sz="1200" kern="1200" dirty="0">
                <a:solidFill>
                  <a:schemeClr val="tx1"/>
                </a:solidFill>
                <a:effectLst/>
                <a:latin typeface="+mn-lt"/>
                <a:ea typeface="+mn-ea"/>
                <a:cs typeface="+mn-cs"/>
              </a:rPr>
              <a:t> of the heap memory, which remains allocated and usable by the calling code. Furthermore, programs can specify the size of each string created with new, making the function more flexible.</a:t>
            </a:r>
          </a:p>
          <a:p>
            <a:endParaRPr lang="en-US" dirty="0"/>
          </a:p>
        </p:txBody>
      </p:sp>
      <p:sp>
        <p:nvSpPr>
          <p:cNvPr id="4" name="Slide Number Placeholder 3"/>
          <p:cNvSpPr>
            <a:spLocks noGrp="1"/>
          </p:cNvSpPr>
          <p:nvPr>
            <p:ph type="sldNum" sz="quarter" idx="5"/>
          </p:nvPr>
        </p:nvSpPr>
        <p:spPr/>
        <p:txBody>
          <a:bodyPr/>
          <a:lstStyle/>
          <a:p>
            <a:fld id="{8592E1EB-A674-4930-BB4E-E7FB0A1EC87A}" type="slidenum">
              <a:rPr lang="en-US" smtClean="0"/>
              <a:t>8</a:t>
            </a:fld>
            <a:endParaRPr lang="en-US" dirty="0"/>
          </a:p>
        </p:txBody>
      </p:sp>
    </p:spTree>
    <p:extLst>
      <p:ext uri="{BB962C8B-B14F-4D97-AF65-F5344CB8AC3E}">
        <p14:creationId xmlns:p14="http://schemas.microsoft.com/office/powerpoint/2010/main" val="890607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Each time a program calls </a:t>
            </a:r>
            <a:r>
              <a:rPr lang="en-US" sz="1200" kern="1200" dirty="0" err="1">
                <a:solidFill>
                  <a:schemeClr val="tx1"/>
                </a:solidFill>
                <a:effectLst/>
                <a:latin typeface="+mn-lt"/>
                <a:ea typeface="+mn-ea"/>
                <a:cs typeface="+mn-cs"/>
              </a:rPr>
              <a:t>get_name</a:t>
            </a:r>
            <a:r>
              <a:rPr lang="en-US" sz="1200" kern="1200" dirty="0">
                <a:solidFill>
                  <a:schemeClr val="tx1"/>
                </a:solidFill>
                <a:effectLst/>
                <a:latin typeface="+mn-lt"/>
                <a:ea typeface="+mn-ea"/>
                <a:cs typeface="+mn-cs"/>
              </a:rPr>
              <a:t>, it returns a new string: new memory and new contents. This organization allows programs to read multiple data items before processing any of them, or to store the data without copying it. The only significant downside to dynamic data is that programmers must remember to deallocate or delete it when the program no longer needs it.</a:t>
            </a:r>
          </a:p>
          <a:p>
            <a:endParaRPr lang="en-US" dirty="0"/>
          </a:p>
        </p:txBody>
      </p:sp>
      <p:sp>
        <p:nvSpPr>
          <p:cNvPr id="4" name="Slide Number Placeholder 3"/>
          <p:cNvSpPr>
            <a:spLocks noGrp="1"/>
          </p:cNvSpPr>
          <p:nvPr>
            <p:ph type="sldNum" sz="quarter" idx="5"/>
          </p:nvPr>
        </p:nvSpPr>
        <p:spPr/>
        <p:txBody>
          <a:bodyPr/>
          <a:lstStyle/>
          <a:p>
            <a:fld id="{8592E1EB-A674-4930-BB4E-E7FB0A1EC87A}" type="slidenum">
              <a:rPr lang="en-US" smtClean="0"/>
              <a:t>9</a:t>
            </a:fld>
            <a:endParaRPr lang="en-US" dirty="0"/>
          </a:p>
        </p:txBody>
      </p:sp>
    </p:spTree>
    <p:extLst>
      <p:ext uri="{BB962C8B-B14F-4D97-AF65-F5344CB8AC3E}">
        <p14:creationId xmlns:p14="http://schemas.microsoft.com/office/powerpoint/2010/main" val="7722258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3/3/2026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3/3/2026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3/3/2026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3/3/2026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3/3/2026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3/3/2026</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3/3/2026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Date Placeholder 2"/>
          <p:cNvSpPr>
            <a:spLocks noGrp="1"/>
          </p:cNvSpPr>
          <p:nvPr>
            <p:ph type="dt" sz="half" idx="10"/>
            <p:custDataLst>
              <p:tags r:id="rId2"/>
            </p:custDataLst>
          </p:nvPr>
        </p:nvSpPr>
        <p:spPr/>
        <p:txBody>
          <a:bodyPr/>
          <a:lstStyle/>
          <a:p>
            <a:fld id="{B40FB4B4-2185-4162-9846-7C5876CD7D32}" type="datetimeFigureOut">
              <a:rPr lang="en-US" smtClean="0"/>
              <a:t>3/3/2026</a:t>
            </a:fld>
            <a:endParaRPr lang="en-US" dirty="0"/>
          </a:p>
        </p:txBody>
      </p:sp>
      <p:sp>
        <p:nvSpPr>
          <p:cNvPr id="4" name="Footer Placeholder 3"/>
          <p:cNvSpPr>
            <a:spLocks noGrp="1"/>
          </p:cNvSpPr>
          <p:nvPr>
            <p:ph type="ftr" sz="quarter" idx="11"/>
            <p:custDataLst>
              <p:tags r:id="rId3"/>
            </p:custDataLst>
          </p:nvPr>
        </p:nvSpPr>
        <p:spPr/>
        <p:txBody>
          <a:bodyPr/>
          <a:lstStyle/>
          <a:p>
            <a:endParaRPr lang="en-US" dirty="0"/>
          </a:p>
        </p:txBody>
      </p:sp>
      <p:sp>
        <p:nvSpPr>
          <p:cNvPr id="5" name="Slide Number Placeholder 4"/>
          <p:cNvSpPr>
            <a:spLocks noGrp="1"/>
          </p:cNvSpPr>
          <p:nvPr>
            <p:ph type="sldNum" sz="quarter" idx="12"/>
            <p:custDataLst>
              <p:tags r:id="rId4"/>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3/3/2026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3/3/2026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3/3/2026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3/3/2026</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52.xml"/><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image" Target="../media/image4.emf"/><Relationship Id="rId5" Type="http://schemas.openxmlformats.org/officeDocument/2006/relationships/notesSlide" Target="../notesSlides/notesSlide10.xml"/><Relationship Id="rId4"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53.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notesSlide" Target="../notesSlides/notesSlide12.xml"/><Relationship Id="rId4"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0.xml"/><Relationship Id="rId1" Type="http://schemas.openxmlformats.org/officeDocument/2006/relationships/tags" Target="../tags/tag29.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notesSlide" Target="../notesSlides/notesSlide3.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tags" Target="../tags/tag34.xml"/><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8.xml"/><Relationship Id="rId1" Type="http://schemas.openxmlformats.org/officeDocument/2006/relationships/tags" Target="../tags/tag37.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tags" Target="../tags/tag41.xml"/><Relationship Id="rId2" Type="http://schemas.openxmlformats.org/officeDocument/2006/relationships/tags" Target="../tags/tag40.xml"/><Relationship Id="rId1" Type="http://schemas.openxmlformats.org/officeDocument/2006/relationships/tags" Target="../tags/tag39.xml"/><Relationship Id="rId5" Type="http://schemas.openxmlformats.org/officeDocument/2006/relationships/notesSlide" Target="../notesSlides/notesSlide6.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image" Target="../media/image1.png"/><Relationship Id="rId5" Type="http://schemas.openxmlformats.org/officeDocument/2006/relationships/notesSlide" Target="../notesSlides/notesSlide7.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image" Target="../media/image2.emf"/><Relationship Id="rId5" Type="http://schemas.openxmlformats.org/officeDocument/2006/relationships/notesSlide" Target="../notesSlides/notesSlide8.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9.xml"/><Relationship Id="rId1" Type="http://schemas.openxmlformats.org/officeDocument/2006/relationships/tags" Target="../tags/tag48.xml"/><Relationship Id="rId5" Type="http://schemas.openxmlformats.org/officeDocument/2006/relationships/image" Target="../media/image3.png"/><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Functions Returning</a:t>
            </a:r>
            <a:br>
              <a:rPr lang="en-US" dirty="0"/>
            </a:br>
            <a:r>
              <a:rPr lang="en-US" dirty="0"/>
              <a:t>Local Data</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An Interview Question</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Calling-Scope Data</a:t>
            </a:r>
          </a:p>
        </p:txBody>
      </p:sp>
      <p:sp>
        <p:nvSpPr>
          <p:cNvPr id="5" name="TextBox 4"/>
          <p:cNvSpPr txBox="1"/>
          <p:nvPr>
            <p:custDataLst>
              <p:tags r:id="rId2"/>
            </p:custDataLst>
          </p:nvPr>
        </p:nvSpPr>
        <p:spPr>
          <a:xfrm>
            <a:off x="2074124" y="2650790"/>
            <a:ext cx="3315855" cy="2585323"/>
          </a:xfrm>
          <a:prstGeom prst="rect">
            <a:avLst/>
          </a:prstGeom>
          <a:noFill/>
        </p:spPr>
        <p:txBody>
          <a:bodyPr wrap="square" rtlCol="0">
            <a:spAutoFit/>
          </a:bodyPr>
          <a:lstStyle/>
          <a:p>
            <a:r>
              <a:rPr lang="en-US" dirty="0">
                <a:latin typeface="Consolas" panose="020B0609020204030204" pitchFamily="49" charset="0"/>
                <a:cs typeface="Courier New" panose="02070309020205020404" pitchFamily="49" charset="0"/>
              </a:rPr>
              <a:t>void client()</a:t>
            </a:r>
          </a:p>
          <a:p>
            <a:r>
              <a:rPr lang="en-US" dirty="0">
                <a:latin typeface="Consolas" panose="020B0609020204030204" pitchFamily="49" charset="0"/>
                <a:cs typeface="Courier New" panose="02070309020205020404" pitchFamily="49" charset="0"/>
              </a:rPr>
              <a:t>{</a:t>
            </a:r>
          </a:p>
          <a:p>
            <a:r>
              <a:rPr lang="en-US" dirty="0">
                <a:latin typeface="Consolas" panose="020B0609020204030204" pitchFamily="49" charset="0"/>
                <a:cs typeface="Courier New" panose="02070309020205020404" pitchFamily="49" charset="0"/>
              </a:rPr>
              <a:t>	char </a:t>
            </a:r>
            <a:r>
              <a:rPr lang="en-US" dirty="0">
                <a:solidFill>
                  <a:srgbClr val="FF0000"/>
                </a:solidFill>
                <a:latin typeface="Consolas" panose="020B0609020204030204" pitchFamily="49" charset="0"/>
                <a:cs typeface="Courier New" panose="02070309020205020404" pitchFamily="49" charset="0"/>
              </a:rPr>
              <a:t>data[100]</a:t>
            </a:r>
            <a:r>
              <a:rPr lang="en-US" dirty="0">
                <a:latin typeface="Consolas" panose="020B0609020204030204" pitchFamily="49" charset="0"/>
                <a:cs typeface="Courier New" panose="02070309020205020404" pitchFamily="49" charset="0"/>
              </a:rPr>
              <a:t>;</a:t>
            </a:r>
          </a:p>
          <a:p>
            <a:r>
              <a:rPr lang="en-US" dirty="0">
                <a:latin typeface="Consolas" panose="020B0609020204030204" pitchFamily="49" charset="0"/>
                <a:cs typeface="Courier New" panose="02070309020205020404" pitchFamily="49" charset="0"/>
              </a:rPr>
              <a:t>	get_name(100, </a:t>
            </a:r>
            <a:r>
              <a:rPr lang="en-US" dirty="0">
                <a:solidFill>
                  <a:srgbClr val="FF0000"/>
                </a:solidFill>
                <a:latin typeface="Consolas" panose="020B0609020204030204" pitchFamily="49" charset="0"/>
                <a:cs typeface="Courier New" panose="02070309020205020404" pitchFamily="49" charset="0"/>
              </a:rPr>
              <a:t>data</a:t>
            </a:r>
            <a:r>
              <a:rPr lang="en-US" dirty="0">
                <a:latin typeface="Consolas" panose="020B0609020204030204" pitchFamily="49" charset="0"/>
                <a:cs typeface="Courier New" panose="02070309020205020404" pitchFamily="49" charset="0"/>
              </a:rPr>
              <a:t>);</a:t>
            </a:r>
          </a:p>
          <a:p>
            <a:r>
              <a:rPr lang="en-US" dirty="0">
                <a:latin typeface="Consolas" panose="020B0609020204030204" pitchFamily="49" charset="0"/>
                <a:cs typeface="Courier New" panose="02070309020205020404" pitchFamily="49" charset="0"/>
              </a:rPr>
              <a:t>		.</a:t>
            </a:r>
          </a:p>
          <a:p>
            <a:r>
              <a:rPr lang="en-US" dirty="0">
                <a:latin typeface="Consolas" panose="020B0609020204030204" pitchFamily="49" charset="0"/>
                <a:cs typeface="Courier New" panose="02070309020205020404" pitchFamily="49" charset="0"/>
              </a:rPr>
              <a:t>		.</a:t>
            </a:r>
          </a:p>
          <a:p>
            <a:r>
              <a:rPr lang="en-US" dirty="0">
                <a:latin typeface="Consolas" panose="020B0609020204030204" pitchFamily="49" charset="0"/>
                <a:cs typeface="Courier New" panose="02070309020205020404" pitchFamily="49" charset="0"/>
              </a:rPr>
              <a:t>		.</a:t>
            </a:r>
          </a:p>
          <a:p>
            <a:r>
              <a:rPr lang="en-US" dirty="0">
                <a:latin typeface="Consolas" panose="020B0609020204030204" pitchFamily="49" charset="0"/>
                <a:cs typeface="Courier New" panose="02070309020205020404" pitchFamily="49" charset="0"/>
              </a:rPr>
              <a:t>	// use data</a:t>
            </a:r>
          </a:p>
          <a:p>
            <a:r>
              <a:rPr lang="en-US" dirty="0">
                <a:latin typeface="Consolas" panose="020B0609020204030204" pitchFamily="49" charset="0"/>
                <a:cs typeface="Courier New" panose="02070309020205020404" pitchFamily="49" charset="0"/>
              </a:rPr>
              <a:t>}</a:t>
            </a:r>
          </a:p>
        </p:txBody>
      </p:sp>
      <p:sp>
        <p:nvSpPr>
          <p:cNvPr id="6" name="TextBox 5"/>
          <p:cNvSpPr txBox="1"/>
          <p:nvPr>
            <p:custDataLst>
              <p:tags r:id="rId3"/>
            </p:custDataLst>
          </p:nvPr>
        </p:nvSpPr>
        <p:spPr>
          <a:xfrm>
            <a:off x="5950374" y="2650744"/>
            <a:ext cx="4768948" cy="2308324"/>
          </a:xfrm>
          <a:prstGeom prst="rect">
            <a:avLst/>
          </a:prstGeom>
          <a:noFill/>
        </p:spPr>
        <p:txBody>
          <a:bodyPr wrap="square" rtlCol="0">
            <a:spAutoFit/>
          </a:bodyPr>
          <a:lstStyle/>
          <a:p>
            <a:r>
              <a:rPr lang="en-US" dirty="0">
                <a:latin typeface="Consolas" panose="020B0609020204030204" pitchFamily="49" charset="0"/>
                <a:cs typeface="Courier New" panose="02070309020205020404" pitchFamily="49" charset="0"/>
              </a:rPr>
              <a:t>char* get_name(int size, char* </a:t>
            </a:r>
            <a:r>
              <a:rPr lang="en-US" dirty="0">
                <a:solidFill>
                  <a:srgbClr val="FF0000"/>
                </a:solidFill>
                <a:latin typeface="Consolas" panose="020B0609020204030204" pitchFamily="49" charset="0"/>
                <a:cs typeface="Courier New" panose="02070309020205020404" pitchFamily="49" charset="0"/>
              </a:rPr>
              <a:t>name</a:t>
            </a:r>
            <a:r>
              <a:rPr lang="en-US" dirty="0">
                <a:latin typeface="Consolas" panose="020B0609020204030204" pitchFamily="49" charset="0"/>
                <a:cs typeface="Courier New" panose="02070309020205020404" pitchFamily="49" charset="0"/>
              </a:rPr>
              <a:t>)</a:t>
            </a:r>
          </a:p>
          <a:p>
            <a:r>
              <a:rPr lang="en-US" dirty="0">
                <a:latin typeface="Consolas" panose="020B0609020204030204" pitchFamily="49" charset="0"/>
                <a:cs typeface="Courier New" panose="02070309020205020404" pitchFamily="49" charset="0"/>
              </a:rPr>
              <a:t>{</a:t>
            </a:r>
          </a:p>
          <a:p>
            <a:r>
              <a:rPr lang="en-US" dirty="0">
                <a:latin typeface="Consolas" panose="020B0609020204030204" pitchFamily="49" charset="0"/>
                <a:cs typeface="Courier New" panose="02070309020205020404" pitchFamily="49" charset="0"/>
              </a:rPr>
              <a:t>	cin.getline(</a:t>
            </a:r>
            <a:r>
              <a:rPr lang="en-US" dirty="0">
                <a:solidFill>
                  <a:srgbClr val="FF0000"/>
                </a:solidFill>
                <a:latin typeface="Consolas" panose="020B0609020204030204" pitchFamily="49" charset="0"/>
                <a:cs typeface="Courier New" panose="02070309020205020404" pitchFamily="49" charset="0"/>
              </a:rPr>
              <a:t>name</a:t>
            </a:r>
            <a:r>
              <a:rPr lang="en-US" dirty="0">
                <a:latin typeface="Consolas" panose="020B0609020204030204" pitchFamily="49" charset="0"/>
                <a:cs typeface="Courier New" panose="02070309020205020404" pitchFamily="49" charset="0"/>
              </a:rPr>
              <a:t>, size);</a:t>
            </a:r>
          </a:p>
          <a:p>
            <a:r>
              <a:rPr lang="en-US" dirty="0">
                <a:latin typeface="Consolas" panose="020B0609020204030204" pitchFamily="49" charset="0"/>
                <a:cs typeface="Courier New" panose="02070309020205020404" pitchFamily="49" charset="0"/>
              </a:rPr>
              <a:t>		.</a:t>
            </a:r>
          </a:p>
          <a:p>
            <a:r>
              <a:rPr lang="en-US" dirty="0">
                <a:latin typeface="Consolas" panose="020B0609020204030204" pitchFamily="49" charset="0"/>
                <a:cs typeface="Courier New" panose="02070309020205020404" pitchFamily="49" charset="0"/>
              </a:rPr>
              <a:t>		.</a:t>
            </a:r>
          </a:p>
          <a:p>
            <a:r>
              <a:rPr lang="en-US" dirty="0">
                <a:latin typeface="Consolas" panose="020B0609020204030204" pitchFamily="49" charset="0"/>
                <a:cs typeface="Courier New" panose="02070309020205020404" pitchFamily="49" charset="0"/>
              </a:rPr>
              <a:t>		.</a:t>
            </a:r>
          </a:p>
          <a:p>
            <a:r>
              <a:rPr lang="en-US" dirty="0">
                <a:latin typeface="Consolas" panose="020B0609020204030204" pitchFamily="49" charset="0"/>
                <a:cs typeface="Courier New" panose="02070309020205020404" pitchFamily="49" charset="0"/>
              </a:rPr>
              <a:t>	return </a:t>
            </a:r>
            <a:r>
              <a:rPr lang="en-US" dirty="0">
                <a:solidFill>
                  <a:srgbClr val="FF0000"/>
                </a:solidFill>
                <a:latin typeface="Consolas" panose="020B0609020204030204" pitchFamily="49" charset="0"/>
                <a:cs typeface="Courier New" panose="02070309020205020404" pitchFamily="49" charset="0"/>
              </a:rPr>
              <a:t>name</a:t>
            </a:r>
            <a:r>
              <a:rPr lang="en-US" dirty="0">
                <a:latin typeface="Consolas" panose="020B0609020204030204" pitchFamily="49" charset="0"/>
                <a:cs typeface="Courier New" panose="02070309020205020404" pitchFamily="49" charset="0"/>
              </a:rPr>
              <a:t>;</a:t>
            </a:r>
          </a:p>
          <a:p>
            <a:r>
              <a:rPr lang="en-US" dirty="0">
                <a:latin typeface="Consolas" panose="020B0609020204030204" pitchFamily="49" charset="0"/>
                <a:cs typeface="Courier New" panose="02070309020205020404" pitchFamily="49" charset="0"/>
              </a:rPr>
              <a:t>}</a:t>
            </a:r>
          </a:p>
        </p:txBody>
      </p:sp>
      <p:pic>
        <p:nvPicPr>
          <p:cNvPr id="3" name="Picture 2"/>
          <p:cNvPicPr>
            <a:picLocks noChangeAspect="1"/>
          </p:cNvPicPr>
          <p:nvPr/>
        </p:nvPicPr>
        <p:blipFill>
          <a:blip r:embed="rId6"/>
          <a:stretch>
            <a:fillRect/>
          </a:stretch>
        </p:blipFill>
        <p:spPr>
          <a:xfrm>
            <a:off x="3766696" y="5236113"/>
            <a:ext cx="4658607" cy="762000"/>
          </a:xfrm>
          <a:prstGeom prst="rect">
            <a:avLst/>
          </a:prstGeom>
        </p:spPr>
      </p:pic>
    </p:spTree>
    <p:extLst>
      <p:ext uri="{BB962C8B-B14F-4D97-AF65-F5344CB8AC3E}">
        <p14:creationId xmlns:p14="http://schemas.microsoft.com/office/powerpoint/2010/main" val="2763685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Consequences of returning</a:t>
            </a:r>
            <a:br>
              <a:rPr lang="en-US" dirty="0"/>
            </a:br>
            <a:r>
              <a:rPr lang="en-US" dirty="0"/>
              <a:t>calling-scope data</a:t>
            </a:r>
          </a:p>
        </p:txBody>
      </p:sp>
      <p:pic>
        <p:nvPicPr>
          <p:cNvPr id="12" name="Content Placeholder 11">
            <a:extLst>
              <a:ext uri="{FF2B5EF4-FFF2-40B4-BE49-F238E27FC236}">
                <a16:creationId xmlns:a16="http://schemas.microsoft.com/office/drawing/2014/main" id="{A018C68C-1378-FAAA-1EA8-B6858F3FE0FF}"/>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2151214" y="2555591"/>
            <a:ext cx="7809649" cy="2612193"/>
          </a:xfrm>
          <a:prstGeom prst="rect">
            <a:avLst/>
          </a:prstGeom>
        </p:spPr>
      </p:pic>
    </p:spTree>
    <p:extLst>
      <p:ext uri="{BB962C8B-B14F-4D97-AF65-F5344CB8AC3E}">
        <p14:creationId xmlns:p14="http://schemas.microsoft.com/office/powerpoint/2010/main" val="13098443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normAutofit/>
          </a:bodyPr>
          <a:lstStyle/>
          <a:p>
            <a:r>
              <a:rPr lang="en-US" dirty="0"/>
              <a:t>Combining local Scope and Dynamic Solutions</a:t>
            </a:r>
          </a:p>
        </p:txBody>
      </p:sp>
      <p:sp>
        <p:nvSpPr>
          <p:cNvPr id="4" name="Rectangle 3"/>
          <p:cNvSpPr/>
          <p:nvPr>
            <p:custDataLst>
              <p:tags r:id="rId2"/>
            </p:custDataLst>
          </p:nvPr>
        </p:nvSpPr>
        <p:spPr>
          <a:xfrm>
            <a:off x="6228792" y="2538045"/>
            <a:ext cx="4264183" cy="2031325"/>
          </a:xfrm>
          <a:prstGeom prst="rect">
            <a:avLst/>
          </a:prstGeom>
        </p:spPr>
        <p:txBody>
          <a:bodyPr wrap="square">
            <a:spAutoFit/>
          </a:bodyPr>
          <a:lstStyle/>
          <a:p>
            <a:r>
              <a:rPr lang="en-US" dirty="0">
                <a:latin typeface="Consolas" panose="020B0609020204030204" pitchFamily="49" charset="0"/>
                <a:cs typeface="Courier New" panose="02070309020205020404" pitchFamily="49" charset="0"/>
              </a:rPr>
              <a:t>void client()</a:t>
            </a:r>
          </a:p>
          <a:p>
            <a:r>
              <a:rPr lang="en-US" dirty="0">
                <a:latin typeface="Consolas" panose="020B0609020204030204" pitchFamily="49" charset="0"/>
                <a:cs typeface="Courier New" panose="02070309020205020404" pitchFamily="49" charset="0"/>
              </a:rPr>
              <a:t>{</a:t>
            </a:r>
          </a:p>
          <a:p>
            <a:r>
              <a:rPr lang="en-US" dirty="0">
                <a:latin typeface="Consolas" panose="020B0609020204030204" pitchFamily="49" charset="0"/>
                <a:cs typeface="Courier New" panose="02070309020205020404" pitchFamily="49" charset="0"/>
              </a:rPr>
              <a:t>    char* data = new char[200];</a:t>
            </a:r>
          </a:p>
          <a:p>
            <a:r>
              <a:rPr lang="en-US" dirty="0">
                <a:latin typeface="Consolas" panose="020B0609020204030204" pitchFamily="49" charset="0"/>
                <a:cs typeface="Courier New" panose="02070309020205020404" pitchFamily="49" charset="0"/>
              </a:rPr>
              <a:t>    get_name(200, data);</a:t>
            </a:r>
          </a:p>
          <a:p>
            <a:endParaRPr lang="en-US" dirty="0">
              <a:latin typeface="Consolas" panose="020B0609020204030204" pitchFamily="49" charset="0"/>
              <a:cs typeface="Courier New" panose="02070309020205020404" pitchFamily="49" charset="0"/>
            </a:endParaRPr>
          </a:p>
          <a:p>
            <a:r>
              <a:rPr lang="en-US" dirty="0">
                <a:latin typeface="Consolas" panose="020B0609020204030204" pitchFamily="49" charset="0"/>
                <a:cs typeface="Courier New" panose="02070309020205020404" pitchFamily="49" charset="0"/>
              </a:rPr>
              <a:t>    char* data = get_name(100);</a:t>
            </a:r>
          </a:p>
          <a:p>
            <a:r>
              <a:rPr lang="en-US" dirty="0">
                <a:latin typeface="Consolas" panose="020B0609020204030204" pitchFamily="49" charset="0"/>
                <a:cs typeface="Courier New" panose="02070309020205020404" pitchFamily="49" charset="0"/>
              </a:rPr>
              <a:t>}</a:t>
            </a:r>
          </a:p>
        </p:txBody>
      </p:sp>
      <p:sp>
        <p:nvSpPr>
          <p:cNvPr id="5" name="Rectangle 4"/>
          <p:cNvSpPr/>
          <p:nvPr>
            <p:custDataLst>
              <p:tags r:id="rId3"/>
            </p:custDataLst>
          </p:nvPr>
        </p:nvSpPr>
        <p:spPr>
          <a:xfrm>
            <a:off x="1771138" y="2538045"/>
            <a:ext cx="4140753" cy="3139321"/>
          </a:xfrm>
          <a:prstGeom prst="rect">
            <a:avLst/>
          </a:prstGeom>
        </p:spPr>
        <p:txBody>
          <a:bodyPr wrap="square">
            <a:spAutoFit/>
          </a:bodyPr>
          <a:lstStyle/>
          <a:p>
            <a:r>
              <a:rPr lang="en-US" dirty="0">
                <a:latin typeface="Consolas" panose="020B0609020204030204" pitchFamily="49" charset="0"/>
                <a:cs typeface="Courier New" panose="02070309020205020404" pitchFamily="49" charset="0"/>
              </a:rPr>
              <a:t>char* get_name(int size,</a:t>
            </a:r>
          </a:p>
          <a:p>
            <a:r>
              <a:rPr lang="en-US" dirty="0">
                <a:latin typeface="Consolas" panose="020B0609020204030204" pitchFamily="49" charset="0"/>
                <a:cs typeface="Courier New" panose="02070309020205020404" pitchFamily="49" charset="0"/>
              </a:rPr>
              <a:t>          char* name = nullptr)</a:t>
            </a:r>
          </a:p>
          <a:p>
            <a:r>
              <a:rPr lang="en-US" dirty="0">
                <a:latin typeface="Consolas" panose="020B0609020204030204" pitchFamily="49" charset="0"/>
                <a:cs typeface="Courier New" panose="02070309020205020404" pitchFamily="49" charset="0"/>
              </a:rPr>
              <a:t>{</a:t>
            </a:r>
          </a:p>
          <a:p>
            <a:r>
              <a:rPr lang="en-US" dirty="0">
                <a:latin typeface="Consolas" panose="020B0609020204030204" pitchFamily="49" charset="0"/>
                <a:cs typeface="Courier New" panose="02070309020205020404" pitchFamily="49" charset="0"/>
              </a:rPr>
              <a:t>	if (name == nullptr)</a:t>
            </a:r>
          </a:p>
          <a:p>
            <a:r>
              <a:rPr lang="en-US" dirty="0">
                <a:latin typeface="Consolas" panose="020B0609020204030204" pitchFamily="49" charset="0"/>
                <a:cs typeface="Courier New" panose="02070309020205020404" pitchFamily="49" charset="0"/>
              </a:rPr>
              <a:t>		name = new char[size];</a:t>
            </a:r>
          </a:p>
          <a:p>
            <a:endParaRPr lang="en-US" dirty="0">
              <a:latin typeface="Consolas" panose="020B0609020204030204" pitchFamily="49" charset="0"/>
              <a:cs typeface="Courier New" panose="02070309020205020404" pitchFamily="49" charset="0"/>
            </a:endParaRPr>
          </a:p>
          <a:p>
            <a:r>
              <a:rPr lang="en-US" dirty="0">
                <a:latin typeface="Consolas" panose="020B0609020204030204" pitchFamily="49" charset="0"/>
                <a:cs typeface="Courier New" panose="02070309020205020404" pitchFamily="49" charset="0"/>
              </a:rPr>
              <a:t>	cin.getline(name, size);</a:t>
            </a:r>
          </a:p>
          <a:p>
            <a:r>
              <a:rPr lang="en-US" dirty="0">
                <a:latin typeface="Consolas" panose="020B0609020204030204" pitchFamily="49" charset="0"/>
                <a:cs typeface="Courier New" panose="02070309020205020404" pitchFamily="49" charset="0"/>
              </a:rPr>
              <a:t>		.</a:t>
            </a:r>
          </a:p>
          <a:p>
            <a:r>
              <a:rPr lang="en-US" dirty="0">
                <a:latin typeface="Consolas" panose="020B0609020204030204" pitchFamily="49" charset="0"/>
                <a:cs typeface="Courier New" panose="02070309020205020404" pitchFamily="49" charset="0"/>
              </a:rPr>
              <a:t>		.</a:t>
            </a:r>
          </a:p>
          <a:p>
            <a:r>
              <a:rPr lang="en-US" dirty="0">
                <a:latin typeface="Consolas" panose="020B0609020204030204" pitchFamily="49" charset="0"/>
                <a:cs typeface="Courier New" panose="02070309020205020404" pitchFamily="49" charset="0"/>
              </a:rPr>
              <a:t>	return name;</a:t>
            </a:r>
          </a:p>
          <a:p>
            <a:r>
              <a:rPr lang="en-US" dirty="0">
                <a:latin typeface="Consolas" panose="020B0609020204030204" pitchFamily="49" charset="0"/>
                <a:cs typeface="Courier New" panose="02070309020205020404" pitchFamily="49" charset="0"/>
              </a:rPr>
              <a:t>}</a:t>
            </a:r>
          </a:p>
        </p:txBody>
      </p:sp>
    </p:spTree>
    <p:extLst>
      <p:ext uri="{BB962C8B-B14F-4D97-AF65-F5344CB8AC3E}">
        <p14:creationId xmlns:p14="http://schemas.microsoft.com/office/powerpoint/2010/main" val="139118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What’s Wrong With This Code?</a:t>
            </a:r>
          </a:p>
        </p:txBody>
      </p:sp>
      <p:sp>
        <p:nvSpPr>
          <p:cNvPr id="3" name="Content Placeholder 2">
            <a:extLst>
              <a:ext uri="{FF2B5EF4-FFF2-40B4-BE49-F238E27FC236}">
                <a16:creationId xmlns:a16="http://schemas.microsoft.com/office/drawing/2014/main" id="{9B87C078-1786-7BE7-1559-A990BFB55F73}"/>
              </a:ext>
            </a:extLst>
          </p:cNvPr>
          <p:cNvSpPr>
            <a:spLocks noGrp="1"/>
          </p:cNvSpPr>
          <p:nvPr>
            <p:ph sz="half" idx="1"/>
            <p:custDataLst>
              <p:tags r:id="rId2"/>
            </p:custDataLst>
          </p:nvPr>
        </p:nvSpPr>
        <p:spPr>
          <a:xfrm>
            <a:off x="1581912" y="2638044"/>
            <a:ext cx="4271771" cy="3101982"/>
          </a:xfrm>
        </p:spPr>
        <p:txBody>
          <a:bodyPr>
            <a:normAutofit/>
          </a:bodyPr>
          <a:lstStyle/>
          <a:p>
            <a:pPr marL="0" indent="0">
              <a:spcBef>
                <a:spcPts val="0"/>
              </a:spcBef>
              <a:buNone/>
            </a:pPr>
            <a:r>
              <a:rPr lang="en-US" dirty="0">
                <a:latin typeface="Consolas" panose="020B0609020204030204" pitchFamily="49" charset="0"/>
              </a:rPr>
              <a:t>char* get_name()</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char	name[100];</a:t>
            </a:r>
          </a:p>
          <a:p>
            <a:pPr marL="0" indent="0">
              <a:spcBef>
                <a:spcPts val="0"/>
              </a:spcBef>
              <a:buNone/>
            </a:pPr>
            <a:r>
              <a:rPr lang="en-US" dirty="0">
                <a:latin typeface="Consolas" panose="020B0609020204030204" pitchFamily="49" charset="0"/>
              </a:rPr>
              <a:t>	cin.getline(name, 100);</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return name;</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4088036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8D621-8B98-53C4-564E-5AF225C764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4969D4-DA67-8514-7AED-3E114ED06E55}"/>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What’s Wrong With This Code?</a:t>
            </a:r>
          </a:p>
        </p:txBody>
      </p:sp>
      <p:sp>
        <p:nvSpPr>
          <p:cNvPr id="3" name="Content Placeholder 2">
            <a:extLst>
              <a:ext uri="{FF2B5EF4-FFF2-40B4-BE49-F238E27FC236}">
                <a16:creationId xmlns:a16="http://schemas.microsoft.com/office/drawing/2014/main" id="{5D21FD46-7527-9635-4854-83DFE04E2061}"/>
              </a:ext>
            </a:extLst>
          </p:cNvPr>
          <p:cNvSpPr>
            <a:spLocks noGrp="1"/>
          </p:cNvSpPr>
          <p:nvPr>
            <p:ph sz="half" idx="1"/>
            <p:custDataLst>
              <p:tags r:id="rId2"/>
            </p:custDataLst>
          </p:nvPr>
        </p:nvSpPr>
        <p:spPr>
          <a:xfrm>
            <a:off x="1581912" y="2638044"/>
            <a:ext cx="4271771" cy="3101982"/>
          </a:xfrm>
        </p:spPr>
        <p:txBody>
          <a:bodyPr>
            <a:normAutofit/>
          </a:bodyPr>
          <a:lstStyle/>
          <a:p>
            <a:pPr marL="0" indent="0">
              <a:spcBef>
                <a:spcPts val="0"/>
              </a:spcBef>
              <a:buNone/>
            </a:pPr>
            <a:r>
              <a:rPr lang="en-US" dirty="0">
                <a:latin typeface="Consolas" panose="020B0609020204030204" pitchFamily="49" charset="0"/>
              </a:rPr>
              <a:t>char* get_name()</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char	name[100];</a:t>
            </a:r>
          </a:p>
          <a:p>
            <a:pPr marL="0" indent="0">
              <a:spcBef>
                <a:spcPts val="0"/>
              </a:spcBef>
              <a:buNone/>
            </a:pPr>
            <a:r>
              <a:rPr lang="en-US" dirty="0">
                <a:latin typeface="Consolas" panose="020B0609020204030204" pitchFamily="49" charset="0"/>
              </a:rPr>
              <a:t>	cin.getline(name, 100);</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return name;</a:t>
            </a:r>
          </a:p>
          <a:p>
            <a:pPr marL="0" indent="0">
              <a:spcBef>
                <a:spcPts val="0"/>
              </a:spcBef>
              <a:buNone/>
            </a:pPr>
            <a:r>
              <a:rPr lang="en-US" dirty="0">
                <a:latin typeface="Consolas" panose="020B0609020204030204" pitchFamily="49" charset="0"/>
              </a:rPr>
              <a:t>}</a:t>
            </a:r>
          </a:p>
        </p:txBody>
      </p:sp>
      <p:sp>
        <p:nvSpPr>
          <p:cNvPr id="4" name="Content Placeholder 3">
            <a:extLst>
              <a:ext uri="{FF2B5EF4-FFF2-40B4-BE49-F238E27FC236}">
                <a16:creationId xmlns:a16="http://schemas.microsoft.com/office/drawing/2014/main" id="{6BA92109-2FAB-DF5C-F2D6-D1EAE385AEDF}"/>
              </a:ext>
            </a:extLst>
          </p:cNvPr>
          <p:cNvSpPr>
            <a:spLocks noGrp="1"/>
          </p:cNvSpPr>
          <p:nvPr>
            <p:ph sz="half" idx="2"/>
            <p:custDataLst>
              <p:tags r:id="rId3"/>
            </p:custDataLst>
          </p:nvPr>
        </p:nvSpPr>
        <p:spPr>
          <a:xfrm>
            <a:off x="6338315" y="2638044"/>
            <a:ext cx="4270247" cy="3255264"/>
          </a:xfrm>
        </p:spPr>
        <p:txBody>
          <a:bodyPr>
            <a:normAutofit/>
          </a:bodyPr>
          <a:lstStyle/>
          <a:p>
            <a:r>
              <a:rPr lang="en-US" dirty="0"/>
              <a:t>Reading and understanding code</a:t>
            </a:r>
          </a:p>
          <a:p>
            <a:r>
              <a:rPr lang="en-US" dirty="0"/>
              <a:t>How to define and read C-strings</a:t>
            </a:r>
          </a:p>
          <a:p>
            <a:r>
              <a:rPr lang="en-US" dirty="0"/>
              <a:t>Local variable memory deallocation</a:t>
            </a:r>
          </a:p>
          <a:p>
            <a:r>
              <a:rPr lang="en-US" dirty="0"/>
              <a:t>Pointer and array relationship</a:t>
            </a:r>
          </a:p>
          <a:p>
            <a:r>
              <a:rPr lang="en-US" dirty="0"/>
              <a:t>Passing and returning arrays</a:t>
            </a:r>
          </a:p>
          <a:p>
            <a:endParaRPr lang="en-US" dirty="0"/>
          </a:p>
          <a:p>
            <a:r>
              <a:rPr lang="en-US" dirty="0"/>
              <a:t>Focus on what is given</a:t>
            </a:r>
          </a:p>
        </p:txBody>
      </p:sp>
    </p:spTree>
    <p:extLst>
      <p:ext uri="{BB962C8B-B14F-4D97-AF65-F5344CB8AC3E}">
        <p14:creationId xmlns:p14="http://schemas.microsoft.com/office/powerpoint/2010/main" val="500016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02B5B9-E205-34B6-46CD-56AD74DCCA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EB6672-E25C-2A9F-7177-0EB4DFDDB54A}"/>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What’s Wrong With This Code?</a:t>
            </a:r>
          </a:p>
        </p:txBody>
      </p:sp>
      <p:sp>
        <p:nvSpPr>
          <p:cNvPr id="3" name="Content Placeholder 2">
            <a:extLst>
              <a:ext uri="{FF2B5EF4-FFF2-40B4-BE49-F238E27FC236}">
                <a16:creationId xmlns:a16="http://schemas.microsoft.com/office/drawing/2014/main" id="{964D5417-E669-43B5-2FD3-36378BAFD812}"/>
              </a:ext>
            </a:extLst>
          </p:cNvPr>
          <p:cNvSpPr>
            <a:spLocks noGrp="1"/>
          </p:cNvSpPr>
          <p:nvPr>
            <p:ph sz="half" idx="1"/>
            <p:custDataLst>
              <p:tags r:id="rId2"/>
            </p:custDataLst>
          </p:nvPr>
        </p:nvSpPr>
        <p:spPr>
          <a:xfrm>
            <a:off x="1581912" y="2638044"/>
            <a:ext cx="4271771" cy="3101982"/>
          </a:xfrm>
        </p:spPr>
        <p:txBody>
          <a:bodyPr>
            <a:normAutofit/>
          </a:bodyPr>
          <a:lstStyle/>
          <a:p>
            <a:pPr marL="0" indent="0">
              <a:spcBef>
                <a:spcPts val="0"/>
              </a:spcBef>
              <a:buNone/>
            </a:pPr>
            <a:r>
              <a:rPr lang="en-US" dirty="0">
                <a:latin typeface="Consolas" panose="020B0609020204030204" pitchFamily="49" charset="0"/>
              </a:rPr>
              <a:t>char* get_name()</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char	name[100];</a:t>
            </a:r>
          </a:p>
          <a:p>
            <a:pPr marL="0" indent="0">
              <a:spcBef>
                <a:spcPts val="0"/>
              </a:spcBef>
              <a:buNone/>
            </a:pPr>
            <a:r>
              <a:rPr lang="en-US" dirty="0">
                <a:latin typeface="Consolas" panose="020B0609020204030204" pitchFamily="49" charset="0"/>
              </a:rPr>
              <a:t>	cin.getline(name, 100);</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return name;</a:t>
            </a:r>
          </a:p>
          <a:p>
            <a:pPr marL="0" indent="0">
              <a:spcBef>
                <a:spcPts val="0"/>
              </a:spcBef>
              <a:buNone/>
            </a:pPr>
            <a:r>
              <a:rPr lang="en-US" dirty="0">
                <a:latin typeface="Consolas" panose="020B0609020204030204" pitchFamily="49" charset="0"/>
              </a:rPr>
              <a:t>}</a:t>
            </a:r>
          </a:p>
        </p:txBody>
      </p:sp>
      <p:sp>
        <p:nvSpPr>
          <p:cNvPr id="4" name="Content Placeholder 3">
            <a:extLst>
              <a:ext uri="{FF2B5EF4-FFF2-40B4-BE49-F238E27FC236}">
                <a16:creationId xmlns:a16="http://schemas.microsoft.com/office/drawing/2014/main" id="{5A2E6DD7-F5E9-7811-A021-6CD026CDD7E1}"/>
              </a:ext>
            </a:extLst>
          </p:cNvPr>
          <p:cNvSpPr>
            <a:spLocks noGrp="1"/>
          </p:cNvSpPr>
          <p:nvPr>
            <p:ph sz="half" idx="2"/>
            <p:custDataLst>
              <p:tags r:id="rId3"/>
            </p:custDataLst>
          </p:nvPr>
        </p:nvSpPr>
        <p:spPr>
          <a:xfrm>
            <a:off x="6338315" y="2638044"/>
            <a:ext cx="4270247" cy="3255264"/>
          </a:xfrm>
        </p:spPr>
        <p:txBody>
          <a:bodyPr>
            <a:normAutofit/>
          </a:bodyPr>
          <a:lstStyle/>
          <a:p>
            <a:r>
              <a:rPr lang="en-US" dirty="0"/>
              <a:t>Reading and understanding code</a:t>
            </a:r>
          </a:p>
          <a:p>
            <a:r>
              <a:rPr lang="en-US" dirty="0"/>
              <a:t>How to define and read C-strings</a:t>
            </a:r>
          </a:p>
          <a:p>
            <a:r>
              <a:rPr lang="en-US" dirty="0"/>
              <a:t>Local variable memory deallocation</a:t>
            </a:r>
          </a:p>
          <a:p>
            <a:r>
              <a:rPr lang="en-US" dirty="0"/>
              <a:t>Pointer and array relationship</a:t>
            </a:r>
          </a:p>
          <a:p>
            <a:r>
              <a:rPr lang="en-US" dirty="0"/>
              <a:t>Passing and returning arrays</a:t>
            </a:r>
          </a:p>
          <a:p>
            <a:endParaRPr lang="en-US" dirty="0"/>
          </a:p>
          <a:p>
            <a:r>
              <a:rPr lang="en-US" dirty="0"/>
              <a:t>Focus on what is given</a:t>
            </a:r>
          </a:p>
          <a:p>
            <a:r>
              <a:rPr lang="en-US" dirty="0"/>
              <a:t>Syntactically correct</a:t>
            </a:r>
          </a:p>
        </p:txBody>
      </p:sp>
    </p:spTree>
    <p:extLst>
      <p:ext uri="{BB962C8B-B14F-4D97-AF65-F5344CB8AC3E}">
        <p14:creationId xmlns:p14="http://schemas.microsoft.com/office/powerpoint/2010/main" val="2986960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Correcting the </a:t>
            </a:r>
            <a:r>
              <a:rPr lang="en-US" i="1" dirty="0"/>
              <a:t>logical</a:t>
            </a:r>
            <a:r>
              <a:rPr lang="en-US" dirty="0"/>
              <a:t> Error</a:t>
            </a:r>
          </a:p>
        </p:txBody>
      </p:sp>
      <p:sp>
        <p:nvSpPr>
          <p:cNvPr id="3" name="Content Placeholder 2"/>
          <p:cNvSpPr>
            <a:spLocks noGrp="1"/>
          </p:cNvSpPr>
          <p:nvPr>
            <p:ph idx="1"/>
            <p:custDataLst>
              <p:tags r:id="rId2"/>
            </p:custDataLst>
          </p:nvPr>
        </p:nvSpPr>
        <p:spPr>
          <a:xfrm>
            <a:off x="2231136" y="2638044"/>
            <a:ext cx="7836500" cy="3101983"/>
          </a:xfrm>
        </p:spPr>
        <p:txBody>
          <a:bodyPr/>
          <a:lstStyle/>
          <a:p>
            <a:r>
              <a:rPr lang="en-US" dirty="0"/>
              <a:t>Understanding the problem versus correcting it</a:t>
            </a:r>
          </a:p>
          <a:p>
            <a:r>
              <a:rPr lang="en-US" dirty="0"/>
              <a:t>Three standard corrections</a:t>
            </a:r>
          </a:p>
          <a:p>
            <a:pPr lvl="1"/>
            <a:r>
              <a:rPr lang="en-US" dirty="0"/>
              <a:t>Static data</a:t>
            </a:r>
          </a:p>
          <a:p>
            <a:pPr lvl="1"/>
            <a:r>
              <a:rPr lang="en-US" dirty="0"/>
              <a:t>Dynamic data</a:t>
            </a:r>
          </a:p>
          <a:p>
            <a:pPr lvl="1"/>
            <a:r>
              <a:rPr lang="en-US" dirty="0"/>
              <a:t>Calling-scope data</a:t>
            </a:r>
          </a:p>
          <a:p>
            <a:r>
              <a:rPr lang="en-US" dirty="0"/>
              <a:t>Knowing </a:t>
            </a:r>
            <a:r>
              <a:rPr lang="en-US" i="1" dirty="0"/>
              <a:t>how</a:t>
            </a:r>
            <a:r>
              <a:rPr lang="en-US" dirty="0"/>
              <a:t> to correct the error is not the same as knowing </a:t>
            </a:r>
            <a:r>
              <a:rPr lang="en-US" i="1" dirty="0"/>
              <a:t>what</a:t>
            </a:r>
            <a:r>
              <a:rPr lang="en-US" dirty="0"/>
              <a:t> the error is</a:t>
            </a:r>
          </a:p>
        </p:txBody>
      </p:sp>
    </p:spTree>
    <p:extLst>
      <p:ext uri="{BB962C8B-B14F-4D97-AF65-F5344CB8AC3E}">
        <p14:creationId xmlns:p14="http://schemas.microsoft.com/office/powerpoint/2010/main" val="2444109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Static Data</a:t>
            </a:r>
          </a:p>
        </p:txBody>
      </p:sp>
      <p:sp>
        <p:nvSpPr>
          <p:cNvPr id="4" name="Content Placeholder 3"/>
          <p:cNvSpPr>
            <a:spLocks noGrp="1"/>
          </p:cNvSpPr>
          <p:nvPr>
            <p:ph sz="half" idx="2"/>
            <p:custDataLst>
              <p:tags r:id="rId2"/>
            </p:custDataLst>
          </p:nvPr>
        </p:nvSpPr>
        <p:spPr>
          <a:xfrm>
            <a:off x="6338315" y="2638044"/>
            <a:ext cx="4270247" cy="3101982"/>
          </a:xfrm>
        </p:spPr>
        <p:txBody>
          <a:bodyPr>
            <a:normAutofit/>
          </a:bodyPr>
          <a:lstStyle/>
          <a:p>
            <a:r>
              <a:rPr lang="en-US" dirty="0">
                <a:latin typeface="Consolas" panose="020B0609020204030204" pitchFamily="49" charset="0"/>
              </a:rPr>
              <a:t>static</a:t>
            </a:r>
            <a:r>
              <a:rPr lang="en-US" dirty="0"/>
              <a:t> variable memory</a:t>
            </a:r>
          </a:p>
          <a:p>
            <a:pPr lvl="1"/>
            <a:r>
              <a:rPr lang="en-US" dirty="0"/>
              <a:t>Is allocated when the program is loaded</a:t>
            </a:r>
          </a:p>
          <a:p>
            <a:pPr lvl="1"/>
            <a:r>
              <a:rPr lang="en-US" dirty="0"/>
              <a:t>Not deallocated until the program exits</a:t>
            </a:r>
          </a:p>
          <a:p>
            <a:pPr lvl="1"/>
            <a:r>
              <a:rPr lang="en-US" dirty="0"/>
              <a:t>Does not affect the scope</a:t>
            </a:r>
          </a:p>
          <a:p>
            <a:pPr lvl="1"/>
            <a:r>
              <a:rPr lang="en-US" dirty="0">
                <a:latin typeface="Consolas" panose="020B0609020204030204" pitchFamily="49" charset="0"/>
              </a:rPr>
              <a:t>name</a:t>
            </a:r>
            <a:r>
              <a:rPr lang="en-US" dirty="0"/>
              <a:t> goes out of scope</a:t>
            </a:r>
          </a:p>
          <a:p>
            <a:pPr lvl="1"/>
            <a:r>
              <a:rPr lang="en-US" dirty="0"/>
              <a:t>Contents retained between function calls</a:t>
            </a:r>
          </a:p>
        </p:txBody>
      </p:sp>
      <p:sp>
        <p:nvSpPr>
          <p:cNvPr id="6" name="Rectangle 5"/>
          <p:cNvSpPr/>
          <p:nvPr>
            <p:custDataLst>
              <p:tags r:id="rId3"/>
            </p:custDataLst>
          </p:nvPr>
        </p:nvSpPr>
        <p:spPr>
          <a:xfrm>
            <a:off x="1848756" y="2638044"/>
            <a:ext cx="3920282" cy="2585323"/>
          </a:xfrm>
          <a:prstGeom prst="rect">
            <a:avLst/>
          </a:prstGeom>
        </p:spPr>
        <p:txBody>
          <a:bodyPr wrap="square">
            <a:spAutoFit/>
          </a:bodyPr>
          <a:lstStyle/>
          <a:p>
            <a:r>
              <a:rPr lang="en-US" dirty="0">
                <a:latin typeface="Consolas" panose="020B0609020204030204" pitchFamily="49" charset="0"/>
                <a:cs typeface="Courier New" panose="02070309020205020404" pitchFamily="49" charset="0"/>
              </a:rPr>
              <a:t>char* get_name()</a:t>
            </a:r>
          </a:p>
          <a:p>
            <a:r>
              <a:rPr lang="en-US" dirty="0">
                <a:latin typeface="Consolas" panose="020B0609020204030204" pitchFamily="49" charset="0"/>
                <a:cs typeface="Courier New" panose="02070309020205020404" pitchFamily="49" charset="0"/>
              </a:rPr>
              <a:t>{</a:t>
            </a:r>
          </a:p>
          <a:p>
            <a:r>
              <a:rPr lang="en-US" dirty="0">
                <a:latin typeface="Consolas" panose="020B0609020204030204" pitchFamily="49" charset="0"/>
                <a:cs typeface="Courier New" panose="02070309020205020404" pitchFamily="49" charset="0"/>
              </a:rPr>
              <a:t>	</a:t>
            </a:r>
            <a:r>
              <a:rPr lang="en-US" dirty="0">
                <a:solidFill>
                  <a:srgbClr val="FF0000"/>
                </a:solidFill>
                <a:latin typeface="Consolas" panose="020B0609020204030204" pitchFamily="49" charset="0"/>
                <a:cs typeface="Courier New" panose="02070309020205020404" pitchFamily="49" charset="0"/>
              </a:rPr>
              <a:t>static</a:t>
            </a:r>
            <a:r>
              <a:rPr lang="en-US" dirty="0">
                <a:latin typeface="Consolas" panose="020B0609020204030204" pitchFamily="49" charset="0"/>
                <a:cs typeface="Courier New" panose="02070309020205020404" pitchFamily="49" charset="0"/>
              </a:rPr>
              <a:t>	 char	name[100];</a:t>
            </a:r>
          </a:p>
          <a:p>
            <a:r>
              <a:rPr lang="en-US" dirty="0">
                <a:latin typeface="Consolas" panose="020B0609020204030204" pitchFamily="49" charset="0"/>
                <a:cs typeface="Courier New" panose="02070309020205020404" pitchFamily="49" charset="0"/>
              </a:rPr>
              <a:t>	cin.getline(name, 100);</a:t>
            </a:r>
          </a:p>
          <a:p>
            <a:r>
              <a:rPr lang="en-US" dirty="0">
                <a:latin typeface="Consolas" panose="020B0609020204030204" pitchFamily="49" charset="0"/>
                <a:cs typeface="Courier New" panose="02070309020205020404" pitchFamily="49" charset="0"/>
              </a:rPr>
              <a:t>		.</a:t>
            </a:r>
          </a:p>
          <a:p>
            <a:r>
              <a:rPr lang="en-US" dirty="0">
                <a:latin typeface="Consolas" panose="020B0609020204030204" pitchFamily="49" charset="0"/>
                <a:cs typeface="Courier New" panose="02070309020205020404" pitchFamily="49" charset="0"/>
              </a:rPr>
              <a:t>		.</a:t>
            </a:r>
          </a:p>
          <a:p>
            <a:r>
              <a:rPr lang="en-US" dirty="0">
                <a:latin typeface="Consolas" panose="020B0609020204030204" pitchFamily="49" charset="0"/>
                <a:cs typeface="Courier New" panose="02070309020205020404" pitchFamily="49" charset="0"/>
              </a:rPr>
              <a:t>		.</a:t>
            </a:r>
          </a:p>
          <a:p>
            <a:r>
              <a:rPr lang="en-US" dirty="0">
                <a:latin typeface="Consolas" panose="020B0609020204030204" pitchFamily="49" charset="0"/>
                <a:cs typeface="Courier New" panose="02070309020205020404" pitchFamily="49" charset="0"/>
              </a:rPr>
              <a:t>	return name;</a:t>
            </a:r>
          </a:p>
          <a:p>
            <a:r>
              <a:rPr lang="en-US" dirty="0">
                <a:latin typeface="Consolas" panose="020B0609020204030204" pitchFamily="49" charset="0"/>
                <a:cs typeface="Courier New" panose="02070309020205020404" pitchFamily="49" charset="0"/>
              </a:rPr>
              <a:t>}</a:t>
            </a:r>
          </a:p>
        </p:txBody>
      </p:sp>
    </p:spTree>
    <p:extLst>
      <p:ext uri="{BB962C8B-B14F-4D97-AF65-F5344CB8AC3E}">
        <p14:creationId xmlns:p14="http://schemas.microsoft.com/office/powerpoint/2010/main" val="602302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6254A-CB2C-D5AC-90F1-E0D358A2FD15}"/>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a Significant </a:t>
            </a:r>
            <a:r>
              <a:rPr lang="en-US" cap="none" dirty="0">
                <a:latin typeface="Consolas" panose="020B0609020204030204" pitchFamily="49" charset="0"/>
              </a:rPr>
              <a:t>static</a:t>
            </a:r>
            <a:r>
              <a:rPr lang="en-US" dirty="0"/>
              <a:t> consequence</a:t>
            </a:r>
          </a:p>
        </p:txBody>
      </p:sp>
      <p:sp>
        <p:nvSpPr>
          <p:cNvPr id="3" name="Content Placeholder 2">
            <a:extLst>
              <a:ext uri="{FF2B5EF4-FFF2-40B4-BE49-F238E27FC236}">
                <a16:creationId xmlns:a16="http://schemas.microsoft.com/office/drawing/2014/main" id="{09587D8A-ABC6-D3D2-4882-F732BC3E513E}"/>
              </a:ext>
            </a:extLst>
          </p:cNvPr>
          <p:cNvSpPr>
            <a:spLocks noGrp="1"/>
          </p:cNvSpPr>
          <p:nvPr>
            <p:ph sz="half" idx="1"/>
            <p:custDataLst>
              <p:tags r:id="rId2"/>
            </p:custDataLst>
          </p:nvPr>
        </p:nvSpPr>
        <p:spPr>
          <a:xfrm>
            <a:off x="866698" y="2638044"/>
            <a:ext cx="2944821" cy="3101982"/>
          </a:xfrm>
        </p:spPr>
        <p:txBody>
          <a:bodyPr/>
          <a:lstStyle/>
          <a:p>
            <a:pPr marL="0" indent="0">
              <a:spcBef>
                <a:spcPts val="0"/>
              </a:spcBef>
              <a:buNone/>
            </a:pPr>
            <a:r>
              <a:rPr lang="en-US" dirty="0">
                <a:latin typeface="Consolas" panose="020B0609020204030204" pitchFamily="49" charset="0"/>
              </a:rPr>
              <a:t>void client()</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char* data;</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data = get_name();</a:t>
            </a:r>
          </a:p>
          <a:p>
            <a:pPr marL="0" indent="0">
              <a:spcBef>
                <a:spcPts val="0"/>
              </a:spcBef>
              <a:buNone/>
            </a:pPr>
            <a:r>
              <a:rPr lang="en-US" dirty="0">
                <a:latin typeface="Consolas" panose="020B0609020204030204" pitchFamily="49" charset="0"/>
              </a:rPr>
              <a:t>        . . .</a:t>
            </a:r>
          </a:p>
          <a:p>
            <a:pPr marL="0" indent="0">
              <a:spcBef>
                <a:spcPts val="0"/>
              </a:spcBef>
              <a:buNone/>
            </a:pPr>
            <a:r>
              <a:rPr lang="en-US" dirty="0">
                <a:latin typeface="Consolas" panose="020B0609020204030204" pitchFamily="49" charset="0"/>
              </a:rPr>
              <a:t>    data = get_name();</a:t>
            </a:r>
          </a:p>
          <a:p>
            <a:pPr marL="0" indent="0">
              <a:spcBef>
                <a:spcPts val="0"/>
              </a:spcBef>
              <a:buNone/>
            </a:pPr>
            <a:r>
              <a:rPr lang="en-US" dirty="0">
                <a:latin typeface="Consolas" panose="020B0609020204030204" pitchFamily="49" charset="0"/>
              </a:rPr>
              <a:t>        . . .</a:t>
            </a:r>
          </a:p>
          <a:p>
            <a:pPr marL="0" indent="0">
              <a:spcBef>
                <a:spcPts val="0"/>
              </a:spcBef>
              <a:buNone/>
            </a:pPr>
            <a:r>
              <a:rPr lang="en-US" dirty="0">
                <a:latin typeface="Consolas" panose="020B0609020204030204" pitchFamily="49" charset="0"/>
              </a:rPr>
              <a:t>}</a:t>
            </a:r>
          </a:p>
        </p:txBody>
      </p:sp>
      <p:sp>
        <p:nvSpPr>
          <p:cNvPr id="4" name="Content Placeholder 3">
            <a:extLst>
              <a:ext uri="{FF2B5EF4-FFF2-40B4-BE49-F238E27FC236}">
                <a16:creationId xmlns:a16="http://schemas.microsoft.com/office/drawing/2014/main" id="{4C580F66-32C4-7E4E-10A5-5C44C5AFD0C7}"/>
              </a:ext>
            </a:extLst>
          </p:cNvPr>
          <p:cNvSpPr>
            <a:spLocks noGrp="1"/>
          </p:cNvSpPr>
          <p:nvPr>
            <p:ph sz="half" idx="2"/>
            <p:custDataLst>
              <p:tags r:id="rId3"/>
            </p:custDataLst>
          </p:nvPr>
        </p:nvSpPr>
        <p:spPr>
          <a:xfrm>
            <a:off x="4274144" y="2638044"/>
            <a:ext cx="3348893" cy="3101982"/>
          </a:xfrm>
        </p:spPr>
        <p:txBody>
          <a:bodyPr/>
          <a:lstStyle/>
          <a:p>
            <a:pPr marL="0" indent="0">
              <a:spcBef>
                <a:spcPts val="0"/>
              </a:spcBef>
              <a:buNone/>
            </a:pPr>
            <a:r>
              <a:rPr lang="en-US" dirty="0">
                <a:latin typeface="Consolas" panose="020B0609020204030204" pitchFamily="49" charset="0"/>
              </a:rPr>
              <a:t>void client()</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char* data[10];</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data[0] = get_name();</a:t>
            </a:r>
          </a:p>
          <a:p>
            <a:pPr marL="0" indent="0">
              <a:spcBef>
                <a:spcPts val="0"/>
              </a:spcBef>
              <a:buNone/>
            </a:pPr>
            <a:r>
              <a:rPr lang="en-US" dirty="0">
                <a:latin typeface="Consolas" panose="020B0609020204030204" pitchFamily="49" charset="0"/>
              </a:rPr>
              <a:t>    data[1] = get_name();</a:t>
            </a:r>
          </a:p>
          <a:p>
            <a:pPr marL="0" indent="0">
              <a:spcBef>
                <a:spcPts val="0"/>
              </a:spcBef>
              <a:buNone/>
            </a:pPr>
            <a:r>
              <a:rPr lang="en-US" dirty="0">
                <a:latin typeface="Consolas" panose="020B0609020204030204" pitchFamily="49" charset="0"/>
              </a:rPr>
              <a:t>        . . .</a:t>
            </a:r>
          </a:p>
          <a:p>
            <a:pPr marL="0" indent="0">
              <a:spcBef>
                <a:spcPts val="0"/>
              </a:spcBef>
              <a:buNone/>
            </a:pPr>
            <a:r>
              <a:rPr lang="en-US" dirty="0">
                <a:latin typeface="Consolas" panose="020B0609020204030204" pitchFamily="49" charset="0"/>
              </a:rPr>
              <a:t>}</a:t>
            </a:r>
          </a:p>
        </p:txBody>
      </p:sp>
      <p:pic>
        <p:nvPicPr>
          <p:cNvPr id="6" name="Picture 5">
            <a:extLst>
              <a:ext uri="{FF2B5EF4-FFF2-40B4-BE49-F238E27FC236}">
                <a16:creationId xmlns:a16="http://schemas.microsoft.com/office/drawing/2014/main" id="{A3E96346-3A2C-FAFE-0D2E-172AF85E43D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623037" y="2719375"/>
            <a:ext cx="2833150" cy="1677885"/>
          </a:xfrm>
          <a:prstGeom prst="rect">
            <a:avLst/>
          </a:prstGeom>
        </p:spPr>
      </p:pic>
    </p:spTree>
    <p:extLst>
      <p:ext uri="{BB962C8B-B14F-4D97-AF65-F5344CB8AC3E}">
        <p14:creationId xmlns:p14="http://schemas.microsoft.com/office/powerpoint/2010/main" val="3688445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Dynamic Data</a:t>
            </a:r>
          </a:p>
        </p:txBody>
      </p:sp>
      <p:sp>
        <p:nvSpPr>
          <p:cNvPr id="9" name="Content Placeholder 8"/>
          <p:cNvSpPr>
            <a:spLocks noGrp="1"/>
          </p:cNvSpPr>
          <p:nvPr>
            <p:ph sz="half" idx="2"/>
            <p:custDataLst>
              <p:tags r:id="rId2"/>
            </p:custDataLst>
          </p:nvPr>
        </p:nvSpPr>
        <p:spPr>
          <a:xfrm>
            <a:off x="6338315" y="2638044"/>
            <a:ext cx="4270247" cy="3101982"/>
          </a:xfrm>
        </p:spPr>
        <p:txBody>
          <a:bodyPr/>
          <a:lstStyle/>
          <a:p>
            <a:r>
              <a:rPr lang="en-US" dirty="0"/>
              <a:t>Memory allocated with </a:t>
            </a:r>
            <a:r>
              <a:rPr lang="en-US" dirty="0">
                <a:latin typeface="Consolas" panose="020B0609020204030204" pitchFamily="49" charset="0"/>
              </a:rPr>
              <a:t>new</a:t>
            </a:r>
            <a:r>
              <a:rPr lang="en-US" dirty="0"/>
              <a:t> is only deallocated with </a:t>
            </a:r>
            <a:r>
              <a:rPr lang="en-US" dirty="0">
                <a:latin typeface="Consolas" panose="020B0609020204030204" pitchFamily="49" charset="0"/>
              </a:rPr>
              <a:t>delete</a:t>
            </a:r>
          </a:p>
          <a:p>
            <a:r>
              <a:rPr lang="en-US" dirty="0">
                <a:latin typeface="Consolas" panose="020B0609020204030204" pitchFamily="49" charset="0"/>
              </a:rPr>
              <a:t>name</a:t>
            </a:r>
            <a:r>
              <a:rPr lang="en-US" dirty="0"/>
              <a:t> goes out of scope, but the memory and contents are retained</a:t>
            </a:r>
          </a:p>
        </p:txBody>
      </p:sp>
      <p:sp>
        <p:nvSpPr>
          <p:cNvPr id="7" name="Rectangle 6"/>
          <p:cNvSpPr/>
          <p:nvPr>
            <p:custDataLst>
              <p:tags r:id="rId3"/>
            </p:custDataLst>
          </p:nvPr>
        </p:nvSpPr>
        <p:spPr>
          <a:xfrm>
            <a:off x="1551713" y="2684982"/>
            <a:ext cx="4398241" cy="2585323"/>
          </a:xfrm>
          <a:prstGeom prst="rect">
            <a:avLst/>
          </a:prstGeom>
        </p:spPr>
        <p:txBody>
          <a:bodyPr wrap="square">
            <a:spAutoFit/>
          </a:bodyPr>
          <a:lstStyle/>
          <a:p>
            <a:r>
              <a:rPr lang="en-US" dirty="0">
                <a:latin typeface="Consolas" panose="020B0609020204030204" pitchFamily="49" charset="0"/>
                <a:cs typeface="Courier New" panose="02070309020205020404" pitchFamily="49" charset="0"/>
              </a:rPr>
              <a:t>char* get_name(int size)</a:t>
            </a:r>
          </a:p>
          <a:p>
            <a:r>
              <a:rPr lang="en-US" dirty="0">
                <a:latin typeface="Consolas" panose="020B0609020204030204" pitchFamily="49" charset="0"/>
                <a:cs typeface="Courier New" panose="02070309020205020404" pitchFamily="49" charset="0"/>
              </a:rPr>
              <a:t>{</a:t>
            </a:r>
          </a:p>
          <a:p>
            <a:r>
              <a:rPr lang="en-US" dirty="0">
                <a:latin typeface="Consolas" panose="020B0609020204030204" pitchFamily="49" charset="0"/>
                <a:cs typeface="Courier New" panose="02070309020205020404" pitchFamily="49" charset="0"/>
              </a:rPr>
              <a:t>	char*	name = </a:t>
            </a:r>
            <a:r>
              <a:rPr lang="en-US" dirty="0">
                <a:solidFill>
                  <a:srgbClr val="FF0000"/>
                </a:solidFill>
                <a:latin typeface="Consolas" panose="020B0609020204030204" pitchFamily="49" charset="0"/>
                <a:cs typeface="Courier New" panose="02070309020205020404" pitchFamily="49" charset="0"/>
              </a:rPr>
              <a:t>new char[size]</a:t>
            </a:r>
            <a:r>
              <a:rPr lang="en-US" dirty="0">
                <a:latin typeface="Consolas" panose="020B0609020204030204" pitchFamily="49" charset="0"/>
                <a:cs typeface="Courier New" panose="02070309020205020404" pitchFamily="49" charset="0"/>
              </a:rPr>
              <a:t>;</a:t>
            </a:r>
          </a:p>
          <a:p>
            <a:r>
              <a:rPr lang="en-US" dirty="0">
                <a:latin typeface="Consolas" panose="020B0609020204030204" pitchFamily="49" charset="0"/>
                <a:cs typeface="Courier New" panose="02070309020205020404" pitchFamily="49" charset="0"/>
              </a:rPr>
              <a:t>	cin.getline(name, size);</a:t>
            </a:r>
          </a:p>
          <a:p>
            <a:r>
              <a:rPr lang="en-US" dirty="0">
                <a:latin typeface="Consolas" panose="020B0609020204030204" pitchFamily="49" charset="0"/>
                <a:cs typeface="Courier New" panose="02070309020205020404" pitchFamily="49" charset="0"/>
              </a:rPr>
              <a:t>		.</a:t>
            </a:r>
          </a:p>
          <a:p>
            <a:r>
              <a:rPr lang="en-US" dirty="0">
                <a:latin typeface="Consolas" panose="020B0609020204030204" pitchFamily="49" charset="0"/>
                <a:cs typeface="Courier New" panose="02070309020205020404" pitchFamily="49" charset="0"/>
              </a:rPr>
              <a:t>		.</a:t>
            </a:r>
          </a:p>
          <a:p>
            <a:r>
              <a:rPr lang="en-US" dirty="0">
                <a:latin typeface="Consolas" panose="020B0609020204030204" pitchFamily="49" charset="0"/>
                <a:cs typeface="Courier New" panose="02070309020205020404" pitchFamily="49" charset="0"/>
              </a:rPr>
              <a:t>		.</a:t>
            </a:r>
          </a:p>
          <a:p>
            <a:r>
              <a:rPr lang="en-US" dirty="0">
                <a:latin typeface="Consolas" panose="020B0609020204030204" pitchFamily="49" charset="0"/>
                <a:cs typeface="Courier New" panose="02070309020205020404" pitchFamily="49" charset="0"/>
              </a:rPr>
              <a:t>	return name;</a:t>
            </a:r>
          </a:p>
          <a:p>
            <a:r>
              <a:rPr lang="en-US" dirty="0">
                <a:latin typeface="Consolas" panose="020B0609020204030204" pitchFamily="49" charset="0"/>
                <a:cs typeface="Courier New" panose="02070309020205020404" pitchFamily="49" charset="0"/>
              </a:rPr>
              <a:t>}</a:t>
            </a:r>
          </a:p>
        </p:txBody>
      </p:sp>
      <p:pic>
        <p:nvPicPr>
          <p:cNvPr id="4" name="Picture 3"/>
          <p:cNvPicPr>
            <a:picLocks noChangeAspect="1"/>
          </p:cNvPicPr>
          <p:nvPr/>
        </p:nvPicPr>
        <p:blipFill>
          <a:blip r:embed="rId6"/>
          <a:stretch>
            <a:fillRect/>
          </a:stretch>
        </p:blipFill>
        <p:spPr>
          <a:xfrm>
            <a:off x="6096000" y="4199277"/>
            <a:ext cx="4658607" cy="762000"/>
          </a:xfrm>
          <a:prstGeom prst="rect">
            <a:avLst/>
          </a:prstGeom>
        </p:spPr>
      </p:pic>
    </p:spTree>
    <p:extLst>
      <p:ext uri="{BB962C8B-B14F-4D97-AF65-F5344CB8AC3E}">
        <p14:creationId xmlns:p14="http://schemas.microsoft.com/office/powerpoint/2010/main" val="573454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A090-D35E-F22A-4050-D83C953BD8E8}"/>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Dynamic Memory Consequences</a:t>
            </a:r>
          </a:p>
        </p:txBody>
      </p:sp>
      <p:sp>
        <p:nvSpPr>
          <p:cNvPr id="3" name="Content Placeholder 2">
            <a:extLst>
              <a:ext uri="{FF2B5EF4-FFF2-40B4-BE49-F238E27FC236}">
                <a16:creationId xmlns:a16="http://schemas.microsoft.com/office/drawing/2014/main" id="{6812B2D6-A6EE-D2A9-2783-6525E7607CF0}"/>
              </a:ext>
            </a:extLst>
          </p:cNvPr>
          <p:cNvSpPr>
            <a:spLocks noGrp="1"/>
          </p:cNvSpPr>
          <p:nvPr>
            <p:ph sz="half" idx="1"/>
            <p:custDataLst>
              <p:tags r:id="rId2"/>
            </p:custDataLst>
          </p:nvPr>
        </p:nvSpPr>
        <p:spPr>
          <a:xfrm>
            <a:off x="1581912" y="2638044"/>
            <a:ext cx="4271771" cy="3101982"/>
          </a:xfrm>
        </p:spPr>
        <p:txBody>
          <a:bodyPr/>
          <a:lstStyle/>
          <a:p>
            <a:pPr marL="0" indent="0">
              <a:spcBef>
                <a:spcPts val="0"/>
              </a:spcBef>
              <a:buNone/>
            </a:pPr>
            <a:r>
              <a:rPr lang="en-US" dirty="0">
                <a:latin typeface="Consolas" panose="020B0609020204030204" pitchFamily="49" charset="0"/>
              </a:rPr>
              <a:t>void client()</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char* data[10];</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data[0] = get_name();</a:t>
            </a:r>
          </a:p>
          <a:p>
            <a:pPr marL="0" indent="0">
              <a:spcBef>
                <a:spcPts val="0"/>
              </a:spcBef>
              <a:buNone/>
            </a:pPr>
            <a:r>
              <a:rPr lang="en-US" dirty="0">
                <a:latin typeface="Consolas" panose="020B0609020204030204" pitchFamily="49" charset="0"/>
              </a:rPr>
              <a:t>    data[1] = get_name();</a:t>
            </a:r>
          </a:p>
          <a:p>
            <a:pPr marL="0" indent="0">
              <a:spcBef>
                <a:spcPts val="0"/>
              </a:spcBef>
              <a:buNone/>
            </a:pPr>
            <a:r>
              <a:rPr lang="en-US" dirty="0">
                <a:latin typeface="Consolas" panose="020B0609020204030204" pitchFamily="49" charset="0"/>
              </a:rPr>
              <a:t>        . . .</a:t>
            </a:r>
          </a:p>
          <a:p>
            <a:pPr marL="0" indent="0">
              <a:spcBef>
                <a:spcPts val="0"/>
              </a:spcBef>
              <a:buNone/>
            </a:pPr>
            <a:r>
              <a:rPr lang="en-US" dirty="0">
                <a:latin typeface="Consolas" panose="020B0609020204030204" pitchFamily="49" charset="0"/>
              </a:rPr>
              <a:t>}</a:t>
            </a:r>
          </a:p>
          <a:p>
            <a:pPr marL="0" indent="0">
              <a:buNone/>
            </a:pPr>
            <a:endParaRPr lang="en-US" dirty="0"/>
          </a:p>
        </p:txBody>
      </p:sp>
      <p:pic>
        <p:nvPicPr>
          <p:cNvPr id="8" name="Content Placeholder 7">
            <a:extLst>
              <a:ext uri="{FF2B5EF4-FFF2-40B4-BE49-F238E27FC236}">
                <a16:creationId xmlns:a16="http://schemas.microsoft.com/office/drawing/2014/main" id="{7F461454-663B-A641-4E37-8676E70819B5}"/>
              </a:ext>
            </a:extLst>
          </p:cNvPr>
          <p:cNvPicPr>
            <a:picLocks noGrp="1" noChangeAspect="1"/>
          </p:cNvPicPr>
          <p:nvPr>
            <p:ph sz="half" idx="2"/>
          </p:nvPr>
        </p:nvPicPr>
        <p:blipFill>
          <a:blip r:embed="rId5">
            <a:extLst>
              <a:ext uri="{28A0092B-C50C-407E-A947-70E740481C1C}">
                <a14:useLocalDpi xmlns:a14="http://schemas.microsoft.com/office/drawing/2010/main" val="0"/>
              </a:ext>
            </a:extLst>
          </a:blip>
          <a:stretch>
            <a:fillRect/>
          </a:stretch>
        </p:blipFill>
        <p:spPr>
          <a:xfrm>
            <a:off x="6832023" y="2643616"/>
            <a:ext cx="2386114" cy="1575299"/>
          </a:xfrm>
          <a:prstGeom prst="rect">
            <a:avLst/>
          </a:prstGeom>
        </p:spPr>
      </p:pic>
    </p:spTree>
    <p:extLst>
      <p:ext uri="{BB962C8B-B14F-4D97-AF65-F5344CB8AC3E}">
        <p14:creationId xmlns:p14="http://schemas.microsoft.com/office/powerpoint/2010/main" val="220327420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0&quot;/&gt;&lt;lineCharCount val=&quot;10&quot;/&gt;&lt;/TableIndex&gt;&lt;/ShapeTextInfo&gt;"/>
  <p:tag name="PRESENTER_DUMMYTAG" val="&lt;DummyForForceWrite&gt;&lt;/DummyForForceWrite&gt;"/>
  <p:tag name="HTML_SHAPEINFO" val="&lt;ThreeDShapeInfo&gt;&lt;uuid val=&quot;{B6D323E2-3EB0-402B-9610-53013E718D7C}&quot;/&gt;&lt;isInvalidForFieldText val=&quot;0&quot;/&gt;&lt;Image&gt;&lt;filename val=&quot;C:\Users\delroy\AppData\Local\Temp\CP48721464546Session\CPTrustFolder48721464562\PPTImport48724374343\data\asimages\{B6D323E2-3EB0-402B-9610-53013E718D7C}_1.png&quot;/&gt;&lt;left val=&quot;167&quot;/&gt;&lt;top val=&quot;249&quot;/&gt;&lt;width val=&quot;945&quot;/&gt;&lt;height val=&quot;174&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95A6CCFC-0F89-48A7-B5EB-1783C3A2ED2B}&quot;/&gt;&lt;isInvalidForFieldText val=&quot;0&quot;/&gt;&lt;Image&gt;&lt;filename val=&quot;C:\Users\delroy\AppData\Local\Temp\CP48721464546Session\CPTrustFolder48721464562\PPTImport48724374343\data\asimages\{95A6CCFC-0F89-48A7-B5EB-1783C3A2ED2B}_1.png&quot;/&gt;&lt;left val=&quot;282&quot;/&gt;&lt;top val=&quot;452&quot;/&gt;&lt;width val=&quot;715&quot;/&gt;&lt;height val=&quot;135&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F3EFFC0D-899C-4374-A866-50A43C6315F3}&quot;/&gt;&lt;isInvalidForFieldText val=&quot;0&quot;/&gt;&lt;Image&gt;&lt;filename val=&quot;C:\Users\delroy\AppData\Local\Temp\CP48721464546Session\CPTrustFolder48721464562\PPTImport48724374343\data\asimages\{F3EFFC0D-899C-4374-A866-50A43C6315F3}_1.png&quot;/&gt;&lt;left val=&quot;167&quot;/&gt;&lt;top val=&quot;647&quot;/&gt;&lt;width val=&quot;159&quot;/&gt;&lt;height val=&quot;35&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8&quot;/&gt;&lt;/TableIndex&gt;&lt;/ShapeTextInfo&gt;"/>
  <p:tag name="HTML_SHAPEINFO" val="&lt;ThreeDShapeInfo&gt;&lt;uuid val=&quot;{0C990CE0-8DB2-4E06-A818-4D980C1C949E}&quot;/&gt;&lt;isInvalidForFieldText val=&quot;0&quot;/&gt;&lt;Image&gt;&lt;filename val=&quot;C:\Users\delroy\AppData\Local\Temp\CP48721464546Session\CPTrustFolder48721464562\PPTImport48724374343\data\asimages\{0C990CE0-8DB2-4E06-A818-4D980C1C949E}_2.png&quot;/&gt;&lt;left val=&quot;233&quot;/&gt;&lt;top val=&quot;100&quot;/&gt;&lt;width val=&quot;813&quot;/&gt;&lt;height val=&quot;126&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17&quot;/&gt;&lt;lineCharCount val=&quot;2&quot;/&gt;&lt;lineCharCount val=&quot;17&quot;/&gt;&lt;lineCharCount val=&quot;25&quot;/&gt;&lt;lineCharCount val=&quot;4&quot;/&gt;&lt;lineCharCount val=&quot;4&quot;/&gt;&lt;lineCharCount val=&quot;4&quot;/&gt;&lt;lineCharCount val=&quot;14&quot;/&gt;&lt;lineCharCount val=&quot;1&quot;/&gt;&lt;/TableIndex&gt;&lt;/ShapeTextInfo&gt;"/>
  <p:tag name="HTML_SHAPEINFO" val="&lt;ThreeDShapeInfo&gt;&lt;uuid val=&quot;{65147F0D-E78E-4B07-9344-A4DE6CF05C6F}&quot;/&gt;&lt;isInvalidForFieldText val=&quot;0&quot;/&gt;&lt;Image&gt;&lt;filename val=&quot;C:\Users\delroy\AppData\Local\Temp\CP48721464546Session\CPTrustFolder48721464562\PPTImport48724374343\data\asimages\{65147F0D-E78E-4B07-9344-A4DE6CF05C6F}_2.png&quot;/&gt;&lt;left val=&quot;160&quot;/&gt;&lt;top val=&quot;273&quot;/&gt;&lt;width val=&quot;454&quot;/&gt;&lt;height val=&quot;329&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8&quot;/&gt;&lt;/TableIndex&gt;&lt;/ShapeTextInfo&gt;"/>
  <p:tag name="HTML_SHAPEINFO" val="&lt;ThreeDShapeInfo&gt;&lt;uuid val=&quot;{5DD013C1-3E79-4517-931E-35CA9011BDC7}&quot;/&gt;&lt;isInvalidForFieldText val=&quot;0&quot;/&gt;&lt;Image&gt;&lt;filename val=&quot;C:\Users\delroy\AppData\Local\Temp\CP48721464546Session\CPTrustFolder48721464562\PPTImport48724374343\data\asimages\{5DD013C1-3E79-4517-931E-35CA9011BDC7}_3.png&quot;/&gt;&lt;left val=&quot;233&quot;/&gt;&lt;top val=&quot;100&quot;/&gt;&lt;width val=&quot;813&quot;/&gt;&lt;height val=&quot;126&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17&quot;/&gt;&lt;lineCharCount val=&quot;2&quot;/&gt;&lt;lineCharCount val=&quot;17&quot;/&gt;&lt;lineCharCount val=&quot;25&quot;/&gt;&lt;lineCharCount val=&quot;4&quot;/&gt;&lt;lineCharCount val=&quot;4&quot;/&gt;&lt;lineCharCount val=&quot;4&quot;/&gt;&lt;lineCharCount val=&quot;14&quot;/&gt;&lt;lineCharCount val=&quot;1&quot;/&gt;&lt;/TableIndex&gt;&lt;/ShapeTextInfo&gt;"/>
  <p:tag name="HTML_SHAPEINFO" val="&lt;ThreeDShapeInfo&gt;&lt;uuid val=&quot;{FAAFEB69-9DB9-4F33-9794-459A884B1101}&quot;/&gt;&lt;isInvalidForFieldText val=&quot;0&quot;/&gt;&lt;Image&gt;&lt;filename val=&quot;C:\Users\delroy\AppData\Local\Temp\CP48721464546Session\CPTrustFolder48721464562\PPTImport48724374343\data\asimages\{FAAFEB69-9DB9-4F33-9794-459A884B1101}_3.png&quot;/&gt;&lt;left val=&quot;160&quot;/&gt;&lt;top val=&quot;273&quot;/&gt;&lt;width val=&quot;454&quot;/&gt;&lt;height val=&quot;329&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31&quot;/&gt;&lt;lineCharCount val=&quot;33&quot;/&gt;&lt;lineCharCount val=&quot;35&quot;/&gt;&lt;lineCharCount val=&quot;31&quot;/&gt;&lt;lineCharCount val=&quot;29&quot;/&gt;&lt;lineCharCount val=&quot;1&quot;/&gt;&lt;lineCharCount val=&quot;22&quot;/&gt;&lt;/TableIndex&gt;&lt;/ShapeTextInfo&gt;"/>
  <p:tag name="HTML_SHAPEINFO" val="&lt;ThreeDShapeInfo&gt;&lt;uuid val=&quot;{F36CBE83-6B30-42BA-BC75-37B1189AEF47}&quot;/&gt;&lt;isInvalidForFieldText val=&quot;0&quot;/&gt;&lt;Image&gt;&lt;filename val=&quot;C:\Users\delroy\AppData\Local\Temp\CP48721464546Session\CPTrustFolder48721464562\PPTImport48724374343\data\asimages\{F36CBE83-6B30-42BA-BC75-37B1189AEF47}_3.png&quot;/&gt;&lt;left val=&quot;660&quot;/&gt;&lt;top val=&quot;273&quot;/&gt;&lt;width val=&quot;453&quot;/&gt;&lt;height val=&quot;345&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8&quot;/&gt;&lt;/TableIndex&gt;&lt;/ShapeTextInfo&gt;"/>
  <p:tag name="HTML_SHAPEINFO" val="&lt;ThreeDShapeInfo&gt;&lt;uuid val=&quot;{B0BDB671-9392-419D-A38E-FA31B198F71A}&quot;/&gt;&lt;isInvalidForFieldText val=&quot;0&quot;/&gt;&lt;Image&gt;&lt;filename val=&quot;C:\Users\delroy\AppData\Local\Temp\CP48721464546Session\CPTrustFolder48721464562\PPTImport48724374343\data\asimages\{B0BDB671-9392-419D-A38E-FA31B198F71A}_4.png&quot;/&gt;&lt;left val=&quot;233&quot;/&gt;&lt;top val=&quot;100&quot;/&gt;&lt;width val=&quot;813&quot;/&gt;&lt;height val=&quot;126&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17&quot;/&gt;&lt;lineCharCount val=&quot;2&quot;/&gt;&lt;lineCharCount val=&quot;17&quot;/&gt;&lt;lineCharCount val=&quot;25&quot;/&gt;&lt;lineCharCount val=&quot;4&quot;/&gt;&lt;lineCharCount val=&quot;4&quot;/&gt;&lt;lineCharCount val=&quot;4&quot;/&gt;&lt;lineCharCount val=&quot;14&quot;/&gt;&lt;lineCharCount val=&quot;1&quot;/&gt;&lt;/TableIndex&gt;&lt;/ShapeTextInfo&gt;"/>
  <p:tag name="HTML_SHAPEINFO" val="&lt;ThreeDShapeInfo&gt;&lt;uuid val=&quot;{DB455500-6016-4C83-B2C3-403791C9C842}&quot;/&gt;&lt;isInvalidForFieldText val=&quot;0&quot;/&gt;&lt;Image&gt;&lt;filename val=&quot;C:\Users\delroy\AppData\Local\Temp\CP48721464546Session\CPTrustFolder48721464562\PPTImport48724374343\data\asimages\{DB455500-6016-4C83-B2C3-403791C9C842}_4.png&quot;/&gt;&lt;left val=&quot;160&quot;/&gt;&lt;top val=&quot;273&quot;/&gt;&lt;width val=&quot;454&quot;/&gt;&lt;height val=&quot;329&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31&quot;/&gt;&lt;lineCharCount val=&quot;33&quot;/&gt;&lt;lineCharCount val=&quot;35&quot;/&gt;&lt;lineCharCount val=&quot;31&quot;/&gt;&lt;lineCharCount val=&quot;29&quot;/&gt;&lt;lineCharCount val=&quot;1&quot;/&gt;&lt;lineCharCount val=&quot;23&quot;/&gt;&lt;lineCharCount val=&quot;21&quot;/&gt;&lt;/TableIndex&gt;&lt;/ShapeTextInfo&gt;"/>
  <p:tag name="HTML_SHAPEINFO" val="&lt;ThreeDShapeInfo&gt;&lt;uuid val=&quot;{9CF17DCA-32D4-4411-AED3-24ACC5108F9F}&quot;/&gt;&lt;isInvalidForFieldText val=&quot;0&quot;/&gt;&lt;Image&gt;&lt;filename val=&quot;C:\Users\delroy\AppData\Local\Temp\CP48721464546Session\CPTrustFolder48721464562\PPTImport48724374343\data\asimages\{9CF17DCA-32D4-4411-AED3-24ACC5108F9F}_4.png&quot;/&gt;&lt;left val=&quot;660&quot;/&gt;&lt;top val=&quot;273&quot;/&gt;&lt;width val=&quot;453&quot;/&gt;&lt;height val=&quot;347&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8&quot;/&gt;&lt;/TableIndex&gt;&lt;/ShapeTextInfo&gt;"/>
  <p:tag name="HTML_SHAPEINFO" val="&lt;ThreeDShapeInfo&gt;&lt;uuid val=&quot;{7FAA3D9A-33CB-49F6-ADF8-55CEDC3849BA}&quot;/&gt;&lt;isInvalidForFieldText val=&quot;0&quot;/&gt;&lt;Image&gt;&lt;filename val=&quot;C:\Users\delroy\AppData\Local\Temp\CP48721464546Session\CPTrustFolder48721464562\PPTImport48724374343\data\asimages\{7FAA3D9A-33CB-49F6-ADF8-55CEDC3849BA}_5.png&quot;/&gt;&lt;left val=&quot;233&quot;/&gt;&lt;top val=&quot;100&quot;/&gt;&lt;width val=&quot;813&quot;/&gt;&lt;height val=&quot;126&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47&quot;/&gt;&lt;lineCharCount val=&quot;27&quot;/&gt;&lt;lineCharCount val=&quot;12&quot;/&gt;&lt;lineCharCount val=&quot;13&quot;/&gt;&lt;lineCharCount val=&quot;19&quot;/&gt;&lt;lineCharCount val=&quot;77&quot;/&gt;&lt;/TableIndex&gt;&lt;/ShapeTextInfo&gt;"/>
  <p:tag name="HTML_SHAPEINFO" val="&lt;ThreeDShapeInfo&gt;&lt;uuid val=&quot;{A2619B02-8F95-43B3-BE7D-D4FADF9FEDF2}&quot;/&gt;&lt;isInvalidForFieldText val=&quot;0&quot;/&gt;&lt;Image&gt;&lt;filename val=&quot;C:\Users\delroy\AppData\Local\Temp\CP48721464546Session\CPTrustFolder48721464562\PPTImport48724374343\data\asimages\{A2619B02-8F95-43B3-BE7D-D4FADF9FEDF2}_5.png&quot;/&gt;&lt;left val=&quot;229&quot;/&gt;&lt;top val=&quot;273&quot;/&gt;&lt;width val=&quot;828&quot;/&gt;&lt;height val=&quot;329&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F7B1056A-C098-493B-8304-ED0D8A7ED0C1}&quot;/&gt;&lt;isInvalidForFieldText val=&quot;0&quot;/&gt;&lt;Image&gt;&lt;filename val=&quot;C:\Users\delroy\AppData\Local\Temp\CP48721464546Session\CPTrustFolder48721464562\PPTImport48724374343\data\asimages\{F7B1056A-C098-493B-8304-ED0D8A7ED0C1}_6.png&quot;/&gt;&lt;left val=&quot;233&quot;/&gt;&lt;top val=&quot;100&quot;/&gt;&lt;width val=&quot;813&quot;/&gt;&lt;height val=&quot;126&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23&quot;/&gt;&lt;lineCharCount val=&quot;40&quot;/&gt;&lt;lineCharCount val=&quot;40&quot;/&gt;&lt;lineCharCount val=&quot;26&quot;/&gt;&lt;lineCharCount val=&quot;23&quot;/&gt;&lt;lineCharCount val=&quot;40&quot;/&gt;&lt;/TableIndex&gt;&lt;/ShapeTextInfo&gt;"/>
  <p:tag name="HTML_SHAPEINFO" val="&lt;ThreeDShapeInfo&gt;&lt;uuid val=&quot;{A4DB7157-3EF6-41BA-A009-4F40A8CB12EB}&quot;/&gt;&lt;isInvalidForFieldText val=&quot;0&quot;/&gt;&lt;Image&gt;&lt;filename val=&quot;C:\Users\delroy\AppData\Local\Temp\CP48721464546Session\CPTrustFolder48721464562\PPTImport48724374343\data\asimages\{A4DB7157-3EF6-41BA-A009-4F40A8CB12EB}_6.png&quot;/&gt;&lt;left val=&quot;660&quot;/&gt;&lt;top val=&quot;273&quot;/&gt;&lt;width val=&quot;453&quot;/&gt;&lt;height val=&quot;330&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17&quot;/&gt;&lt;lineCharCount val=&quot;2&quot;/&gt;&lt;lineCharCount val=&quot;25&quot;/&gt;&lt;lineCharCount val=&quot;25&quot;/&gt;&lt;lineCharCount val=&quot;4&quot;/&gt;&lt;lineCharCount val=&quot;4&quot;/&gt;&lt;lineCharCount val=&quot;4&quot;/&gt;&lt;lineCharCount val=&quot;14&quot;/&gt;&lt;lineCharCount val=&quot;1&quot;/&gt;&lt;/TableIndex&gt;&lt;/ShapeTextInfo&gt;"/>
  <p:tag name="HTML_SHAPEINFO" val="&lt;ThreeDShapeInfo&gt;&lt;uuid val=&quot;{AF656DDD-BA92-42D7-8B62-C16399EB1A7E}&quot;/&gt;&lt;isInvalidForFieldText val=&quot;0&quot;/&gt;&lt;Image&gt;&lt;filename val=&quot;C:\Users\delroy\AppData\Local\Temp\CP48721464546Session\CPTrustFolder48721464562\PPTImport48724374343\data\asimages\{AF656DDD-BA92-42D7-8B62-C16399EB1A7E}_6.png&quot;/&gt;&lt;left val=&quot;188&quot;/&gt;&lt;top val=&quot;273&quot;/&gt;&lt;width val=&quot;418&quot;/&gt;&lt;height val=&quot;282&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 name="HTML_SHAPEINFO" val="&lt;ThreeDShapeInfo&gt;&lt;uuid val=&quot;{4AF70FE1-AD85-405D-824C-60E0080AD380}&quot;/&gt;&lt;isInvalidForFieldText val=&quot;0&quot;/&gt;&lt;Image&gt;&lt;filename val=&quot;C:\Users\delroy\AppData\Local\Temp\CP48721464546Session\CPTrustFolder48721464562\PPTImport48724374343\data\asimages\{4AF70FE1-AD85-405D-824C-60E0080AD380}_7.png&quot;/&gt;&lt;left val=&quot;233&quot;/&gt;&lt;top val=&quot;100&quot;/&gt;&lt;width val=&quot;813&quot;/&gt;&lt;height val=&quot;126&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14&quot;/&gt;&lt;lineCharCount val=&quot;2&quot;/&gt;&lt;lineCharCount val=&quot;16&quot;/&gt;&lt;lineCharCount val=&quot;1&quot;/&gt;&lt;lineCharCount val=&quot;23&quot;/&gt;&lt;lineCharCount val=&quot;14&quot;/&gt;&lt;lineCharCount val=&quot;23&quot;/&gt;&lt;lineCharCount val=&quot;14&quot;/&gt;&lt;lineCharCount val=&quot;1&quot;/&gt;&lt;/TableIndex&gt;&lt;/ShapeTextInfo&gt;"/>
  <p:tag name="HTML_SHAPEINFO" val="&lt;ThreeDShapeInfo&gt;&lt;uuid val=&quot;{39A12E19-2DD8-4F97-995D-1CE10F893CFD}&quot;/&gt;&lt;isInvalidForFieldText val=&quot;0&quot;/&gt;&lt;Image&gt;&lt;filename val=&quot;C:\Users\delroy\AppData\Local\Temp\CP48721464546Session\CPTrustFolder48721464562\PPTImport48724374343\data\asimages\{39A12E19-2DD8-4F97-995D-1CE10F893CFD}_7.png&quot;/&gt;&lt;left val=&quot;85&quot;/&gt;&lt;top val=&quot;273&quot;/&gt;&lt;width val=&quot;320&quot;/&gt;&lt;height val=&quot;329&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14&quot;/&gt;&lt;lineCharCount val=&quot;2&quot;/&gt;&lt;lineCharCount val=&quot;20&quot;/&gt;&lt;lineCharCount val=&quot;1&quot;/&gt;&lt;lineCharCount val=&quot;26&quot;/&gt;&lt;lineCharCount val=&quot;26&quot;/&gt;&lt;lineCharCount val=&quot;14&quot;/&gt;&lt;lineCharCount val=&quot;1&quot;/&gt;&lt;/TableIndex&gt;&lt;/ShapeTextInfo&gt;"/>
  <p:tag name="HTML_SHAPEINFO" val="&lt;ThreeDShapeInfo&gt;&lt;uuid val=&quot;{7DB3A341-617C-4B77-91D3-45195E23E68E}&quot;/&gt;&lt;isInvalidForFieldText val=&quot;0&quot;/&gt;&lt;Image&gt;&lt;filename val=&quot;C:\Users\delroy\AppData\Local\Temp\CP48721464546Session\CPTrustFolder48721464562\PPTImport48724374343\data\asimages\{7DB3A341-617C-4B77-91D3-45195E23E68E}_7.png&quot;/&gt;&lt;left val=&quot;443&quot;/&gt;&lt;top val=&quot;273&quot;/&gt;&lt;width val=&quot;359&quot;/&gt;&lt;height val=&quot;329&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2&quot;/&gt;&lt;/TableIndex&gt;&lt;/ShapeTextInfo&gt;"/>
  <p:tag name="HTML_SHAPEINFO" val="&lt;ThreeDShapeInfo&gt;&lt;uuid val=&quot;{4206BFCB-E0F7-48B8-9764-E1ED755EE328}&quot;/&gt;&lt;isInvalidForFieldText val=&quot;0&quot;/&gt;&lt;Image&gt;&lt;filename val=&quot;C:\Users\delroy\AppData\Local\Temp\CP48721464546Session\CPTrustFolder48721464562\PPTImport48724374343\data\asimages\{4206BFCB-E0F7-48B8-9764-E1ED755EE328}_8.png&quot;/&gt;&lt;left val=&quot;233&quot;/&gt;&lt;top val=&quot;100&quot;/&gt;&lt;width val=&quot;813&quot;/&gt;&lt;height val=&quot;126&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34&quot;/&gt;&lt;lineCharCount val=&quot;24&quot;/&gt;&lt;lineCharCount val=&quot;39&quot;/&gt;&lt;lineCharCount val=&quot;25&quot;/&gt;&lt;/TableIndex&gt;&lt;/ShapeTextInfo&gt;"/>
  <p:tag name="HTML_SHAPEINFO" val="&lt;ThreeDShapeInfo&gt;&lt;uuid val=&quot;{430B4BBB-F9A6-4067-9FF4-E7467A474F1D}&quot;/&gt;&lt;isInvalidForFieldText val=&quot;0&quot;/&gt;&lt;Image&gt;&lt;filename val=&quot;C:\Users\delroy\AppData\Local\Temp\CP48721464546Session\CPTrustFolder48721464562\PPTImport48724374343\data\asimages\{430B4BBB-F9A6-4067-9FF4-E7467A474F1D}_8.png&quot;/&gt;&lt;left val=&quot;660&quot;/&gt;&lt;top val=&quot;273&quot;/&gt;&lt;width val=&quot;461&quot;/&gt;&lt;height val=&quot;330&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25&quot;/&gt;&lt;lineCharCount val=&quot;2&quot;/&gt;&lt;lineCharCount val=&quot;30&quot;/&gt;&lt;lineCharCount val=&quot;26&quot;/&gt;&lt;lineCharCount val=&quot;4&quot;/&gt;&lt;lineCharCount val=&quot;4&quot;/&gt;&lt;lineCharCount val=&quot;4&quot;/&gt;&lt;lineCharCount val=&quot;14&quot;/&gt;&lt;lineCharCount val=&quot;1&quot;/&gt;&lt;/TableIndex&gt;&lt;/ShapeTextInfo&gt;"/>
  <p:tag name="HTML_SHAPEINFO" val="&lt;ThreeDShapeInfo&gt;&lt;uuid val=&quot;{72AD73BF-D808-47AF-B3C6-DE7AAB77426A}&quot;/&gt;&lt;isInvalidForFieldText val=&quot;0&quot;/&gt;&lt;Image&gt;&lt;filename val=&quot;C:\Users\delroy\AppData\Local\Temp\CP48721464546Session\CPTrustFolder48721464562\PPTImport48724374343\data\asimages\{72AD73BF-D808-47AF-B3C6-DE7AAB77426A}_8.png&quot;/&gt;&lt;left val=&quot;157&quot;/&gt;&lt;top val=&quot;278&quot;/&gt;&lt;width val=&quot;468&quot;/&gt;&lt;height val=&quot;282&quot;/&gt;&lt;hasText val=&quot;1&quot;/&gt;&lt;/Image&gt;&lt;/ThreeDShape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7&quot;/&gt;&lt;/TableIndex&gt;&lt;/ShapeTextInfo&gt;"/>
  <p:tag name="HTML_SHAPEINFO" val="&lt;ThreeDShapeInfo&gt;&lt;uuid val=&quot;{05ED9C94-0600-4D58-B332-59039E82B87D}&quot;/&gt;&lt;isInvalidForFieldText val=&quot;0&quot;/&gt;&lt;Image&gt;&lt;filename val=&quot;C:\Users\delroy\AppData\Local\Temp\CP48721464546Session\CPTrustFolder48721464562\PPTImport48724374343\data\asimages\{05ED9C94-0600-4D58-B332-59039E82B87D}_9.png&quot;/&gt;&lt;left val=&quot;233&quot;/&gt;&lt;top val=&quot;100&quot;/&gt;&lt;width val=&quot;813&quot;/&gt;&lt;height val=&quot;126&quot;/&gt;&lt;hasText val=&quot;1&quot;/&gt;&lt;/Image&gt;&lt;/ThreeDShape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14&quot;/&gt;&lt;lineCharCount val=&quot;2&quot;/&gt;&lt;lineCharCount val=&quot;20&quot;/&gt;&lt;lineCharCount val=&quot;1&quot;/&gt;&lt;lineCharCount val=&quot;26&quot;/&gt;&lt;lineCharCount val=&quot;26&quot;/&gt;&lt;lineCharCount val=&quot;14&quot;/&gt;&lt;lineCharCount val=&quot;2&quot;/&gt;&lt;/TableIndex&gt;&lt;/ShapeTextInfo&gt;"/>
  <p:tag name="HTML_SHAPEINFO" val="&lt;ThreeDShapeInfo&gt;&lt;uuid val=&quot;{CCEB4FF9-BBA4-44CC-9B48-E53A43B22BCC}&quot;/&gt;&lt;isInvalidForFieldText val=&quot;0&quot;/&gt;&lt;Image&gt;&lt;filename val=&quot;C:\Users\delroy\AppData\Local\Temp\CP48721464546Session\CPTrustFolder48721464562\PPTImport48724374343\data\asimages\{CCEB4FF9-BBA4-44CC-9B48-E53A43B22BCC}_9.png&quot;/&gt;&lt;left val=&quot;160&quot;/&gt;&lt;top val=&quot;273&quot;/&gt;&lt;width val=&quot;454&quot;/&gt;&lt;height val=&quot;32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8&quot;/&gt;&lt;/TableIndex&gt;&lt;/ShapeTextInfo&gt;"/>
  <p:tag name="HTML_SHAPEINFO" val="&lt;ThreeDShapeInfo&gt;&lt;uuid val=&quot;{FBF57B92-3C59-438E-A930-66089B31354D}&quot;/&gt;&lt;isInvalidForFieldText val=&quot;0&quot;/&gt;&lt;Image&gt;&lt;filename val=&quot;C:\Users\delroy\AppData\Local\Temp\CP48721464546Session\CPTrustFolder48721464562\PPTImport48724374343\data\asimages\{FBF57B92-3C59-438E-A930-66089B31354D}_10.png&quot;/&gt;&lt;left val=&quot;233&quot;/&gt;&lt;top val=&quot;100&quot;/&gt;&lt;width val=&quot;813&quot;/&gt;&lt;height val=&quot;126&quot;/&gt;&lt;hasText val=&quot;1&quot;/&gt;&lt;/Image&gt;&lt;/ThreeDShapeInfo&gt;"/>
</p:tagLst>
</file>

<file path=ppt/tags/tag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14&quot;/&gt;&lt;lineCharCount val=&quot;2&quot;/&gt;&lt;lineCharCount val=&quot;17&quot;/&gt;&lt;lineCharCount val=&quot;22&quot;/&gt;&lt;lineCharCount val=&quot;4&quot;/&gt;&lt;lineCharCount val=&quot;4&quot;/&gt;&lt;lineCharCount val=&quot;4&quot;/&gt;&lt;lineCharCount val=&quot;13&quot;/&gt;&lt;lineCharCount val=&quot;1&quot;/&gt;&lt;/TableIndex&gt;&lt;/ShapeTextInfo&gt;"/>
  <p:tag name="HTML_SHAPEINFO" val="&lt;ThreeDShapeInfo&gt;&lt;uuid val=&quot;{9616094B-F136-4390-A9E9-3D2517C8C141}&quot;/&gt;&lt;isInvalidForFieldText val=&quot;0&quot;/&gt;&lt;Image&gt;&lt;filename val=&quot;C:\Users\delroy\AppData\Local\Temp\CP48721464546Session\CPTrustFolder48721464562\PPTImport48724374343\data\asimages\{9616094B-F136-4390-A9E9-3D2517C8C141}_10.png&quot;/&gt;&lt;left val=&quot;212&quot;/&gt;&lt;top val=&quot;275&quot;/&gt;&lt;width val=&quot;354&quot;/&gt;&lt;height val=&quot;282&quot;/&gt;&lt;hasText val=&quot;1&quot;/&gt;&lt;/Image&gt;&lt;/ThreeDShapeInfo&gt;"/>
</p:tagLst>
</file>

<file path=ppt/tags/tag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37&quot;/&gt;&lt;lineCharCount val=&quot;2&quot;/&gt;&lt;lineCharCount val=&quot;26&quot;/&gt;&lt;lineCharCount val=&quot;4&quot;/&gt;&lt;lineCharCount val=&quot;4&quot;/&gt;&lt;lineCharCount val=&quot;4&quot;/&gt;&lt;lineCharCount val=&quot;14&quot;/&gt;&lt;lineCharCount val=&quot;1&quot;/&gt;&lt;/TableIndex&gt;&lt;/ShapeTextInfo&gt;"/>
  <p:tag name="HTML_SHAPEINFO" val="&lt;ThreeDShapeInfo&gt;&lt;uuid val=&quot;{890BBA50-5634-411E-B999-F539F5D77167}&quot;/&gt;&lt;isInvalidForFieldText val=&quot;0&quot;/&gt;&lt;Image&gt;&lt;filename val=&quot;C:\Users\delroy\AppData\Local\Temp\CP48721464546Session\CPTrustFolder48721464562\PPTImport48724374343\data\asimages\{890BBA50-5634-411E-B999-F539F5D77167}_10.png&quot;/&gt;&lt;left val=&quot;619&quot;/&gt;&lt;top val=&quot;275&quot;/&gt;&lt;width val=&quot;507&quot;/&gt;&lt;height val=&quot;253&quot;/&gt;&lt;hasText val=&quot;1&quot;/&gt;&lt;/Image&gt;&lt;/ThreeDShapeInfo&gt;"/>
</p:tagLst>
</file>

<file path=ppt/tags/tag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6&quot;/&gt;&lt;lineCharCount val=&quot;18&quot;/&gt;&lt;/TableIndex&gt;&lt;/ShapeTextInfo&gt;"/>
  <p:tag name="HTML_SHAPEINFO" val="&lt;ThreeDShapeInfo&gt;&lt;uuid val=&quot;{0B28E93D-5449-459C-9F42-61F52969A46A}&quot;/&gt;&lt;isInvalidForFieldText val=&quot;0&quot;/&gt;&lt;Image&gt;&lt;filename val=&quot;C:\Users\delroy\AppData\Local\Temp\CP48721464546Session\CPTrustFolder48721464562\PPTImport48724374343\data\asimages\{0B28E93D-5449-459C-9F42-61F52969A46A}_11.png&quot;/&gt;&lt;left val=&quot;233&quot;/&gt;&lt;top val=&quot;100&quot;/&gt;&lt;width val=&quot;813&quot;/&gt;&lt;height val=&quot;126&quot;/&gt;&lt;hasText val=&quot;1&quot;/&gt;&lt;/Image&gt;&lt;/ThreeDShapeInfo&gt;"/>
</p:tagLst>
</file>

<file path=ppt/tags/tag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6&quot;/&gt;&lt;lineCharCount val=&quot;17&quot;/&gt;&lt;/TableIndex&gt;&lt;/ShapeTextInfo&gt;"/>
  <p:tag name="HTML_SHAPEINFO" val="&lt;ThreeDShapeInfo&gt;&lt;uuid val=&quot;{7004B1D5-BFE6-43D8-9D86-05D49354B41E}&quot;/&gt;&lt;isInvalidForFieldText val=&quot;0&quot;/&gt;&lt;Image&gt;&lt;filename val=&quot;C:\Users\delroy\AppData\Local\Temp\CP48721464546Session\CPTrustFolder48721464562\PPTImport48724374343\data\asimages\{7004B1D5-BFE6-43D8-9D86-05D49354B41E}_12.png&quot;/&gt;&lt;left val=&quot;233&quot;/&gt;&lt;top val=&quot;100&quot;/&gt;&lt;width val=&quot;813&quot;/&gt;&lt;height val=&quot;126&quot;/&gt;&lt;hasText val=&quot;1&quot;/&gt;&lt;/Image&gt;&lt;/ThreeDShapeInfo&gt;"/>
</p:tagLst>
</file>

<file path=ppt/tags/tag5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14&quot;/&gt;&lt;lineCharCount val=&quot;2&quot;/&gt;&lt;lineCharCount val=&quot;32&quot;/&gt;&lt;lineCharCount val=&quot;25&quot;/&gt;&lt;lineCharCount val=&quot;1&quot;/&gt;&lt;lineCharCount val=&quot;32&quot;/&gt;&lt;lineCharCount val=&quot;1&quot;/&gt;&lt;/TableIndex&gt;&lt;/ShapeTextInfo&gt;"/>
  <p:tag name="HTML_SHAPEINFO" val="&lt;ThreeDShapeInfo&gt;&lt;uuid val=&quot;{C05B8254-A31E-4E30-9445-E14A43B6E460}&quot;/&gt;&lt;isInvalidForFieldText val=&quot;0&quot;/&gt;&lt;Image&gt;&lt;filename val=&quot;C:\Users\delroy\AppData\Local\Temp\CP48721464546Session\CPTrustFolder48721464562\PPTImport48724374343\data\asimages\{C05B8254-A31E-4E30-9445-E14A43B6E460}_12.png&quot;/&gt;&lt;left val=&quot;648&quot;/&gt;&lt;top val=&quot;263&quot;/&gt;&lt;width val=&quot;454&quot;/&gt;&lt;height val=&quot;224&quot;/&gt;&lt;hasText val=&quot;1&quot;/&gt;&lt;/Image&gt;&lt;/ThreeDShapeInfo&gt;"/>
</p:tagLst>
</file>

<file path=ppt/tags/tag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1&quot;/&gt;&lt;lineCharCount val=&quot;25&quot;/&gt;&lt;lineCharCount val=&quot;32&quot;/&gt;&lt;lineCharCount val=&quot;2&quot;/&gt;&lt;lineCharCount val=&quot;22&quot;/&gt;&lt;lineCharCount val=&quot;25&quot;/&gt;&lt;lineCharCount val=&quot;1&quot;/&gt;&lt;lineCharCount val=&quot;26&quot;/&gt;&lt;lineCharCount val=&quot;4&quot;/&gt;&lt;lineCharCount val=&quot;4&quot;/&gt;&lt;lineCharCount val=&quot;14&quot;/&gt;&lt;lineCharCount val=&quot;1&quot;/&gt;&lt;/TableIndex&gt;&lt;/ShapeTextInfo&gt;"/>
  <p:tag name="HTML_SHAPEINFO" val="&lt;ThreeDShapeInfo&gt;&lt;uuid val=&quot;{995CF28A-A9BD-4024-87B2-CA179D4B27DC}&quot;/&gt;&lt;isInvalidForFieldText val=&quot;0&quot;/&gt;&lt;Image&gt;&lt;filename val=&quot;C:\Users\delroy\AppData\Local\Temp\CP48721464546Session\CPTrustFolder48721464562\PPTImport48724374343\data\asimages\{995CF28A-A9BD-4024-87B2-CA179D4B27DC}_12.png&quot;/&gt;&lt;left val=&quot;180&quot;/&gt;&lt;top val=&quot;263&quot;/&gt;&lt;width val=&quot;441&quot;/&gt;&lt;height val=&quot;340&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1414</TotalTime>
  <Words>1815</Words>
  <Application>Microsoft Office PowerPoint</Application>
  <PresentationFormat>Widescreen</PresentationFormat>
  <Paragraphs>175</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Consolas</vt:lpstr>
      <vt:lpstr>Gill Sans MT</vt:lpstr>
      <vt:lpstr>Parcel</vt:lpstr>
      <vt:lpstr>Functions Returning Local Data</vt:lpstr>
      <vt:lpstr>What’s Wrong With This Code?</vt:lpstr>
      <vt:lpstr>What’s Wrong With This Code?</vt:lpstr>
      <vt:lpstr>What’s Wrong With This Code?</vt:lpstr>
      <vt:lpstr>Correcting the logical Error</vt:lpstr>
      <vt:lpstr>Static Data</vt:lpstr>
      <vt:lpstr>a Significant static consequence</vt:lpstr>
      <vt:lpstr>Dynamic Data</vt:lpstr>
      <vt:lpstr>Dynamic Memory Consequences</vt:lpstr>
      <vt:lpstr>Calling-Scope Data</vt:lpstr>
      <vt:lpstr>Consequences of returning calling-scope data</vt:lpstr>
      <vt:lpstr>Combining local Scope and Dynamic Solutions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Functions Returning Local Data</dc:title>
  <dc:creator>Delroy Brinkerhoff</dc:creator>
  <cp:lastModifiedBy>delroy</cp:lastModifiedBy>
  <cp:revision>61</cp:revision>
  <dcterms:created xsi:type="dcterms:W3CDTF">2016-07-13T22:03:45Z</dcterms:created>
  <dcterms:modified xsi:type="dcterms:W3CDTF">2026-03-03T16:38:53Z</dcterms:modified>
</cp:coreProperties>
</file>