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D7D8E6-5C0B-4ADC-BCE3-6A2B8E38B8B4}"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41718F-8681-4206-8CC9-1E9D2EB0FB0E}" type="slidenum">
              <a:rPr lang="en-US" smtClean="0"/>
              <a:t>‹#›</a:t>
            </a:fld>
            <a:endParaRPr lang="en-US"/>
          </a:p>
        </p:txBody>
      </p:sp>
    </p:spTree>
    <p:extLst>
      <p:ext uri="{BB962C8B-B14F-4D97-AF65-F5344CB8AC3E}">
        <p14:creationId xmlns:p14="http://schemas.microsoft.com/office/powerpoint/2010/main" val="2159995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Bulletproof code is code that catches or detects data input errors rather than failing. Specifically, the errors that result when the user enters the wrong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type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of data. Bulletproof code doesn’t read the user’s mind and change bad data into good, but it does detect and report the error. And, instead of crashing or experiencing a softer failure, it either gracefully terminates the program or allows the user to reenter better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We’ll treat this topic more broadly at the end of the semester, but for now we look at the specific problem of entering and validating numbers. Our approach is to initially input numeric data as a string, verify that it is in the correct format, and then convert it into a number.</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1</a:t>
            </a:fld>
            <a:endParaRPr lang="en-US"/>
          </a:p>
        </p:txBody>
      </p:sp>
    </p:spTree>
    <p:extLst>
      <p:ext uri="{BB962C8B-B14F-4D97-AF65-F5344CB8AC3E}">
        <p14:creationId xmlns:p14="http://schemas.microsoft.com/office/powerpoint/2010/main" val="1411171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correct program will always behave the same on all systems, but the behavior of incorrect programs is unpredictable. Incorrect programs can behave differently at different times and on different systems. A special case of this problem is how a program responds if the user enters data whose type does not match the type of data that the program expects. An undetected type mismatch will generally result in a program using an incorrect value, often cause the program to fail in some way (maybe even crash or loop infinitely), and may produce results that are not consistent over time or systems.</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2</a:t>
            </a:fld>
            <a:endParaRPr lang="en-US"/>
          </a:p>
        </p:txBody>
      </p:sp>
    </p:spTree>
    <p:extLst>
      <p:ext uri="{BB962C8B-B14F-4D97-AF65-F5344CB8AC3E}">
        <p14:creationId xmlns:p14="http://schemas.microsoft.com/office/powerpoint/2010/main" val="961907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simple example will help clarify what I mean by a type mismatch and how a program’s behavior might be inconsistent. The program mainly consists of a now-familiar pattern of variable definition, prompt, and data input. Once input, the data is echoed back to the console. The important detail to note is that the data type of the input variable is an int.</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3</a:t>
            </a:fld>
            <a:endParaRPr lang="en-US"/>
          </a:p>
        </p:txBody>
      </p:sp>
    </p:spTree>
    <p:extLst>
      <p:ext uri="{BB962C8B-B14F-4D97-AF65-F5344CB8AC3E}">
        <p14:creationId xmlns:p14="http://schemas.microsoft.com/office/powerpoint/2010/main" val="2071938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program runs, it requests an integer as input. What happens if the user enters data that is clearly not an integer? Well, that depends. On some systems this error may crash the program – that is, cause a runtime error that aborts the program. On my test system, the program printed a mysterious, seemingly arbitrary, number. What’s more, running the program a second time and entering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exactly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same data caused the program to print a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different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number. That number, I believe, is the memory address of the data.</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4</a:t>
            </a:fld>
            <a:endParaRPr lang="en-US"/>
          </a:p>
        </p:txBody>
      </p:sp>
    </p:spTree>
    <p:extLst>
      <p:ext uri="{BB962C8B-B14F-4D97-AF65-F5344CB8AC3E}">
        <p14:creationId xmlns:p14="http://schemas.microsoft.com/office/powerpoint/2010/main" val="3422456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want to write code that does not crash or fail when this kind of data input error takes place. Instead, good code, bulletproof code, should catch the error, display an error message or diagnostic, and gracefully handle the problem by terminating the program or giving the use a chance to correct the problem.</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5</a:t>
            </a:fld>
            <a:endParaRPr lang="en-US"/>
          </a:p>
        </p:txBody>
      </p:sp>
    </p:spTree>
    <p:extLst>
      <p:ext uri="{BB962C8B-B14F-4D97-AF65-F5344CB8AC3E}">
        <p14:creationId xmlns:p14="http://schemas.microsoft.com/office/powerpoint/2010/main" val="2059445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What we need is some kind of universal data type – a data type that can represent and store any possible data in any possible format. Strings, sequences of printable characters – any printable character – are just that – a universal data type.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Bulletproof code initially inputs all data as a string. The code then verifies that the string, specifically every character in the string, is appropriate for the type of data that the program expects. Regular expressions are a very compact, efficient way of verifying data, but they are a little advanced for us right now and are beyond the scope of this course. For now, we’ll write code that explicitly checks each character in the string. Once the data is verified, it is converted from a string to a numeric value.</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6</a:t>
            </a:fld>
            <a:endParaRPr lang="en-US"/>
          </a:p>
        </p:txBody>
      </p:sp>
    </p:spTree>
    <p:extLst>
      <p:ext uri="{BB962C8B-B14F-4D97-AF65-F5344CB8AC3E}">
        <p14:creationId xmlns:p14="http://schemas.microsoft.com/office/powerpoint/2010/main" val="1775871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example program illustrated here is based on the C++ sting class and demonstrates the input, verification, and conversion process. To fit the code on a single side, some detail (such as the included header files) is omitted here; please see the text for those details.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program requests the user to enter an integer, but the program reads and stores the input as a string. A for-loop walks the string examining each character.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isdigit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returns “true” if its parameter is an ASCII digit, that is, in the range of a character ‘0’ through a character ‘9’. If the parameter is not a digit character,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isdigit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false, which causes the program to print an error message and terminate. If every character in the string is a digit character,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stoi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(short for “string to integer”) converts the string to an int. For simplicity, the program does not allow a dash or minus character to indicate a negative number.</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7</a:t>
            </a:fld>
            <a:endParaRPr lang="en-US"/>
          </a:p>
        </p:txBody>
      </p:sp>
    </p:spTree>
    <p:extLst>
      <p:ext uri="{BB962C8B-B14F-4D97-AF65-F5344CB8AC3E}">
        <p14:creationId xmlns:p14="http://schemas.microsoft.com/office/powerpoint/2010/main" val="1729634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program is like the previous one but is based on C-strings. The C-string conversion function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atoi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(short for ASCII to integer, where ASCII is a synonym for C-string) performs the task of converting the string to an integer. Otherwise, the two programs are logically the same.</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8</a:t>
            </a:fld>
            <a:endParaRPr lang="en-US"/>
          </a:p>
        </p:txBody>
      </p:sp>
    </p:spTree>
    <p:extLst>
      <p:ext uri="{BB962C8B-B14F-4D97-AF65-F5344CB8AC3E}">
        <p14:creationId xmlns:p14="http://schemas.microsoft.com/office/powerpoint/2010/main" val="3320858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Regardless of the kind of string underlying the program, both programs exhibit the same behavior, which is illustrated here: a valid integer prints without error, while an invalid integer causes a diagnostic and program termination.</a:t>
            </a:r>
          </a:p>
          <a:p>
            <a:endParaRPr lang="en-US" dirty="0"/>
          </a:p>
        </p:txBody>
      </p:sp>
      <p:sp>
        <p:nvSpPr>
          <p:cNvPr id="4" name="Slide Number Placeholder 3"/>
          <p:cNvSpPr>
            <a:spLocks noGrp="1"/>
          </p:cNvSpPr>
          <p:nvPr>
            <p:ph type="sldNum" sz="quarter" idx="5"/>
          </p:nvPr>
        </p:nvSpPr>
        <p:spPr/>
        <p:txBody>
          <a:bodyPr/>
          <a:lstStyle/>
          <a:p>
            <a:fld id="{0741718F-8681-4206-8CC9-1E9D2EB0FB0E}" type="slidenum">
              <a:rPr lang="en-US" smtClean="0"/>
              <a:t>9</a:t>
            </a:fld>
            <a:endParaRPr lang="en-US"/>
          </a:p>
        </p:txBody>
      </p:sp>
    </p:spTree>
    <p:extLst>
      <p:ext uri="{BB962C8B-B14F-4D97-AF65-F5344CB8AC3E}">
        <p14:creationId xmlns:p14="http://schemas.microsoft.com/office/powerpoint/2010/main" val="1200587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3/6/2026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3/6/2026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3/6/2026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Bulletproof Code:</a:t>
            </a:r>
            <a:br>
              <a:rPr lang="en-US" dirty="0"/>
            </a:br>
            <a:r>
              <a:rPr lang="en-US" dirty="0"/>
              <a:t>string </a:t>
            </a:r>
            <a:r>
              <a:rPr lang="en-US" dirty="0">
                <a:latin typeface="Courier New" panose="02070309020205020404" pitchFamily="49" charset="0"/>
                <a:cs typeface="Courier New" panose="02070309020205020404" pitchFamily="49" charset="0"/>
              </a:rPr>
              <a:t>→</a:t>
            </a:r>
            <a:r>
              <a:rPr lang="en-US" dirty="0"/>
              <a:t> number conversions</a:t>
            </a:r>
          </a:p>
        </p:txBody>
      </p:sp>
      <p:sp>
        <p:nvSpPr>
          <p:cNvPr id="3" name="Subtitle 2"/>
          <p:cNvSpPr>
            <a:spLocks noGrp="1"/>
          </p:cNvSpPr>
          <p:nvPr>
            <p:ph type="subTitle" idx="1"/>
          </p:nvPr>
        </p:nvSpPr>
        <p:spPr/>
        <p:txBody>
          <a:bodyPr/>
          <a:lstStyle/>
          <a:p>
            <a:r>
              <a:rPr lang="en-US" dirty="0"/>
              <a:t>Part 1</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7357-C91C-4D50-973E-551B07136B47}"/>
              </a:ext>
            </a:extLst>
          </p:cNvPr>
          <p:cNvSpPr>
            <a:spLocks noGrp="1"/>
          </p:cNvSpPr>
          <p:nvPr>
            <p:ph type="title"/>
          </p:nvPr>
        </p:nvSpPr>
        <p:spPr/>
        <p:txBody>
          <a:bodyPr/>
          <a:lstStyle/>
          <a:p>
            <a:r>
              <a:rPr lang="en-US" dirty="0"/>
              <a:t>Data Input Error:</a:t>
            </a:r>
            <a:br>
              <a:rPr lang="en-US" dirty="0"/>
            </a:br>
            <a:r>
              <a:rPr lang="en-US" dirty="0"/>
              <a:t>Type Mismatch</a:t>
            </a:r>
          </a:p>
        </p:txBody>
      </p:sp>
      <p:sp>
        <p:nvSpPr>
          <p:cNvPr id="3" name="Content Placeholder 2">
            <a:extLst>
              <a:ext uri="{FF2B5EF4-FFF2-40B4-BE49-F238E27FC236}">
                <a16:creationId xmlns:a16="http://schemas.microsoft.com/office/drawing/2014/main" id="{2820F919-ED2D-47AD-A5F5-1C57034B27B9}"/>
              </a:ext>
            </a:extLst>
          </p:cNvPr>
          <p:cNvSpPr>
            <a:spLocks noGrp="1"/>
          </p:cNvSpPr>
          <p:nvPr>
            <p:ph idx="1"/>
          </p:nvPr>
        </p:nvSpPr>
        <p:spPr/>
        <p:txBody>
          <a:bodyPr/>
          <a:lstStyle/>
          <a:p>
            <a:r>
              <a:rPr lang="en-US" dirty="0"/>
              <a:t>ANSI requires that correct programs always behave the same on all systems</a:t>
            </a:r>
          </a:p>
          <a:p>
            <a:r>
              <a:rPr lang="en-US" dirty="0"/>
              <a:t>Incorrect programs have no guarantee</a:t>
            </a:r>
          </a:p>
          <a:p>
            <a:r>
              <a:rPr lang="en-US" dirty="0"/>
              <a:t>If the user enters data whose type does not match the input type</a:t>
            </a:r>
          </a:p>
          <a:p>
            <a:pPr lvl="1"/>
            <a:r>
              <a:rPr lang="en-US" dirty="0"/>
              <a:t>Input will not be interpreted correctly</a:t>
            </a:r>
          </a:p>
          <a:p>
            <a:pPr lvl="1"/>
            <a:r>
              <a:rPr lang="en-US" dirty="0"/>
              <a:t>Program will often fail – perhaps crash</a:t>
            </a:r>
          </a:p>
          <a:p>
            <a:pPr lvl="1"/>
            <a:r>
              <a:rPr lang="en-US" dirty="0"/>
              <a:t>Program results may be inconsistent</a:t>
            </a:r>
          </a:p>
        </p:txBody>
      </p:sp>
    </p:spTree>
    <p:extLst>
      <p:ext uri="{BB962C8B-B14F-4D97-AF65-F5344CB8AC3E}">
        <p14:creationId xmlns:p14="http://schemas.microsoft.com/office/powerpoint/2010/main" val="3627221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F43D9-BF1C-4C93-BA80-91CF8ACD4F08}"/>
              </a:ext>
            </a:extLst>
          </p:cNvPr>
          <p:cNvSpPr>
            <a:spLocks noGrp="1"/>
          </p:cNvSpPr>
          <p:nvPr>
            <p:ph type="title"/>
          </p:nvPr>
        </p:nvSpPr>
        <p:spPr/>
        <p:txBody>
          <a:bodyPr/>
          <a:lstStyle/>
          <a:p>
            <a:r>
              <a:rPr lang="en-US" dirty="0"/>
              <a:t>Simple Program</a:t>
            </a:r>
          </a:p>
        </p:txBody>
      </p:sp>
      <p:sp>
        <p:nvSpPr>
          <p:cNvPr id="6" name="TextBox 5">
            <a:extLst>
              <a:ext uri="{FF2B5EF4-FFF2-40B4-BE49-F238E27FC236}">
                <a16:creationId xmlns:a16="http://schemas.microsoft.com/office/drawing/2014/main" id="{49800377-2A16-4116-81EA-922E3B2E7926}"/>
              </a:ext>
            </a:extLst>
          </p:cNvPr>
          <p:cNvSpPr txBox="1"/>
          <p:nvPr/>
        </p:nvSpPr>
        <p:spPr>
          <a:xfrm>
            <a:off x="3243072" y="2651760"/>
            <a:ext cx="5705856" cy="286232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int main()</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int	input;</a:t>
            </a:r>
          </a:p>
          <a:p>
            <a:r>
              <a:rPr lang="en-US" dirty="0">
                <a:latin typeface="Courier New" panose="02070309020205020404" pitchFamily="49" charset="0"/>
                <a:cs typeface="Courier New" panose="02070309020205020404" pitchFamily="49" charset="0"/>
              </a:rPr>
              <a:t>	cout &lt;&lt; "Please enter an integer: ";</a:t>
            </a:r>
          </a:p>
          <a:p>
            <a:r>
              <a:rPr lang="en-US" dirty="0">
                <a:latin typeface="Courier New" panose="02070309020205020404" pitchFamily="49" charset="0"/>
                <a:cs typeface="Courier New" panose="02070309020205020404" pitchFamily="49" charset="0"/>
              </a:rPr>
              <a:t>	cin &gt;&gt; input;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cout &lt;&lt; input;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0;</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3075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C7A0F-C9F4-46BC-AAFD-7CAFFA5D20C6}"/>
              </a:ext>
            </a:extLst>
          </p:cNvPr>
          <p:cNvSpPr>
            <a:spLocks noGrp="1"/>
          </p:cNvSpPr>
          <p:nvPr>
            <p:ph type="title"/>
          </p:nvPr>
        </p:nvSpPr>
        <p:spPr/>
        <p:txBody>
          <a:bodyPr/>
          <a:lstStyle/>
          <a:p>
            <a:r>
              <a:rPr lang="en-US" dirty="0"/>
              <a:t>Entering A string where</a:t>
            </a:r>
            <a:br>
              <a:rPr lang="en-US" dirty="0"/>
            </a:br>
            <a:r>
              <a:rPr lang="en-US" dirty="0"/>
              <a:t>An </a:t>
            </a:r>
            <a:r>
              <a:rPr lang="en-US" cap="none" dirty="0"/>
              <a:t>int</a:t>
            </a:r>
            <a:r>
              <a:rPr lang="en-US" dirty="0"/>
              <a:t> is expected</a:t>
            </a:r>
          </a:p>
        </p:txBody>
      </p:sp>
      <p:sp>
        <p:nvSpPr>
          <p:cNvPr id="3" name="Content Placeholder 2">
            <a:extLst>
              <a:ext uri="{FF2B5EF4-FFF2-40B4-BE49-F238E27FC236}">
                <a16:creationId xmlns:a16="http://schemas.microsoft.com/office/drawing/2014/main" id="{513E84F1-43A5-4BD9-8862-91725B8AF00A}"/>
              </a:ext>
            </a:extLst>
          </p:cNvPr>
          <p:cNvSpPr>
            <a:spLocks noGrp="1"/>
          </p:cNvSpPr>
          <p:nvPr>
            <p:ph sz="half" idx="1"/>
          </p:nvPr>
        </p:nvSpPr>
        <p:spPr>
          <a:xfrm>
            <a:off x="1371600" y="2638044"/>
            <a:ext cx="4482083" cy="3101982"/>
          </a:xfrm>
        </p:spPr>
        <p:txBody>
          <a:bodyPr>
            <a:normAutofit/>
          </a:bodyPr>
          <a:lstStyle/>
          <a:p>
            <a:pPr marL="0" indent="0">
              <a:buNone/>
            </a:pPr>
            <a:r>
              <a:rPr lang="en-US" dirty="0">
                <a:latin typeface="Courier New" panose="02070309020205020404" pitchFamily="49" charset="0"/>
                <a:cs typeface="Courier New" panose="02070309020205020404" pitchFamily="49" charset="0"/>
              </a:rPr>
              <a:t>D:\&gt;bulletproof</a:t>
            </a:r>
          </a:p>
          <a:p>
            <a:pPr marL="0" indent="0">
              <a:buNone/>
            </a:pPr>
            <a:r>
              <a:rPr lang="en-US" dirty="0">
                <a:latin typeface="Courier New" panose="02070309020205020404" pitchFamily="49" charset="0"/>
                <a:cs typeface="Courier New" panose="02070309020205020404" pitchFamily="49" charset="0"/>
              </a:rPr>
              <a:t>Please enter an integer: hello</a:t>
            </a:r>
          </a:p>
          <a:p>
            <a:pPr marL="0" indent="0">
              <a:buNone/>
            </a:pPr>
            <a:r>
              <a:rPr lang="en-US" dirty="0">
                <a:latin typeface="Courier New" panose="02070309020205020404" pitchFamily="49" charset="0"/>
                <a:cs typeface="Courier New" panose="02070309020205020404" pitchFamily="49" charset="0"/>
              </a:rPr>
              <a:t>4194048</a:t>
            </a:r>
          </a:p>
          <a:p>
            <a:pPr marL="0" indent="0">
              <a:buNone/>
            </a:pPr>
            <a:r>
              <a:rPr lang="en-US" dirty="0">
                <a:latin typeface="Courier New" panose="02070309020205020404" pitchFamily="49" charset="0"/>
                <a:cs typeface="Courier New" panose="02070309020205020404" pitchFamily="49" charset="0"/>
              </a:rPr>
              <a:t>D:\&gt;</a:t>
            </a:r>
          </a:p>
        </p:txBody>
      </p:sp>
      <p:sp>
        <p:nvSpPr>
          <p:cNvPr id="4" name="Content Placeholder 3">
            <a:extLst>
              <a:ext uri="{FF2B5EF4-FFF2-40B4-BE49-F238E27FC236}">
                <a16:creationId xmlns:a16="http://schemas.microsoft.com/office/drawing/2014/main" id="{0CC86DDA-F3F3-49F8-B9AE-0125A99379AF}"/>
              </a:ext>
            </a:extLst>
          </p:cNvPr>
          <p:cNvSpPr>
            <a:spLocks noGrp="1"/>
          </p:cNvSpPr>
          <p:nvPr>
            <p:ph sz="half" idx="2"/>
          </p:nvPr>
        </p:nvSpPr>
        <p:spPr>
          <a:xfrm>
            <a:off x="6338315" y="2638044"/>
            <a:ext cx="4652773" cy="3101982"/>
          </a:xfrm>
        </p:spPr>
        <p:txBody>
          <a:bodyPr/>
          <a:lstStyle/>
          <a:p>
            <a:pPr marL="0" indent="0">
              <a:buNone/>
            </a:pPr>
            <a:r>
              <a:rPr lang="en-US" dirty="0">
                <a:latin typeface="Courier New" panose="02070309020205020404" pitchFamily="49" charset="0"/>
                <a:cs typeface="Courier New" panose="02070309020205020404" pitchFamily="49" charset="0"/>
              </a:rPr>
              <a:t>D:\&gt;bulletproof</a:t>
            </a:r>
          </a:p>
          <a:p>
            <a:pPr marL="0" indent="0">
              <a:buNone/>
            </a:pPr>
            <a:r>
              <a:rPr lang="en-US" dirty="0">
                <a:latin typeface="Courier New" panose="02070309020205020404" pitchFamily="49" charset="0"/>
                <a:cs typeface="Courier New" panose="02070309020205020404" pitchFamily="49" charset="0"/>
              </a:rPr>
              <a:t>Please enter an integer: hello</a:t>
            </a:r>
          </a:p>
          <a:p>
            <a:pPr marL="0" indent="0">
              <a:buNone/>
            </a:pPr>
            <a:r>
              <a:rPr lang="en-US" dirty="0">
                <a:latin typeface="Courier New" panose="02070309020205020404" pitchFamily="49" charset="0"/>
                <a:cs typeface="Courier New" panose="02070309020205020404" pitchFamily="49" charset="0"/>
              </a:rPr>
              <a:t>2096640</a:t>
            </a:r>
          </a:p>
          <a:p>
            <a:pPr marL="0" indent="0">
              <a:buNone/>
            </a:pPr>
            <a:r>
              <a:rPr lang="en-US" dirty="0">
                <a:latin typeface="Courier New" panose="02070309020205020404" pitchFamily="49" charset="0"/>
                <a:cs typeface="Courier New" panose="02070309020205020404" pitchFamily="49" charset="0"/>
              </a:rPr>
              <a:t>D:\&gt;</a:t>
            </a:r>
          </a:p>
        </p:txBody>
      </p:sp>
    </p:spTree>
    <p:extLst>
      <p:ext uri="{BB962C8B-B14F-4D97-AF65-F5344CB8AC3E}">
        <p14:creationId xmlns:p14="http://schemas.microsoft.com/office/powerpoint/2010/main" val="947265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B1D65-1096-4487-9D38-DB850834362C}"/>
              </a:ext>
            </a:extLst>
          </p:cNvPr>
          <p:cNvSpPr>
            <a:spLocks noGrp="1"/>
          </p:cNvSpPr>
          <p:nvPr>
            <p:ph type="title"/>
          </p:nvPr>
        </p:nvSpPr>
        <p:spPr/>
        <p:txBody>
          <a:bodyPr/>
          <a:lstStyle/>
          <a:p>
            <a:r>
              <a:rPr lang="en-US" dirty="0"/>
              <a:t>Bulletproof Code</a:t>
            </a:r>
          </a:p>
        </p:txBody>
      </p:sp>
      <p:sp>
        <p:nvSpPr>
          <p:cNvPr id="3" name="Content Placeholder 2">
            <a:extLst>
              <a:ext uri="{FF2B5EF4-FFF2-40B4-BE49-F238E27FC236}">
                <a16:creationId xmlns:a16="http://schemas.microsoft.com/office/drawing/2014/main" id="{43AA0211-A9F3-4969-BA4E-DA886D95B58A}"/>
              </a:ext>
            </a:extLst>
          </p:cNvPr>
          <p:cNvSpPr>
            <a:spLocks noGrp="1"/>
          </p:cNvSpPr>
          <p:nvPr>
            <p:ph idx="1"/>
          </p:nvPr>
        </p:nvSpPr>
        <p:spPr/>
        <p:txBody>
          <a:bodyPr/>
          <a:lstStyle/>
          <a:p>
            <a:r>
              <a:rPr lang="en-US" dirty="0"/>
              <a:t>Does NOT crash</a:t>
            </a:r>
          </a:p>
          <a:p>
            <a:r>
              <a:rPr lang="en-US" dirty="0"/>
              <a:t>Catches the input error</a:t>
            </a:r>
          </a:p>
          <a:p>
            <a:r>
              <a:rPr lang="en-US" dirty="0"/>
              <a:t>Displays a diagnostic</a:t>
            </a:r>
          </a:p>
          <a:p>
            <a:r>
              <a:rPr lang="en-US" dirty="0"/>
              <a:t>Gracefully terminates the program or allows the user to reenter the data</a:t>
            </a:r>
          </a:p>
        </p:txBody>
      </p:sp>
    </p:spTree>
    <p:extLst>
      <p:ext uri="{BB962C8B-B14F-4D97-AF65-F5344CB8AC3E}">
        <p14:creationId xmlns:p14="http://schemas.microsoft.com/office/powerpoint/2010/main" val="54301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62302-0DF1-4F3A-B5CB-3B3221E73B16}"/>
              </a:ext>
            </a:extLst>
          </p:cNvPr>
          <p:cNvSpPr>
            <a:spLocks noGrp="1"/>
          </p:cNvSpPr>
          <p:nvPr>
            <p:ph type="title"/>
          </p:nvPr>
        </p:nvSpPr>
        <p:spPr/>
        <p:txBody>
          <a:bodyPr/>
          <a:lstStyle/>
          <a:p>
            <a:r>
              <a:rPr lang="en-US" dirty="0"/>
              <a:t>All data May be represented</a:t>
            </a:r>
            <a:br>
              <a:rPr lang="en-US" dirty="0"/>
            </a:br>
            <a:r>
              <a:rPr lang="en-US" dirty="0"/>
              <a:t>as a string</a:t>
            </a:r>
          </a:p>
        </p:txBody>
      </p:sp>
      <p:sp>
        <p:nvSpPr>
          <p:cNvPr id="3" name="Content Placeholder 2">
            <a:extLst>
              <a:ext uri="{FF2B5EF4-FFF2-40B4-BE49-F238E27FC236}">
                <a16:creationId xmlns:a16="http://schemas.microsoft.com/office/drawing/2014/main" id="{508520C4-5D4C-4C7D-BDB3-7AFA461C3A95}"/>
              </a:ext>
            </a:extLst>
          </p:cNvPr>
          <p:cNvSpPr>
            <a:spLocks noGrp="1"/>
          </p:cNvSpPr>
          <p:nvPr>
            <p:ph idx="1"/>
          </p:nvPr>
        </p:nvSpPr>
        <p:spPr/>
        <p:txBody>
          <a:bodyPr/>
          <a:lstStyle/>
          <a:p>
            <a:r>
              <a:rPr lang="en-US" dirty="0"/>
              <a:t>Bulletproof code reads all input as a string</a:t>
            </a:r>
          </a:p>
          <a:p>
            <a:r>
              <a:rPr lang="en-US" dirty="0"/>
              <a:t>Verifies the input data has the correct format</a:t>
            </a:r>
          </a:p>
          <a:p>
            <a:pPr lvl="1"/>
            <a:r>
              <a:rPr lang="en-US" dirty="0"/>
              <a:t>Regular expression (RE) – beyond the scope of this course</a:t>
            </a:r>
          </a:p>
          <a:p>
            <a:pPr lvl="1"/>
            <a:r>
              <a:rPr lang="en-US" dirty="0"/>
              <a:t>Character-by-character tests (can be difficult)</a:t>
            </a:r>
          </a:p>
          <a:p>
            <a:r>
              <a:rPr lang="en-US" dirty="0"/>
              <a:t>Verified data is converted from a string to the expected type</a:t>
            </a:r>
          </a:p>
        </p:txBody>
      </p:sp>
    </p:spTree>
    <p:extLst>
      <p:ext uri="{BB962C8B-B14F-4D97-AF65-F5344CB8AC3E}">
        <p14:creationId xmlns:p14="http://schemas.microsoft.com/office/powerpoint/2010/main" val="386082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9469A-F9F6-4CAD-8E40-F88AAE1C12FC}"/>
              </a:ext>
            </a:extLst>
          </p:cNvPr>
          <p:cNvSpPr>
            <a:spLocks noGrp="1"/>
          </p:cNvSpPr>
          <p:nvPr>
            <p:ph type="title"/>
          </p:nvPr>
        </p:nvSpPr>
        <p:spPr/>
        <p:txBody>
          <a:bodyPr/>
          <a:lstStyle/>
          <a:p>
            <a:r>
              <a:rPr lang="en-US" dirty="0"/>
              <a:t>Data Input and Conversion:</a:t>
            </a:r>
            <a:br>
              <a:rPr lang="en-US" dirty="0"/>
            </a:br>
            <a:r>
              <a:rPr lang="en-US" dirty="0"/>
              <a:t>C++ string class</a:t>
            </a:r>
          </a:p>
        </p:txBody>
      </p:sp>
      <p:sp>
        <p:nvSpPr>
          <p:cNvPr id="5" name="TextBox 4">
            <a:extLst>
              <a:ext uri="{FF2B5EF4-FFF2-40B4-BE49-F238E27FC236}">
                <a16:creationId xmlns:a16="http://schemas.microsoft.com/office/drawing/2014/main" id="{74919284-07EF-4A0B-8BD4-8FC25DCD3F0C}"/>
              </a:ext>
            </a:extLst>
          </p:cNvPr>
          <p:cNvSpPr txBox="1"/>
          <p:nvPr/>
        </p:nvSpPr>
        <p:spPr>
          <a:xfrm>
            <a:off x="2461261" y="2334636"/>
            <a:ext cx="7269477" cy="3785652"/>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string    input;</a:t>
            </a:r>
          </a:p>
          <a:p>
            <a:r>
              <a:rPr lang="en-US" sz="1600" dirty="0">
                <a:latin typeface="Courier New" panose="02070309020205020404" pitchFamily="49" charset="0"/>
                <a:cs typeface="Courier New" panose="02070309020205020404" pitchFamily="49" charset="0"/>
              </a:rPr>
              <a:t>    cout &lt;&lt; "Please enter an integer: ";</a:t>
            </a:r>
          </a:p>
          <a:p>
            <a:r>
              <a:rPr lang="en-US" sz="1600" dirty="0">
                <a:latin typeface="Courier New" panose="02070309020205020404" pitchFamily="49" charset="0"/>
                <a:cs typeface="Courier New" panose="02070309020205020404" pitchFamily="49" charset="0"/>
              </a:rPr>
              <a:t>    getline(cin, input);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for (size_t i = 0; i &lt; input.length(); i++)</a:t>
            </a:r>
          </a:p>
          <a:p>
            <a:r>
              <a:rPr lang="en-US" sz="1600" dirty="0">
                <a:latin typeface="Courier New" panose="02070309020205020404" pitchFamily="49" charset="0"/>
                <a:cs typeface="Courier New" panose="02070309020205020404" pitchFamily="49" charset="0"/>
              </a:rPr>
              <a:t>        if (!  isdigit(input[i]))</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cerr &lt;&lt; "Invalid integer: " &lt;&lt; input &lt;&lt; endl;</a:t>
            </a:r>
          </a:p>
          <a:p>
            <a:r>
              <a:rPr lang="en-US" sz="1600" dirty="0">
                <a:latin typeface="Courier New" panose="02070309020205020404" pitchFamily="49" charset="0"/>
                <a:cs typeface="Courier New" panose="02070309020205020404" pitchFamily="49" charset="0"/>
              </a:rPr>
              <a:t>            exit(1);</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cout &lt;&lt; stoi(input) &lt;&lt;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return 0;</a:t>
            </a:r>
          </a:p>
          <a:p>
            <a:r>
              <a:rPr lang="en-US" sz="16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954458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037D8-372E-4FFD-84E0-DFC68D338C2D}"/>
              </a:ext>
            </a:extLst>
          </p:cNvPr>
          <p:cNvSpPr>
            <a:spLocks noGrp="1"/>
          </p:cNvSpPr>
          <p:nvPr>
            <p:ph type="title"/>
          </p:nvPr>
        </p:nvSpPr>
        <p:spPr/>
        <p:txBody>
          <a:bodyPr/>
          <a:lstStyle/>
          <a:p>
            <a:r>
              <a:rPr lang="en-US" dirty="0"/>
              <a:t>Data Input and Conversion:</a:t>
            </a:r>
            <a:br>
              <a:rPr lang="en-US" dirty="0"/>
            </a:br>
            <a:r>
              <a:rPr lang="en-US" dirty="0"/>
              <a:t>C-strings</a:t>
            </a:r>
          </a:p>
        </p:txBody>
      </p:sp>
      <p:sp>
        <p:nvSpPr>
          <p:cNvPr id="3" name="TextBox 2">
            <a:extLst>
              <a:ext uri="{FF2B5EF4-FFF2-40B4-BE49-F238E27FC236}">
                <a16:creationId xmlns:a16="http://schemas.microsoft.com/office/drawing/2014/main" id="{E551F21D-A7B5-4717-9DF2-C5DF7CABAB97}"/>
              </a:ext>
            </a:extLst>
          </p:cNvPr>
          <p:cNvSpPr txBox="1"/>
          <p:nvPr/>
        </p:nvSpPr>
        <p:spPr>
          <a:xfrm>
            <a:off x="2461260" y="2331720"/>
            <a:ext cx="7196328" cy="3785652"/>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char    input[100];</a:t>
            </a:r>
          </a:p>
          <a:p>
            <a:r>
              <a:rPr lang="en-US" sz="1600" dirty="0">
                <a:latin typeface="Courier New" panose="02070309020205020404" pitchFamily="49" charset="0"/>
                <a:cs typeface="Courier New" panose="02070309020205020404" pitchFamily="49" charset="0"/>
              </a:rPr>
              <a:t>    cout &lt;&lt; "Please enter an integer: ";</a:t>
            </a:r>
          </a:p>
          <a:p>
            <a:r>
              <a:rPr lang="en-US" sz="1600" dirty="0">
                <a:latin typeface="Courier New" panose="02070309020205020404" pitchFamily="49" charset="0"/>
                <a:cs typeface="Courier New" panose="02070309020205020404" pitchFamily="49" charset="0"/>
              </a:rPr>
              <a:t>    cin.getline(input, 100);</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for (size_t i = 0; i &lt; strlen(input); i++)</a:t>
            </a:r>
          </a:p>
          <a:p>
            <a:r>
              <a:rPr lang="en-US" sz="1600" dirty="0">
                <a:latin typeface="Courier New" panose="02070309020205020404" pitchFamily="49" charset="0"/>
                <a:cs typeface="Courier New" panose="02070309020205020404" pitchFamily="49" charset="0"/>
              </a:rPr>
              <a:t>        if (!  isdigit(input[i]))</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cerr &lt;&lt; "Invalid integer: " &lt;&lt; input &lt;&lt; endl;</a:t>
            </a:r>
          </a:p>
          <a:p>
            <a:r>
              <a:rPr lang="en-US" sz="1600" dirty="0">
                <a:latin typeface="Courier New" panose="02070309020205020404" pitchFamily="49" charset="0"/>
                <a:cs typeface="Courier New" panose="02070309020205020404" pitchFamily="49" charset="0"/>
              </a:rPr>
              <a:t>            exit(1);</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cout &lt;&lt; atoi(input) &lt;&lt;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return 0;</a:t>
            </a:r>
          </a:p>
          <a:p>
            <a:r>
              <a:rPr lang="en-US" sz="16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788885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1636C0-0A80-4475-A1D0-662D5D17C1A1}"/>
              </a:ext>
            </a:extLst>
          </p:cNvPr>
          <p:cNvSpPr>
            <a:spLocks noGrp="1"/>
          </p:cNvSpPr>
          <p:nvPr>
            <p:ph type="body" idx="1"/>
          </p:nvPr>
        </p:nvSpPr>
        <p:spPr/>
        <p:txBody>
          <a:bodyPr/>
          <a:lstStyle/>
          <a:p>
            <a:r>
              <a:rPr lang="en-US" dirty="0"/>
              <a:t>Correct Input</a:t>
            </a:r>
          </a:p>
        </p:txBody>
      </p:sp>
      <p:sp>
        <p:nvSpPr>
          <p:cNvPr id="3" name="Content Placeholder 2">
            <a:extLst>
              <a:ext uri="{FF2B5EF4-FFF2-40B4-BE49-F238E27FC236}">
                <a16:creationId xmlns:a16="http://schemas.microsoft.com/office/drawing/2014/main" id="{9B98E9AE-A5F7-4B52-AB12-3A9CD94C604C}"/>
              </a:ext>
            </a:extLst>
          </p:cNvPr>
          <p:cNvSpPr>
            <a:spLocks noGrp="1"/>
          </p:cNvSpPr>
          <p:nvPr>
            <p:ph sz="half" idx="2"/>
          </p:nvPr>
        </p:nvSpPr>
        <p:spPr/>
        <p:txBody>
          <a:bodyPr/>
          <a:lstStyle/>
          <a:p>
            <a:pPr marL="0" indent="0">
              <a:buNone/>
            </a:pPr>
            <a:r>
              <a:rPr lang="en-US" dirty="0">
                <a:latin typeface="Courier New" panose="02070309020205020404" pitchFamily="49" charset="0"/>
                <a:cs typeface="Courier New" panose="02070309020205020404" pitchFamily="49" charset="0"/>
              </a:rPr>
              <a:t>D:\&gt;bulletproof</a:t>
            </a:r>
          </a:p>
          <a:p>
            <a:pPr marL="0" indent="0">
              <a:buNone/>
            </a:pPr>
            <a:r>
              <a:rPr lang="en-US" dirty="0">
                <a:latin typeface="Courier New" panose="02070309020205020404" pitchFamily="49" charset="0"/>
                <a:cs typeface="Courier New" panose="02070309020205020404" pitchFamily="49" charset="0"/>
              </a:rPr>
              <a:t>Please enter an integer: 123</a:t>
            </a:r>
          </a:p>
          <a:p>
            <a:pPr marL="0" indent="0">
              <a:buNone/>
            </a:pPr>
            <a:r>
              <a:rPr lang="en-US" dirty="0">
                <a:latin typeface="Courier New" panose="02070309020205020404" pitchFamily="49" charset="0"/>
                <a:cs typeface="Courier New" panose="02070309020205020404" pitchFamily="49" charset="0"/>
              </a:rPr>
              <a:t>123</a:t>
            </a:r>
          </a:p>
        </p:txBody>
      </p:sp>
      <p:sp>
        <p:nvSpPr>
          <p:cNvPr id="4" name="Content Placeholder 3">
            <a:extLst>
              <a:ext uri="{FF2B5EF4-FFF2-40B4-BE49-F238E27FC236}">
                <a16:creationId xmlns:a16="http://schemas.microsoft.com/office/drawing/2014/main" id="{04936C82-D0FB-4998-A37F-9104A8E3265D}"/>
              </a:ext>
            </a:extLst>
          </p:cNvPr>
          <p:cNvSpPr>
            <a:spLocks noGrp="1"/>
          </p:cNvSpPr>
          <p:nvPr>
            <p:ph sz="quarter" idx="4"/>
          </p:nvPr>
        </p:nvSpPr>
        <p:spPr>
          <a:xfrm>
            <a:off x="6338316" y="3143250"/>
            <a:ext cx="4351020" cy="2596776"/>
          </a:xfrm>
        </p:spPr>
        <p:txBody>
          <a:bodyPr/>
          <a:lstStyle/>
          <a:p>
            <a:pPr marL="0" indent="0">
              <a:buNone/>
            </a:pPr>
            <a:r>
              <a:rPr lang="en-US" dirty="0">
                <a:latin typeface="Courier New" panose="02070309020205020404" pitchFamily="49" charset="0"/>
                <a:cs typeface="Courier New" panose="02070309020205020404" pitchFamily="49" charset="0"/>
              </a:rPr>
              <a:t>D:\&gt;bulletproof</a:t>
            </a:r>
          </a:p>
          <a:p>
            <a:pPr marL="0" indent="0">
              <a:buNone/>
            </a:pPr>
            <a:r>
              <a:rPr lang="en-US" dirty="0">
                <a:latin typeface="Courier New" panose="02070309020205020404" pitchFamily="49" charset="0"/>
                <a:cs typeface="Courier New" panose="02070309020205020404" pitchFamily="49" charset="0"/>
              </a:rPr>
              <a:t>Please enter an integer: hello</a:t>
            </a:r>
          </a:p>
          <a:p>
            <a:pPr marL="0" indent="0">
              <a:buNone/>
            </a:pPr>
            <a:r>
              <a:rPr lang="en-US" dirty="0">
                <a:latin typeface="Courier New" panose="02070309020205020404" pitchFamily="49" charset="0"/>
                <a:cs typeface="Courier New" panose="02070309020205020404" pitchFamily="49" charset="0"/>
              </a:rPr>
              <a:t>Invalid integer: hello</a:t>
            </a:r>
          </a:p>
        </p:txBody>
      </p:sp>
      <p:sp>
        <p:nvSpPr>
          <p:cNvPr id="5" name="Text Placeholder 4">
            <a:extLst>
              <a:ext uri="{FF2B5EF4-FFF2-40B4-BE49-F238E27FC236}">
                <a16:creationId xmlns:a16="http://schemas.microsoft.com/office/drawing/2014/main" id="{2481506B-A5D5-48FB-9343-A2B1D63A61E4}"/>
              </a:ext>
            </a:extLst>
          </p:cNvPr>
          <p:cNvSpPr>
            <a:spLocks noGrp="1"/>
          </p:cNvSpPr>
          <p:nvPr>
            <p:ph type="body" sz="quarter" idx="13"/>
          </p:nvPr>
        </p:nvSpPr>
        <p:spPr/>
        <p:txBody>
          <a:bodyPr/>
          <a:lstStyle/>
          <a:p>
            <a:r>
              <a:rPr lang="en-US" dirty="0"/>
              <a:t>Incorrect Input</a:t>
            </a:r>
          </a:p>
        </p:txBody>
      </p:sp>
      <p:sp>
        <p:nvSpPr>
          <p:cNvPr id="6" name="Title 5">
            <a:extLst>
              <a:ext uri="{FF2B5EF4-FFF2-40B4-BE49-F238E27FC236}">
                <a16:creationId xmlns:a16="http://schemas.microsoft.com/office/drawing/2014/main" id="{C627458E-8CA8-4D80-ACBE-3F7336F8D41E}"/>
              </a:ext>
            </a:extLst>
          </p:cNvPr>
          <p:cNvSpPr>
            <a:spLocks noGrp="1"/>
          </p:cNvSpPr>
          <p:nvPr>
            <p:ph type="title"/>
          </p:nvPr>
        </p:nvSpPr>
        <p:spPr/>
        <p:txBody>
          <a:bodyPr/>
          <a:lstStyle/>
          <a:p>
            <a:r>
              <a:rPr lang="en-US" dirty="0"/>
              <a:t>Program Behavior</a:t>
            </a:r>
          </a:p>
        </p:txBody>
      </p:sp>
    </p:spTree>
    <p:extLst>
      <p:ext uri="{BB962C8B-B14F-4D97-AF65-F5344CB8AC3E}">
        <p14:creationId xmlns:p14="http://schemas.microsoft.com/office/powerpoint/2010/main" val="18711026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590</TotalTime>
  <Words>1380</Words>
  <Application>Microsoft Office PowerPoint</Application>
  <PresentationFormat>Widescreen</PresentationFormat>
  <Paragraphs>103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New</vt:lpstr>
      <vt:lpstr>Gill Sans MT</vt:lpstr>
      <vt:lpstr>Parcel</vt:lpstr>
      <vt:lpstr>Bulletproof Code: string → number conversions</vt:lpstr>
      <vt:lpstr>Data Input Error: Type Mismatch</vt:lpstr>
      <vt:lpstr>Simple Program</vt:lpstr>
      <vt:lpstr>Entering A string where An int is expected</vt:lpstr>
      <vt:lpstr>Bulletproof Code</vt:lpstr>
      <vt:lpstr>All data May be represented as a string</vt:lpstr>
      <vt:lpstr>Data Input and Conversion: C++ string class</vt:lpstr>
      <vt:lpstr>Data Input and Conversion: C-strings</vt:lpstr>
      <vt:lpstr>Program Behavior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Bulletproof Code 1</dc:title>
  <dc:creator>Delroy Brinkerhoff</dc:creator>
  <cp:lastModifiedBy>delroy</cp:lastModifiedBy>
  <cp:revision>27</cp:revision>
  <dcterms:created xsi:type="dcterms:W3CDTF">2016-07-13T22:03:45Z</dcterms:created>
  <dcterms:modified xsi:type="dcterms:W3CDTF">2026-03-06T20:17:54Z</dcterms:modified>
</cp:coreProperties>
</file>