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7.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7E8F34-0AB1-446D-A392-90DEE6106802}" type="datetimeFigureOut">
              <a:rPr lang="en-US" smtClean="0"/>
              <a:t>3/9/2026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9B2BDF-8DC7-488F-8838-0358E514E306}" type="slidenum">
              <a:rPr lang="en-US" smtClean="0"/>
              <a:t>‹#›</a:t>
            </a:fld>
            <a:endParaRPr lang="en-US"/>
          </a:p>
        </p:txBody>
      </p:sp>
    </p:spTree>
    <p:extLst>
      <p:ext uri="{BB962C8B-B14F-4D97-AF65-F5344CB8AC3E}">
        <p14:creationId xmlns:p14="http://schemas.microsoft.com/office/powerpoint/2010/main" val="580302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Chapter 1 introduced the pyramid program as a problem-solving example and to demonstrate for-loops. This section returns to the program to provide an authentic context for developing rudimentary bulletproof code – rudimentary because it only validates numeric input. The text revisits and expands on this topic in a later chapter, introducing more complex validation.</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1</a:t>
            </a:fld>
            <a:endParaRPr lang="en-US"/>
          </a:p>
        </p:txBody>
      </p:sp>
    </p:spTree>
    <p:extLst>
      <p:ext uri="{BB962C8B-B14F-4D97-AF65-F5344CB8AC3E}">
        <p14:creationId xmlns:p14="http://schemas.microsoft.com/office/powerpoint/2010/main" val="1267533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graphical user interfaces (GUIs) dominate contemporary desktop computing, command-line interfaces (CLIs) were once commonplace and remain necessary in many situations. When users run programs from a CLI, they can also specify program input. The command line consists of the program name, followed by the optional input. The program accesses the command line through two arguments passed to the main function by the operating system. The first is the number of elements, including the program name, and the second is an array of character pointers or C-strings. Since the operating system passes data to programs, programs can’t change how data is passed, leaving C-strings as the only command-line input mechanism.</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2</a:t>
            </a:fld>
            <a:endParaRPr lang="en-US"/>
          </a:p>
        </p:txBody>
      </p:sp>
    </p:spTree>
    <p:extLst>
      <p:ext uri="{BB962C8B-B14F-4D97-AF65-F5344CB8AC3E}">
        <p14:creationId xmlns:p14="http://schemas.microsoft.com/office/powerpoint/2010/main" val="2677932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focus of the original pyramid example was solving the problem of drawing a pyramid of characters on the console. Consequently, the program sets the pyramid’s height to 20 using a symbolic constant. Alternatively, the focus of the examples developed here is to allow the user to specify the pyramid’s height and ensure that the user’s input is valid and appropriate. The code that draws the pyramid is a function of its height, and remains logically unchanged from the original, allowing the examples to omit it for brevity. The examples change the spelling of “HEIGHT” to lowercase to indicate that it is a variable rather than a constant.</a:t>
            </a:r>
          </a:p>
          <a:p>
            <a:r>
              <a:rPr lang="en-US" sz="1200" kern="1200" dirty="0">
                <a:solidFill>
                  <a:schemeClr val="tx1"/>
                </a:solidFill>
                <a:effectLst/>
                <a:latin typeface="+mn-lt"/>
                <a:ea typeface="+mn-ea"/>
                <a:cs typeface="+mn-cs"/>
              </a:rPr>
              <a:t>The user runs the program by entering its name and the pyramid’s height on the command line. The program takes the height from </a:t>
            </a:r>
            <a:r>
              <a:rPr lang="en-US" sz="1200" kern="1200" dirty="0" err="1">
                <a:solidFill>
                  <a:schemeClr val="tx1"/>
                </a:solidFill>
                <a:effectLst/>
                <a:latin typeface="+mn-lt"/>
                <a:ea typeface="+mn-ea"/>
                <a:cs typeface="+mn-cs"/>
              </a:rPr>
              <a:t>argv</a:t>
            </a:r>
            <a:r>
              <a:rPr lang="en-US" sz="1200" kern="1200" dirty="0">
                <a:solidFill>
                  <a:schemeClr val="tx1"/>
                </a:solidFill>
                <a:effectLst/>
                <a:latin typeface="+mn-lt"/>
                <a:ea typeface="+mn-ea"/>
                <a:cs typeface="+mn-cs"/>
              </a:rPr>
              <a:t> as a C-string and converts it to an integer with </a:t>
            </a:r>
            <a:r>
              <a:rPr lang="en-US" sz="1200" kern="1200" dirty="0" err="1">
                <a:solidFill>
                  <a:schemeClr val="tx1"/>
                </a:solidFill>
                <a:effectLst/>
                <a:latin typeface="+mn-lt"/>
                <a:ea typeface="+mn-ea"/>
                <a:cs typeface="+mn-cs"/>
              </a:rPr>
              <a:t>atoi</a:t>
            </a:r>
            <a:r>
              <a:rPr lang="en-US" sz="1200" kern="1200" dirty="0">
                <a:solidFill>
                  <a:schemeClr val="tx1"/>
                </a:solidFill>
                <a:effectLst/>
                <a:latin typeface="+mn-lt"/>
                <a:ea typeface="+mn-ea"/>
                <a:cs typeface="+mn-cs"/>
              </a:rPr>
              <a:t>. The conversion only works if the second command argument “looks” like an integer.</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3</a:t>
            </a:fld>
            <a:endParaRPr lang="en-US"/>
          </a:p>
        </p:txBody>
      </p:sp>
    </p:spTree>
    <p:extLst>
      <p:ext uri="{BB962C8B-B14F-4D97-AF65-F5344CB8AC3E}">
        <p14:creationId xmlns:p14="http://schemas.microsoft.com/office/powerpoint/2010/main" val="921249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conversion fails if the user enters too few or too many arguments, or enters a string that isn’t convertible to a number. Bulletproof code detects such errors and reports them to the user. It also takes an action that prevents the program from failing or continuing to run in a compromised condition.</a:t>
            </a:r>
          </a:p>
          <a:p>
            <a:r>
              <a:rPr lang="en-US" sz="1200" kern="1200" dirty="0">
                <a:solidFill>
                  <a:schemeClr val="tx1"/>
                </a:solidFill>
                <a:effectLst/>
                <a:latin typeface="+mn-lt"/>
                <a:ea typeface="+mn-ea"/>
                <a:cs typeface="+mn-cs"/>
              </a:rPr>
              <a:t>This example validates the number of arguments. Too few arguments cause the program to attempt to access a nonexistent array element, which is a serious runtime error. Too many arguments don’t cause a runtime error, but indicate either an input error or a misunderstanding. Either way, the program gracefully terminates.</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4</a:t>
            </a:fld>
            <a:endParaRPr lang="en-US"/>
          </a:p>
        </p:txBody>
      </p:sp>
    </p:spTree>
    <p:extLst>
      <p:ext uri="{BB962C8B-B14F-4D97-AF65-F5344CB8AC3E}">
        <p14:creationId xmlns:p14="http://schemas.microsoft.com/office/powerpoint/2010/main" val="3637058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Validating that the second argument is a string representing a number is more challenging. At this point in our study of C++, the easiest solution is to examine each character individually and ask, “Is this a digit character?” The test ends the program if any character isn’t a digit. This process is a clumsy, brute-force approach; regular expressions, covered in the last chapter, offer a more elegant solution.</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5</a:t>
            </a:fld>
            <a:endParaRPr lang="en-US"/>
          </a:p>
        </p:txBody>
      </p:sp>
    </p:spTree>
    <p:extLst>
      <p:ext uri="{BB962C8B-B14F-4D97-AF65-F5344CB8AC3E}">
        <p14:creationId xmlns:p14="http://schemas.microsoft.com/office/powerpoint/2010/main" val="224116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Attempting to draw a pyramid with a negative height, or one that’s too tall to fit in a console window, won’t cause the program to fail, but it will produce a confusing, unsatisfactory picture. Consequently, bulletproof code should ensure that input values are “in bounds.” Data is in bounds if it doesn’t cause the program to fail and “makes sense” in the context of a given problem. The “</a:t>
            </a:r>
            <a:r>
              <a:rPr lang="en-US" sz="1200" kern="1200" dirty="0" err="1">
                <a:solidFill>
                  <a:schemeClr val="tx1"/>
                </a:solidFill>
                <a:effectLst/>
                <a:latin typeface="+mn-lt"/>
                <a:ea typeface="+mn-ea"/>
                <a:cs typeface="+mn-cs"/>
              </a:rPr>
              <a:t>isdigit</a:t>
            </a:r>
            <a:r>
              <a:rPr lang="en-US" sz="1200" kern="1200" dirty="0">
                <a:solidFill>
                  <a:schemeClr val="tx1"/>
                </a:solidFill>
                <a:effectLst/>
                <a:latin typeface="+mn-lt"/>
                <a:ea typeface="+mn-ea"/>
                <a:cs typeface="+mn-cs"/>
              </a:rPr>
              <a:t>” function rejects a minus sign in the string, but the example includes a test for negative numbers to demonstrate a simple bounds check.</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6</a:t>
            </a:fld>
            <a:endParaRPr lang="en-US"/>
          </a:p>
        </p:txBody>
      </p:sp>
    </p:spTree>
    <p:extLst>
      <p:ext uri="{BB962C8B-B14F-4D97-AF65-F5344CB8AC3E}">
        <p14:creationId xmlns:p14="http://schemas.microsoft.com/office/powerpoint/2010/main" val="841446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extending the if-statement that tests the number of command-line arguments, programmers can create a program that offers users flexible input. If the user enters the pyramid’s height on the command line, the program uses it; otherwise, it prompts for input and reads it from the console. Using </a:t>
            </a:r>
            <a:r>
              <a:rPr lang="en-US" sz="1200" kern="1200" dirty="0" err="1">
                <a:solidFill>
                  <a:schemeClr val="tx1"/>
                </a:solidFill>
                <a:effectLst/>
                <a:latin typeface="+mn-lt"/>
                <a:ea typeface="+mn-ea"/>
                <a:cs typeface="+mn-cs"/>
              </a:rPr>
              <a:t>argv</a:t>
            </a:r>
            <a:r>
              <a:rPr lang="en-US" sz="1200" kern="1200" dirty="0">
                <a:solidFill>
                  <a:schemeClr val="tx1"/>
                </a:solidFill>
                <a:effectLst/>
                <a:latin typeface="+mn-lt"/>
                <a:ea typeface="+mn-ea"/>
                <a:cs typeface="+mn-cs"/>
              </a:rPr>
              <a:t> as the input variable for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is ill-advised: it may not exist, and if it does, its size is unknown. The program introduces a new C-string variable to store console input. Programmers can avoid having a for-loop in each branch of the if-statement by copying command-line input from </a:t>
            </a:r>
            <a:r>
              <a:rPr lang="en-US" sz="1200" kern="1200" dirty="0" err="1">
                <a:solidFill>
                  <a:schemeClr val="tx1"/>
                </a:solidFill>
                <a:effectLst/>
                <a:latin typeface="+mn-lt"/>
                <a:ea typeface="+mn-ea"/>
                <a:cs typeface="+mn-cs"/>
              </a:rPr>
              <a:t>argv</a:t>
            </a:r>
            <a:r>
              <a:rPr lang="en-US" sz="1200" kern="1200" dirty="0">
                <a:solidFill>
                  <a:schemeClr val="tx1"/>
                </a:solidFill>
                <a:effectLst/>
                <a:latin typeface="+mn-lt"/>
                <a:ea typeface="+mn-ea"/>
                <a:cs typeface="+mn-cs"/>
              </a:rPr>
              <a:t> to the new C-string, allowing one for-loop to test input coming from both sources.</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7</a:t>
            </a:fld>
            <a:endParaRPr lang="en-US"/>
          </a:p>
        </p:txBody>
      </p:sp>
    </p:spTree>
    <p:extLst>
      <p:ext uri="{BB962C8B-B14F-4D97-AF65-F5344CB8AC3E}">
        <p14:creationId xmlns:p14="http://schemas.microsoft.com/office/powerpoint/2010/main" val="1828656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Data entered into a program via the command line is always a C-string. However, the program can easily convert it into a string object. Changing the variable type and the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function are straightforward modifications. The string assignment operator performs the conversion, and the string </a:t>
            </a:r>
            <a:r>
              <a:rPr lang="en-US" sz="1200" kern="1200" dirty="0" err="1">
                <a:solidFill>
                  <a:schemeClr val="tx1"/>
                </a:solidFill>
                <a:effectLst/>
                <a:latin typeface="+mn-lt"/>
                <a:ea typeface="+mn-ea"/>
                <a:cs typeface="+mn-cs"/>
              </a:rPr>
              <a:t>stoi</a:t>
            </a:r>
            <a:r>
              <a:rPr lang="en-US" sz="1200" kern="1200" dirty="0">
                <a:solidFill>
                  <a:schemeClr val="tx1"/>
                </a:solidFill>
                <a:effectLst/>
                <a:latin typeface="+mn-lt"/>
                <a:ea typeface="+mn-ea"/>
                <a:cs typeface="+mn-cs"/>
              </a:rPr>
              <a:t> function replaces </a:t>
            </a:r>
            <a:r>
              <a:rPr lang="en-US" sz="1200" kern="1200" dirty="0" err="1">
                <a:solidFill>
                  <a:schemeClr val="tx1"/>
                </a:solidFill>
                <a:effectLst/>
                <a:latin typeface="+mn-lt"/>
                <a:ea typeface="+mn-ea"/>
                <a:cs typeface="+mn-cs"/>
              </a:rPr>
              <a:t>atoi</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DB9B2BDF-8DC7-488F-8838-0358E514E306}" type="slidenum">
              <a:rPr lang="en-US" smtClean="0"/>
              <a:t>8</a:t>
            </a:fld>
            <a:endParaRPr lang="en-US"/>
          </a:p>
        </p:txBody>
      </p:sp>
    </p:spTree>
    <p:extLst>
      <p:ext uri="{BB962C8B-B14F-4D97-AF65-F5344CB8AC3E}">
        <p14:creationId xmlns:p14="http://schemas.microsoft.com/office/powerpoint/2010/main" val="6428615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3/9/2026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3/9/2026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3/9/2026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3/9/2026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3/9/2026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3/9/2026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3.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pyramid2.cpp</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 context for demonstrating bulletproof code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CE324-BB1C-BA7D-EE21-2821163CCDE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 line input</a:t>
            </a:r>
          </a:p>
        </p:txBody>
      </p:sp>
      <p:pic>
        <p:nvPicPr>
          <p:cNvPr id="6" name="Content Placeholder 5">
            <a:extLst>
              <a:ext uri="{FF2B5EF4-FFF2-40B4-BE49-F238E27FC236}">
                <a16:creationId xmlns:a16="http://schemas.microsoft.com/office/drawing/2014/main" id="{6338E86B-0FD1-3672-E58F-1A8C0F82F5D8}"/>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576190" y="2465695"/>
            <a:ext cx="5278385" cy="963305"/>
          </a:xfrm>
          <a:prstGeom prst="rect">
            <a:avLst/>
          </a:prstGeom>
        </p:spPr>
      </p:pic>
      <p:pic>
        <p:nvPicPr>
          <p:cNvPr id="8" name="Content Placeholder 7">
            <a:extLst>
              <a:ext uri="{FF2B5EF4-FFF2-40B4-BE49-F238E27FC236}">
                <a16:creationId xmlns:a16="http://schemas.microsoft.com/office/drawing/2014/main" id="{333C7173-D12F-DAD2-8F29-A58D181BB6ED}"/>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576190" y="3594469"/>
            <a:ext cx="5278385" cy="976502"/>
          </a:xfrm>
          <a:prstGeom prst="rect">
            <a:avLst/>
          </a:prstGeom>
        </p:spPr>
      </p:pic>
      <p:sp>
        <p:nvSpPr>
          <p:cNvPr id="9" name="TextBox 8">
            <a:extLst>
              <a:ext uri="{FF2B5EF4-FFF2-40B4-BE49-F238E27FC236}">
                <a16:creationId xmlns:a16="http://schemas.microsoft.com/office/drawing/2014/main" id="{F420CD0D-031D-A794-ACB2-37AF1894A20A}"/>
              </a:ext>
            </a:extLst>
          </p:cNvPr>
          <p:cNvSpPr txBox="1"/>
          <p:nvPr>
            <p:custDataLst>
              <p:tags r:id="rId2"/>
            </p:custDataLst>
          </p:nvPr>
        </p:nvSpPr>
        <p:spPr>
          <a:xfrm>
            <a:off x="576190" y="4825497"/>
            <a:ext cx="5278385" cy="369332"/>
          </a:xfrm>
          <a:prstGeom prst="rect">
            <a:avLst/>
          </a:prstGeom>
          <a:noFill/>
        </p:spPr>
        <p:txBody>
          <a:bodyPr wrap="square" rtlCol="0">
            <a:spAutoFit/>
          </a:bodyPr>
          <a:lstStyle/>
          <a:p>
            <a:r>
              <a:rPr lang="en-US" dirty="0">
                <a:latin typeface="Consolas" panose="020B0609020204030204" pitchFamily="49" charset="0"/>
              </a:rPr>
              <a:t>int main(int argc, char* argv[])</a:t>
            </a:r>
          </a:p>
        </p:txBody>
      </p:sp>
      <p:pic>
        <p:nvPicPr>
          <p:cNvPr id="11" name="Picture 10">
            <a:extLst>
              <a:ext uri="{FF2B5EF4-FFF2-40B4-BE49-F238E27FC236}">
                <a16:creationId xmlns:a16="http://schemas.microsoft.com/office/drawing/2014/main" id="{E2D7FD16-4E4C-B66B-138C-AA9E9A8191B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67600" y="2527456"/>
            <a:ext cx="3645530" cy="3150457"/>
          </a:xfrm>
          <a:prstGeom prst="rect">
            <a:avLst/>
          </a:prstGeom>
        </p:spPr>
      </p:pic>
    </p:spTree>
    <p:extLst>
      <p:ext uri="{BB962C8B-B14F-4D97-AF65-F5344CB8AC3E}">
        <p14:creationId xmlns:p14="http://schemas.microsoft.com/office/powerpoint/2010/main" val="139312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1B90C-6222-9911-1AE9-F39C7840D1E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 line input</a:t>
            </a:r>
          </a:p>
        </p:txBody>
      </p:sp>
      <p:sp>
        <p:nvSpPr>
          <p:cNvPr id="3" name="Content Placeholder 2">
            <a:extLst>
              <a:ext uri="{FF2B5EF4-FFF2-40B4-BE49-F238E27FC236}">
                <a16:creationId xmlns:a16="http://schemas.microsoft.com/office/drawing/2014/main" id="{FC71D678-32D8-6067-138E-939ABD2241D7}"/>
              </a:ext>
            </a:extLst>
          </p:cNvPr>
          <p:cNvSpPr>
            <a:spLocks noGrp="1"/>
          </p:cNvSpPr>
          <p:nvPr>
            <p:ph sz="half" idx="1"/>
            <p:custDataLst>
              <p:tags r:id="rId2"/>
            </p:custDataLst>
          </p:nvPr>
        </p:nvSpPr>
        <p:spPr>
          <a:xfrm>
            <a:off x="1581912" y="2638044"/>
            <a:ext cx="4271771" cy="3101982"/>
          </a:xfrm>
        </p:spPr>
        <p:txBody>
          <a:bodyPr>
            <a:normAutofit/>
          </a:bodyPr>
          <a:lstStyle/>
          <a:p>
            <a:pPr marL="0" indent="0">
              <a:spcBef>
                <a:spcPts val="0"/>
              </a:spcBef>
              <a:buNone/>
            </a:pPr>
            <a:r>
              <a:rPr lang="en-US" dirty="0">
                <a:latin typeface="Consolas" panose="020B0609020204030204" pitchFamily="49" charset="0"/>
              </a:rPr>
              <a:t>#define HEIGHT 20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for (int level = 0;</a:t>
            </a:r>
          </a:p>
          <a:p>
            <a:pPr marL="0" indent="0">
              <a:spcBef>
                <a:spcPts val="0"/>
              </a:spcBef>
              <a:buNone/>
            </a:pPr>
            <a:r>
              <a:rPr lang="en-US" dirty="0">
                <a:latin typeface="Consolas" panose="020B0609020204030204" pitchFamily="49" charset="0"/>
              </a:rPr>
              <a:t>        level &lt; HEIGHT; level++)</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9A51CB24-F582-D30D-6A4C-EB1AABFB8B0E}"/>
              </a:ext>
            </a:extLst>
          </p:cNvPr>
          <p:cNvSpPr>
            <a:spLocks noGrp="1"/>
          </p:cNvSpPr>
          <p:nvPr>
            <p:ph sz="half" idx="2"/>
            <p:custDataLst>
              <p:tags r:id="rId3"/>
            </p:custDataLst>
          </p:nvPr>
        </p:nvSpPr>
        <p:spPr>
          <a:xfrm>
            <a:off x="6338315" y="2638044"/>
            <a:ext cx="4270247" cy="3101982"/>
          </a:xfrm>
        </p:spPr>
        <p:txBody>
          <a:bodyPr>
            <a:normAutofit/>
          </a:bodyPr>
          <a:lstStyle/>
          <a:p>
            <a:pPr marL="0" indent="0">
              <a:lnSpc>
                <a:spcPct val="120000"/>
              </a:lnSpc>
              <a:spcBef>
                <a:spcPts val="0"/>
              </a:spcBef>
              <a:buNone/>
            </a:pPr>
            <a:r>
              <a:rPr lang="en-US" dirty="0">
                <a:latin typeface="Consolas" panose="020B0609020204030204" pitchFamily="49" charset="0"/>
              </a:rPr>
              <a:t>int main(int argc, char* argv[])</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int height = atoi(argv[1]);</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for (int level = 0;</a:t>
            </a:r>
          </a:p>
          <a:p>
            <a:pPr marL="0" indent="0">
              <a:lnSpc>
                <a:spcPct val="120000"/>
              </a:lnSpc>
              <a:spcBef>
                <a:spcPts val="0"/>
              </a:spcBef>
              <a:buNone/>
            </a:pPr>
            <a:r>
              <a:rPr lang="en-US" dirty="0">
                <a:latin typeface="Consolas" panose="020B0609020204030204" pitchFamily="49" charset="0"/>
              </a:rPr>
              <a:t>       level &lt; height; level++)</a:t>
            </a:r>
          </a:p>
          <a:p>
            <a:pPr marL="0" indent="0">
              <a:lnSpc>
                <a:spcPct val="120000"/>
              </a:lnSpc>
              <a:spcBef>
                <a:spcPts val="0"/>
              </a:spcBef>
              <a:buNone/>
            </a:pPr>
            <a:r>
              <a:rPr lang="en-US" dirty="0">
                <a:latin typeface="Consolas" panose="020B0609020204030204" pitchFamily="49" charset="0"/>
              </a:rPr>
              <a:t>           . . .</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941943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8721-45C9-34DD-6E17-69E847114EA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validating input</a:t>
            </a:r>
          </a:p>
        </p:txBody>
      </p:sp>
      <p:sp>
        <p:nvSpPr>
          <p:cNvPr id="3" name="Content Placeholder 2">
            <a:extLst>
              <a:ext uri="{FF2B5EF4-FFF2-40B4-BE49-F238E27FC236}">
                <a16:creationId xmlns:a16="http://schemas.microsoft.com/office/drawing/2014/main" id="{63C66CCE-4199-FD4E-3BF2-C75DD58AC866}"/>
              </a:ext>
            </a:extLst>
          </p:cNvPr>
          <p:cNvSpPr>
            <a:spLocks noGrp="1"/>
          </p:cNvSpPr>
          <p:nvPr>
            <p:ph sz="half" idx="1"/>
            <p:custDataLst>
              <p:tags r:id="rId2"/>
            </p:custDataLst>
          </p:nvPr>
        </p:nvSpPr>
        <p:spPr>
          <a:xfrm>
            <a:off x="1581913" y="2638044"/>
            <a:ext cx="2691324" cy="3101982"/>
          </a:xfrm>
        </p:spPr>
        <p:txBody>
          <a:bodyPr/>
          <a:lstStyle/>
          <a:p>
            <a:r>
              <a:rPr lang="en-US" dirty="0"/>
              <a:t>Bulletproof code</a:t>
            </a:r>
          </a:p>
          <a:p>
            <a:pPr lvl="1"/>
            <a:r>
              <a:rPr lang="en-US" dirty="0"/>
              <a:t>Detects errors</a:t>
            </a:r>
          </a:p>
          <a:p>
            <a:pPr lvl="1"/>
            <a:r>
              <a:rPr lang="en-US" dirty="0"/>
              <a:t>Displays diagnostics</a:t>
            </a:r>
          </a:p>
          <a:p>
            <a:pPr lvl="1"/>
            <a:r>
              <a:rPr lang="en-US" dirty="0"/>
              <a:t>Avoids failures</a:t>
            </a:r>
          </a:p>
        </p:txBody>
      </p:sp>
      <p:sp>
        <p:nvSpPr>
          <p:cNvPr id="4" name="Content Placeholder 3">
            <a:extLst>
              <a:ext uri="{FF2B5EF4-FFF2-40B4-BE49-F238E27FC236}">
                <a16:creationId xmlns:a16="http://schemas.microsoft.com/office/drawing/2014/main" id="{3F602701-49DB-1E06-86CF-30399553B4F0}"/>
              </a:ext>
            </a:extLst>
          </p:cNvPr>
          <p:cNvSpPr>
            <a:spLocks noGrp="1"/>
          </p:cNvSpPr>
          <p:nvPr>
            <p:ph sz="half" idx="2"/>
            <p:custDataLst>
              <p:tags r:id="rId3"/>
            </p:custDataLst>
          </p:nvPr>
        </p:nvSpPr>
        <p:spPr>
          <a:xfrm>
            <a:off x="5214797" y="2638044"/>
            <a:ext cx="6011500" cy="3101982"/>
          </a:xfrm>
        </p:spPr>
        <p:txBody>
          <a:bodyPr/>
          <a:lstStyle/>
          <a:p>
            <a:pPr marL="0" indent="0">
              <a:spcBef>
                <a:spcPts val="0"/>
              </a:spcBef>
              <a:buNone/>
            </a:pPr>
            <a:r>
              <a:rPr lang="en-US" dirty="0">
                <a:latin typeface="Consolas" panose="020B0609020204030204" pitchFamily="49" charset="0"/>
              </a:rPr>
              <a:t>if (argc != 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cerr &lt;&lt; "USAGE: pyramid &lt;height&gt;" &lt;&lt; endl;</a:t>
            </a:r>
          </a:p>
          <a:p>
            <a:pPr marL="0" indent="0">
              <a:spcBef>
                <a:spcPts val="0"/>
              </a:spcBef>
              <a:buNone/>
            </a:pPr>
            <a:r>
              <a:rPr lang="en-US" dirty="0">
                <a:latin typeface="Consolas" panose="020B0609020204030204" pitchFamily="49" charset="0"/>
              </a:rPr>
              <a:t>    exit(1);</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int height = atoi(argv[1]);</a:t>
            </a:r>
          </a:p>
        </p:txBody>
      </p:sp>
    </p:spTree>
    <p:extLst>
      <p:ext uri="{BB962C8B-B14F-4D97-AF65-F5344CB8AC3E}">
        <p14:creationId xmlns:p14="http://schemas.microsoft.com/office/powerpoint/2010/main" val="3810792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0664E-584A-CC67-6A42-13466446E84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validating input type</a:t>
            </a:r>
          </a:p>
        </p:txBody>
      </p:sp>
      <p:sp>
        <p:nvSpPr>
          <p:cNvPr id="3" name="Content Placeholder 2">
            <a:extLst>
              <a:ext uri="{FF2B5EF4-FFF2-40B4-BE49-F238E27FC236}">
                <a16:creationId xmlns:a16="http://schemas.microsoft.com/office/drawing/2014/main" id="{BB7962C7-1C2A-32DA-7304-4787C4B968D5}"/>
              </a:ext>
            </a:extLst>
          </p:cNvPr>
          <p:cNvSpPr>
            <a:spLocks noGrp="1"/>
          </p:cNvSpPr>
          <p:nvPr>
            <p:ph idx="1"/>
            <p:custDataLst>
              <p:tags r:id="rId2"/>
            </p:custDataLst>
          </p:nvPr>
        </p:nvSpPr>
        <p:spPr>
          <a:xfrm>
            <a:off x="2231136" y="2489704"/>
            <a:ext cx="7729728" cy="3548958"/>
          </a:xfrm>
        </p:spPr>
        <p:txBody>
          <a:bodyPr>
            <a:noAutofit/>
          </a:bodyPr>
          <a:lstStyle/>
          <a:p>
            <a:pPr marL="0" indent="0">
              <a:spcBef>
                <a:spcPts val="0"/>
              </a:spcBef>
              <a:buNone/>
            </a:pPr>
            <a:r>
              <a:rPr lang="en-US" dirty="0">
                <a:latin typeface="Consolas" panose="020B0609020204030204" pitchFamily="49" charset="0"/>
              </a:rPr>
              <a:t>if (argc != 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for (size_t i = 0; i &lt; strlen(argv[1]); i++)</a:t>
            </a:r>
          </a:p>
          <a:p>
            <a:pPr marL="0" indent="0">
              <a:spcBef>
                <a:spcPts val="0"/>
              </a:spcBef>
              <a:buNone/>
            </a:pPr>
            <a:r>
              <a:rPr lang="en-US" dirty="0">
                <a:latin typeface="Consolas" panose="020B0609020204030204" pitchFamily="49" charset="0"/>
              </a:rPr>
              <a:t>    if (! isdigit(argv[1][i]))</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cerr &lt;&lt; "Invalid integer: " &lt;&lt; argv[1] &lt;&lt; endl;</a:t>
            </a:r>
          </a:p>
          <a:p>
            <a:pPr marL="0" indent="0">
              <a:spcBef>
                <a:spcPts val="0"/>
              </a:spcBef>
              <a:buNone/>
            </a:pPr>
            <a:r>
              <a:rPr lang="en-US" dirty="0">
                <a:latin typeface="Consolas" panose="020B0609020204030204" pitchFamily="49" charset="0"/>
              </a:rPr>
              <a:t>        exit(2);</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int height = atoi(argv[1]);</a:t>
            </a:r>
          </a:p>
        </p:txBody>
      </p:sp>
    </p:spTree>
    <p:extLst>
      <p:ext uri="{BB962C8B-B14F-4D97-AF65-F5344CB8AC3E}">
        <p14:creationId xmlns:p14="http://schemas.microsoft.com/office/powerpoint/2010/main" val="584148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890B5-CBF3-ED7B-5D99-F519B29A0C2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validating input bounds</a:t>
            </a:r>
          </a:p>
        </p:txBody>
      </p:sp>
      <p:sp>
        <p:nvSpPr>
          <p:cNvPr id="3" name="Content Placeholder 2">
            <a:extLst>
              <a:ext uri="{FF2B5EF4-FFF2-40B4-BE49-F238E27FC236}">
                <a16:creationId xmlns:a16="http://schemas.microsoft.com/office/drawing/2014/main" id="{2FE65475-9B26-076D-14B5-33E403C92758}"/>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int height = atoi(argv[1]);</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(height &lt; 0 || height &gt; 20)</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cerr &lt;&lt; "Height is out of bounds" &lt;&lt; endl;</a:t>
            </a:r>
          </a:p>
          <a:p>
            <a:pPr marL="0" indent="0">
              <a:spcBef>
                <a:spcPts val="0"/>
              </a:spcBef>
              <a:buNone/>
            </a:pPr>
            <a:r>
              <a:rPr lang="en-US" dirty="0">
                <a:latin typeface="Consolas" panose="020B0609020204030204" pitchFamily="49" charset="0"/>
              </a:rPr>
              <a:t>    exit(3);</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749809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24B5E-C578-B321-F5FF-FAE7FDDB853C}"/>
              </a:ext>
            </a:extLst>
          </p:cNvPr>
          <p:cNvSpPr>
            <a:spLocks noGrp="1"/>
          </p:cNvSpPr>
          <p:nvPr>
            <p:ph type="title"/>
            <p:custDataLst>
              <p:tags r:id="rId1"/>
            </p:custDataLst>
          </p:nvPr>
        </p:nvSpPr>
        <p:spPr bwMode="black">
          <a:xfrm>
            <a:off x="7007382" y="964692"/>
            <a:ext cx="2953482" cy="1188720"/>
          </a:xfrm>
          <a:prstGeom prst="rect">
            <a:avLst/>
          </a:prstGeom>
          <a:solidFill>
            <a:srgbClr val="FFFFFF"/>
          </a:solidFill>
          <a:ln w="31750" cap="sq">
            <a:solidFill>
              <a:srgbClr val="404040"/>
            </a:solidFill>
            <a:miter lim="800000"/>
          </a:ln>
        </p:spPr>
        <p:txBody>
          <a:bodyPr/>
          <a:lstStyle/>
          <a:p>
            <a:r>
              <a:rPr lang="en-US" dirty="0"/>
              <a:t>flexible input</a:t>
            </a:r>
          </a:p>
        </p:txBody>
      </p:sp>
      <p:sp>
        <p:nvSpPr>
          <p:cNvPr id="3" name="Content Placeholder 2">
            <a:extLst>
              <a:ext uri="{FF2B5EF4-FFF2-40B4-BE49-F238E27FC236}">
                <a16:creationId xmlns:a16="http://schemas.microsoft.com/office/drawing/2014/main" id="{0BCBBEED-F63C-C24C-9B14-A60EEF92F98C}"/>
              </a:ext>
            </a:extLst>
          </p:cNvPr>
          <p:cNvSpPr>
            <a:spLocks noGrp="1"/>
          </p:cNvSpPr>
          <p:nvPr>
            <p:ph idx="1"/>
            <p:custDataLst>
              <p:tags r:id="rId2"/>
            </p:custDataLst>
          </p:nvPr>
        </p:nvSpPr>
        <p:spPr>
          <a:xfrm>
            <a:off x="610561" y="688063"/>
            <a:ext cx="8406690" cy="5051965"/>
          </a:xfrm>
        </p:spPr>
        <p:txBody>
          <a:bodyPr>
            <a:noAutofit/>
          </a:bodyPr>
          <a:lstStyle/>
          <a:p>
            <a:pPr marL="0" indent="0">
              <a:spcBef>
                <a:spcPts val="0"/>
              </a:spcBef>
              <a:buNone/>
            </a:pPr>
            <a:r>
              <a:rPr lang="en-US" dirty="0">
                <a:latin typeface="Consolas" panose="020B0609020204030204" pitchFamily="49" charset="0"/>
              </a:rPr>
              <a:t>char </a:t>
            </a:r>
            <a:r>
              <a:rPr lang="en-US" dirty="0">
                <a:solidFill>
                  <a:srgbClr val="FF0000"/>
                </a:solidFill>
                <a:latin typeface="Consolas" panose="020B0609020204030204" pitchFamily="49" charset="0"/>
              </a:rPr>
              <a:t>input</a:t>
            </a:r>
            <a:r>
              <a:rPr lang="en-US" dirty="0">
                <a:latin typeface="Consolas" panose="020B0609020204030204" pitchFamily="49" charset="0"/>
              </a:rPr>
              <a:t>[10];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(argc != 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cout &lt;&lt; "Please enter the pyramid height: ";</a:t>
            </a:r>
          </a:p>
          <a:p>
            <a:pPr marL="0" indent="0">
              <a:spcBef>
                <a:spcPts val="0"/>
              </a:spcBef>
              <a:buNone/>
            </a:pPr>
            <a:r>
              <a:rPr lang="en-US" dirty="0">
                <a:latin typeface="Consolas" panose="020B0609020204030204" pitchFamily="49" charset="0"/>
              </a:rPr>
              <a:t>    cin.getline(</a:t>
            </a:r>
            <a:r>
              <a:rPr lang="en-US" dirty="0">
                <a:solidFill>
                  <a:srgbClr val="FF0000"/>
                </a:solidFill>
                <a:latin typeface="Consolas" panose="020B0609020204030204" pitchFamily="49" charset="0"/>
              </a:rPr>
              <a:t>input</a:t>
            </a:r>
            <a:r>
              <a:rPr lang="en-US" dirty="0">
                <a:latin typeface="Consolas" panose="020B0609020204030204" pitchFamily="49" charset="0"/>
              </a:rPr>
              <a:t>, 10);</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else</a:t>
            </a:r>
          </a:p>
          <a:p>
            <a:pPr marL="0" indent="0">
              <a:spcBef>
                <a:spcPts val="0"/>
              </a:spcBef>
              <a:buNone/>
            </a:pPr>
            <a:r>
              <a:rPr lang="en-US" dirty="0">
                <a:latin typeface="Consolas" panose="020B0609020204030204" pitchFamily="49" charset="0"/>
              </a:rPr>
              <a:t>    strcpy(</a:t>
            </a:r>
            <a:r>
              <a:rPr lang="en-US" dirty="0">
                <a:solidFill>
                  <a:srgbClr val="FF0000"/>
                </a:solidFill>
                <a:latin typeface="Consolas" panose="020B0609020204030204" pitchFamily="49" charset="0"/>
              </a:rPr>
              <a:t>input</a:t>
            </a:r>
            <a:r>
              <a:rPr lang="en-US" dirty="0">
                <a:latin typeface="Consolas" panose="020B0609020204030204" pitchFamily="49" charset="0"/>
              </a:rPr>
              <a:t>, argv[1]);</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for (size_t i = 0; i &lt; strlen(</a:t>
            </a:r>
            <a:r>
              <a:rPr lang="en-US" dirty="0">
                <a:solidFill>
                  <a:srgbClr val="FF0000"/>
                </a:solidFill>
                <a:latin typeface="Consolas" panose="020B0609020204030204" pitchFamily="49" charset="0"/>
              </a:rPr>
              <a:t>input</a:t>
            </a:r>
            <a:r>
              <a:rPr lang="en-US" dirty="0">
                <a:latin typeface="Consolas" panose="020B0609020204030204" pitchFamily="49" charset="0"/>
              </a:rPr>
              <a:t>); i++)</a:t>
            </a:r>
          </a:p>
          <a:p>
            <a:pPr marL="0" indent="0">
              <a:spcBef>
                <a:spcPts val="0"/>
              </a:spcBef>
              <a:buNone/>
            </a:pPr>
            <a:r>
              <a:rPr lang="en-US" dirty="0">
                <a:latin typeface="Consolas" panose="020B0609020204030204" pitchFamily="49" charset="0"/>
              </a:rPr>
              <a:t>    if (! isdigit(</a:t>
            </a:r>
            <a:r>
              <a:rPr lang="en-US" dirty="0">
                <a:solidFill>
                  <a:srgbClr val="FF0000"/>
                </a:solidFill>
                <a:latin typeface="Consolas" panose="020B0609020204030204" pitchFamily="49" charset="0"/>
              </a:rPr>
              <a:t>input</a:t>
            </a:r>
            <a:r>
              <a:rPr lang="en-US" dirty="0">
                <a:latin typeface="Consolas" panose="020B0609020204030204" pitchFamily="49" charset="0"/>
              </a:rPr>
              <a:t>[i]))</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cerr &lt;&lt; "Invalid integer: " &lt;&lt; input &lt;&lt; endl;</a:t>
            </a:r>
          </a:p>
          <a:p>
            <a:pPr marL="0" indent="0">
              <a:spcBef>
                <a:spcPts val="0"/>
              </a:spcBef>
              <a:buNone/>
            </a:pPr>
            <a:r>
              <a:rPr lang="en-US" dirty="0">
                <a:latin typeface="Consolas" panose="020B0609020204030204" pitchFamily="49" charset="0"/>
              </a:rPr>
              <a:t>        exit(1);</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int height = atoi(</a:t>
            </a:r>
            <a:r>
              <a:rPr lang="en-US" dirty="0">
                <a:solidFill>
                  <a:srgbClr val="FF0000"/>
                </a:solidFill>
                <a:latin typeface="Consolas" panose="020B0609020204030204" pitchFamily="49" charset="0"/>
              </a:rPr>
              <a:t>input</a:t>
            </a:r>
            <a:r>
              <a:rPr lang="en-US" dirty="0">
                <a:latin typeface="Consolas" panose="020B0609020204030204" pitchFamily="49" charset="0"/>
              </a:rPr>
              <a:t>);</a:t>
            </a:r>
          </a:p>
        </p:txBody>
      </p:sp>
    </p:spTree>
    <p:extLst>
      <p:ext uri="{BB962C8B-B14F-4D97-AF65-F5344CB8AC3E}">
        <p14:creationId xmlns:p14="http://schemas.microsoft.com/office/powerpoint/2010/main" val="2001026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80637-B924-32B5-9507-1CC71A4A68F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command line input</a:t>
            </a:r>
            <a:br>
              <a:rPr lang="en-US" dirty="0"/>
            </a:br>
            <a:r>
              <a:rPr lang="en-US" dirty="0"/>
              <a:t>to </a:t>
            </a:r>
            <a:r>
              <a:rPr lang="en-US" cap="none" dirty="0">
                <a:latin typeface="Consolas" panose="020B0609020204030204" pitchFamily="49" charset="0"/>
              </a:rPr>
              <a:t>string</a:t>
            </a:r>
            <a:r>
              <a:rPr lang="en-US" dirty="0"/>
              <a:t> objects</a:t>
            </a:r>
          </a:p>
        </p:txBody>
      </p:sp>
      <p:sp>
        <p:nvSpPr>
          <p:cNvPr id="3" name="Content Placeholder 2">
            <a:extLst>
              <a:ext uri="{FF2B5EF4-FFF2-40B4-BE49-F238E27FC236}">
                <a16:creationId xmlns:a16="http://schemas.microsoft.com/office/drawing/2014/main" id="{3CF92154-30E6-E9BA-C6C2-D56B967761B3}"/>
              </a:ext>
            </a:extLst>
          </p:cNvPr>
          <p:cNvSpPr>
            <a:spLocks noGrp="1"/>
          </p:cNvSpPr>
          <p:nvPr>
            <p:ph idx="1"/>
            <p:custDataLst>
              <p:tags r:id="rId2"/>
            </p:custDataLst>
          </p:nvPr>
        </p:nvSpPr>
        <p:spPr>
          <a:xfrm>
            <a:off x="2231136" y="2638045"/>
            <a:ext cx="7729728" cy="3156174"/>
          </a:xfrm>
        </p:spPr>
        <p:txBody>
          <a:bodyPr/>
          <a:lstStyle/>
          <a:p>
            <a:pPr marL="0" indent="0">
              <a:spcBef>
                <a:spcPts val="0"/>
              </a:spcBef>
              <a:buNone/>
            </a:pPr>
            <a:r>
              <a:rPr lang="en-US" dirty="0">
                <a:solidFill>
                  <a:srgbClr val="FF0000"/>
                </a:solidFill>
                <a:latin typeface="Consolas" panose="020B0609020204030204" pitchFamily="49" charset="0"/>
              </a:rPr>
              <a:t>string input;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(argc != 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cout &lt;&lt; "Please enter the pyramid height: ";</a:t>
            </a:r>
          </a:p>
          <a:p>
            <a:pPr marL="0" indent="0">
              <a:spcBef>
                <a:spcPts val="0"/>
              </a:spcBef>
              <a:buNone/>
            </a:pPr>
            <a:r>
              <a:rPr lang="en-US" dirty="0">
                <a:latin typeface="Consolas" panose="020B0609020204030204" pitchFamily="49" charset="0"/>
              </a:rPr>
              <a:t>    </a:t>
            </a:r>
            <a:r>
              <a:rPr lang="en-US" dirty="0">
                <a:solidFill>
                  <a:srgbClr val="FF0000"/>
                </a:solidFill>
                <a:latin typeface="Consolas" panose="020B0609020204030204" pitchFamily="49" charset="0"/>
              </a:rPr>
              <a:t>getline(cin, input);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else</a:t>
            </a:r>
          </a:p>
          <a:p>
            <a:pPr marL="0" indent="0">
              <a:spcBef>
                <a:spcPts val="0"/>
              </a:spcBef>
              <a:buNone/>
            </a:pPr>
            <a:r>
              <a:rPr lang="en-US" dirty="0">
                <a:latin typeface="Consolas" panose="020B0609020204030204" pitchFamily="49" charset="0"/>
              </a:rPr>
              <a:t>    </a:t>
            </a:r>
            <a:r>
              <a:rPr lang="en-US" dirty="0">
                <a:solidFill>
                  <a:srgbClr val="FF0000"/>
                </a:solidFill>
                <a:latin typeface="Consolas" panose="020B0609020204030204" pitchFamily="49" charset="0"/>
              </a:rPr>
              <a:t>input = argv[1];</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int height = </a:t>
            </a:r>
            <a:r>
              <a:rPr lang="en-US" dirty="0">
                <a:solidFill>
                  <a:srgbClr val="FF0000"/>
                </a:solidFill>
                <a:latin typeface="Consolas" panose="020B0609020204030204" pitchFamily="49" charset="0"/>
              </a:rPr>
              <a:t>stoi(input)</a:t>
            </a:r>
            <a:r>
              <a:rPr lang="en-US" dirty="0">
                <a:latin typeface="Consolas" panose="020B0609020204030204" pitchFamily="49" charset="0"/>
              </a:rPr>
              <a:t>;</a:t>
            </a:r>
          </a:p>
        </p:txBody>
      </p:sp>
    </p:spTree>
    <p:extLst>
      <p:ext uri="{BB962C8B-B14F-4D97-AF65-F5344CB8AC3E}">
        <p14:creationId xmlns:p14="http://schemas.microsoft.com/office/powerpoint/2010/main" val="10819418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PRESENTER_DUMMYTAG" val="&lt;DummyForForceWrite&gt;&lt;/DummyForForceWrite&gt;"/>
  <p:tag name="HTML_SHAPEINFO" val="&lt;ThreeDShapeInfo&gt;&lt;uuid val=&quot;{CB9F9655-69A5-46D3-93B7-63D4EA021036}&quot;/&gt;&lt;isInvalidForFieldText val=&quot;0&quot;/&gt;&lt;Image&gt;&lt;filename val=&quot;C:\Users\delroy\AppData\Local\Temp\CP117849075593Session\CPTrustFolder117849075593\PPTImport117849125421\data\asimages\{CB9F9655-69A5-46D3-93B7-63D4EA021036}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4&quot;/&gt;&lt;/TableIndex&gt;&lt;/ShapeTextInfo&gt;"/>
  <p:tag name="PRESENTER_DUMMYTAG" val="&lt;DummyForForceWrite&gt;&lt;/DummyForForceWrite&gt;"/>
  <p:tag name="HTML_SHAPEINFO" val="&lt;ThreeDShapeInfo&gt;&lt;uuid val=&quot;{06B76514-5A00-4AB2-A3BD-656520ED6B25}&quot;/&gt;&lt;isInvalidForFieldText val=&quot;0&quot;/&gt;&lt;Image&gt;&lt;filename val=&quot;C:\Users\delroy\AppData\Local\Temp\CP117849075593Session\CPTrustFolder117849075593\PPTImport117849125421\data\asimages\{06B76514-5A00-4AB2-A3BD-656520ED6B25}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4B22F2BC-86F2-40B8-9EAB-A09DD42E1318}&quot;/&gt;&lt;isInvalidForFieldText val=&quot;0&quot;/&gt;&lt;Image&gt;&lt;filename val=&quot;C:\Users\delroy\AppData\Local\Temp\CP117849075593Session\CPTrustFolder117849075593\PPTImport117849125421\data\asimages\{4B22F2BC-86F2-40B8-9EAB-A09DD42E1318}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6BDDA65B-11C1-4B4D-BD36-371D194E5FB5}&quot;/&gt;&lt;isInvalidForFieldText val=&quot;0&quot;/&gt;&lt;Image&gt;&lt;filename val=&quot;C:\Users\delroy\AppData\Local\Temp\CP117849075593Session\CPTrustFolder117849075593\PPTImport117849125421\data\asimages\{6BDDA65B-11C1-4B4D-BD36-371D194E5FB5}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6FFE8131-C76E-4696-8BF4-7A054FCDEE65}&quot;/&gt;&lt;isInvalidForFieldText val=&quot;0&quot;/&gt;&lt;Image&gt;&lt;filename val=&quot;C:\Users\delroy\AppData\Local\Temp\CP117849075593Session\CPTrustFolder117849075593\PPTImport117849125421\data\asimages\{6FFE8131-C76E-4696-8BF4-7A054FCDEE65}_2.png&quot;/&gt;&lt;left val=&quot;54&quot;/&gt;&lt;top val=&quot;503&quot;/&gt;&lt;width val=&quot;560&quot;/&gt;&lt;height val=&quot;52&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803DD903-D59F-450A-A488-6BF52059C621}&quot;/&gt;&lt;isInvalidForFieldText val=&quot;0&quot;/&gt;&lt;Image&gt;&lt;filename val=&quot;C:\Users\delroy\AppData\Local\Temp\CP117849075593Session\CPTrustFolder117849075593\PPTImport117849125421\data\asimages\{803DD903-D59F-450A-A488-6BF52059C621}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8&quot;/&gt;&lt;lineCharCount val=&quot;1&quot;/&gt;&lt;lineCharCount val=&quot;11&quot;/&gt;&lt;lineCharCount val=&quot;2&quot;/&gt;&lt;lineCharCount val=&quot;24&quot;/&gt;&lt;lineCharCount val=&quot;33&quot;/&gt;&lt;lineCharCount val=&quot;18&quot;/&gt;&lt;lineCharCount val=&quot;1&quot;/&gt;&lt;/TableIndex&gt;&lt;/ShapeTextInfo&gt;"/>
  <p:tag name="HTML_SHAPEINFO" val="&lt;ThreeDShapeInfo&gt;&lt;uuid val=&quot;{DF58AEF0-F26F-4ECB-AB4F-01204ADC45D5}&quot;/&gt;&lt;isInvalidForFieldText val=&quot;0&quot;/&gt;&lt;Image&gt;&lt;filename val=&quot;C:\Users\delroy\AppData\Local\Temp\CP117849075593Session\CPTrustFolder117849075593\PPTImport117849125421\data\asimages\{DF58AEF0-F26F-4ECB-AB4F-01204ADC45D5}_3.png&quot;/&gt;&lt;left val=&quot;160&quot;/&gt;&lt;top val=&quot;273&quot;/&gt;&lt;width val=&quot;454&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3&quot;/&gt;&lt;lineCharCount val=&quot;2&quot;/&gt;&lt;lineCharCount val=&quot;32&quot;/&gt;&lt;lineCharCount val=&quot;1&quot;/&gt;&lt;lineCharCount val=&quot;24&quot;/&gt;&lt;lineCharCount val=&quot;32&quot;/&gt;&lt;lineCharCount val=&quot;17&quot;/&gt;&lt;lineCharCount val=&quot;1&quot;/&gt;&lt;/TableIndex&gt;&lt;/ShapeTextInfo&gt;"/>
  <p:tag name="HTML_SHAPEINFO" val="&lt;ThreeDShapeInfo&gt;&lt;uuid val=&quot;{D94DD00D-AD32-46BF-B015-BC774DEBC953}&quot;/&gt;&lt;isInvalidForFieldText val=&quot;0&quot;/&gt;&lt;Image&gt;&lt;filename val=&quot;C:\Users\delroy\AppData\Local\Temp\CP117849075593Session\CPTrustFolder117849075593\PPTImport117849125421\data\asimages\{D94DD00D-AD32-46BF-B015-BC774DEBC953}_3.png&quot;/&gt;&lt;left val=&quot;659&quot;/&gt;&lt;top val=&quot;276&quot;/&gt;&lt;width val=&quot;454&quot;/&gt;&lt;height val=&quot;327&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B44F67DC-29A1-4BDC-8DAC-E14B9FE84DEA}&quot;/&gt;&lt;isInvalidForFieldText val=&quot;0&quot;/&gt;&lt;Image&gt;&lt;filename val=&quot;C:\Users\delroy\AppData\Local\Temp\CP117849075593Session\CPTrustFolder117849075593\PPTImport117849125421\data\asimages\{B44F67DC-29A1-4BDC-8DAC-E14B9FE84DEA}_4.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7&quot;/&gt;&lt;lineCharCount val=&quot;15&quot;/&gt;&lt;lineCharCount val=&quot;21&quot;/&gt;&lt;lineCharCount val=&quot;15&quot;/&gt;&lt;/TableIndex&gt;&lt;/ShapeTextInfo&gt;"/>
  <p:tag name="HTML_SHAPEINFO" val="&lt;ThreeDShapeInfo&gt;&lt;uuid val=&quot;{0EF6C26A-2D04-4DDE-8C95-F7AC85C74D46}&quot;/&gt;&lt;isInvalidForFieldText val=&quot;0&quot;/&gt;&lt;Image&gt;&lt;filename val=&quot;C:\Users\delroy\AppData\Local\Temp\CP117849075593Session\CPTrustFolder117849075593\PPTImport117849125421\data\asimages\{0EF6C26A-2D04-4DDE-8C95-F7AC85C74D46}_4.png&quot;/&gt;&lt;left val=&quot;161&quot;/&gt;&lt;top val=&quot;273&quot;/&gt;&lt;width val=&quot;288&quot;/&gt;&lt;height val=&quot;32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5&quot;/&gt;&lt;lineCharCount val=&quot;2&quot;/&gt;&lt;lineCharCount val=&quot;47&quot;/&gt;&lt;lineCharCount val=&quot;13&quot;/&gt;&lt;lineCharCount val=&quot;2&quot;/&gt;&lt;lineCharCount val=&quot;1&quot;/&gt;&lt;lineCharCount val=&quot;27&quot;/&gt;&lt;/TableIndex&gt;&lt;/ShapeTextInfo&gt;"/>
  <p:tag name="HTML_SHAPEINFO" val="&lt;ThreeDShapeInfo&gt;&lt;uuid val=&quot;{1DC2B578-D160-46CE-9AD1-739B90660288}&quot;/&gt;&lt;isInvalidForFieldText val=&quot;0&quot;/&gt;&lt;Image&gt;&lt;filename val=&quot;C:\Users\delroy\AppData\Local\Temp\CP117849075593Session\CPTrustFolder117849075593\PPTImport117849125421\data\asimages\{1DC2B578-D160-46CE-9AD1-739B90660288}_4.png&quot;/&gt;&lt;left val=&quot;541&quot;/&gt;&lt;top val=&quot;273&quot;/&gt;&lt;width val=&quot;637&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D0243D5D-DA39-42B1-B987-476F97FB099C}&quot;/&gt;&lt;isInvalidForFieldText val=&quot;0&quot;/&gt;&lt;Image&gt;&lt;filename val=&quot;C:\Users\delroy\AppData\Local\Temp\CP117849075593Session\CPTrustFolder117849075593\PPTImport117849125421\data\asimages\{D0243D5D-DA39-42B1-B987-476F97FB099C}_5.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5&quot;/&gt;&lt;lineCharCount val=&quot;2&quot;/&gt;&lt;lineCharCount val=&quot;2&quot;/&gt;&lt;lineCharCount val=&quot;1&quot;/&gt;&lt;lineCharCount val=&quot;45&quot;/&gt;&lt;lineCharCount val=&quot;31&quot;/&gt;&lt;lineCharCount val=&quot;6&quot;/&gt;&lt;lineCharCount val=&quot;56&quot;/&gt;&lt;lineCharCount val=&quot;17&quot;/&gt;&lt;lineCharCount val=&quot;6&quot;/&gt;&lt;lineCharCount val=&quot;1&quot;/&gt;&lt;lineCharCount val=&quot;27&quot;/&gt;&lt;/TableIndex&gt;&lt;/ShapeTextInfo&gt;"/>
  <p:tag name="HTML_SHAPEINFO" val="&lt;ThreeDShapeInfo&gt;&lt;uuid val=&quot;{B2FB6836-5ABC-4C20-884A-1A8F83183154}&quot;/&gt;&lt;isInvalidForFieldText val=&quot;0&quot;/&gt;&lt;Image&gt;&lt;filename val=&quot;C:\Users\delroy\AppData\Local\Temp\CP117849075593Session\CPTrustFolder117849075593\PPTImport117849125421\data\asimages\{B2FB6836-5ABC-4C20-884A-1A8F83183154}_5.png&quot;/&gt;&lt;left val=&quot;228&quot;/&gt;&lt;top val=&quot;258&quot;/&gt;&lt;width val=&quot;818&quot;/&gt;&lt;height val=&quot;37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6D23CBE5-C712-4D38-9B12-C84442981DA6}&quot;/&gt;&lt;isInvalidForFieldText val=&quot;0&quot;/&gt;&lt;Image&gt;&lt;filename val=&quot;C:\Users\delroy\AppData\Local\Temp\CP117849075593Session\CPTrustFolder117849075593\PPTImport117849125421\data\asimages\{6D23CBE5-C712-4D38-9B12-C84442981DA6}_6.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8&quot;/&gt;&lt;lineCharCount val=&quot;1&quot;/&gt;&lt;lineCharCount val=&quot;31&quot;/&gt;&lt;lineCharCount val=&quot;2&quot;/&gt;&lt;lineCharCount val=&quot;47&quot;/&gt;&lt;lineCharCount val=&quot;13&quot;/&gt;&lt;lineCharCount val=&quot;1&quot;/&gt;&lt;/TableIndex&gt;&lt;/ShapeTextInfo&gt;"/>
  <p:tag name="HTML_SHAPEINFO" val="&lt;ThreeDShapeInfo&gt;&lt;uuid val=&quot;{DD14C356-0718-4093-9940-AE4E7D6F3649}&quot;/&gt;&lt;isInvalidForFieldText val=&quot;0&quot;/&gt;&lt;Image&gt;&lt;filename val=&quot;C:\Users\delroy\AppData\Local\Temp\CP117849075593Session\CPTrustFolder117849075593\PPTImport117849125421\data\asimages\{DD14C356-0718-4093-9940-AE4E7D6F3649}_6.png&quot;/&gt;&lt;left val=&quot;228&quot;/&gt;&lt;top val=&quot;273&quot;/&gt;&lt;width val=&quot;818&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9&quot;/&gt;&lt;lineCharCount val=&quot;5&quot;/&gt;&lt;/TableIndex&gt;&lt;/ShapeTextInfo&gt;"/>
  <p:tag name="HTML_SHAPEINFO" val="&lt;ThreeDShapeInfo&gt;&lt;uuid val=&quot;{EEF4BAF4-ED97-4D3E-8B1D-D379BB9C6B0D}&quot;/&gt;&lt;isInvalidForFieldText val=&quot;0&quot;/&gt;&lt;Image&gt;&lt;filename val=&quot;C:\Users\delroy\AppData\Local\Temp\CP117849075593Session\CPTrustFolder117849075593\PPTImport117849125421\data\asimages\{EEF4BAF4-ED97-4D3E-8B1D-D379BB9C6B0D}_7.png&quot;/&gt;&lt;left val=&quot;734&quot;/&gt;&lt;top val=&quot;100&quot;/&gt;&lt;width val=&quot;311&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8&quot;/&gt;&lt;lineCharCount val=&quot;16&quot;/&gt;&lt;lineCharCount val=&quot;1&quot;/&gt;&lt;lineCharCount val=&quot;15&quot;/&gt;&lt;lineCharCount val=&quot;2&quot;/&gt;&lt;lineCharCount val=&quot;49&quot;/&gt;&lt;lineCharCount val=&quot;28&quot;/&gt;&lt;lineCharCount val=&quot;2&quot;/&gt;&lt;lineCharCount val=&quot;5&quot;/&gt;&lt;lineCharCount val=&quot;28&quot;/&gt;&lt;lineCharCount val=&quot;1&quot;/&gt;&lt;lineCharCount val=&quot;43&quot;/&gt;&lt;lineCharCount val=&quot;29&quot;/&gt;&lt;lineCharCount val=&quot;6&quot;/&gt;&lt;lineCharCount val=&quot;54&quot;/&gt;&lt;lineCharCount val=&quot;17&quot;/&gt;&lt;lineCharCount val=&quot;6&quot;/&gt;&lt;lineCharCount val=&quot;1&quot;/&gt;&lt;lineCharCount val=&quot;25&quot;/&gt;&lt;/TableIndex&gt;&lt;/ShapeTextInfo&gt;"/>
  <p:tag name="HTML_SHAPEINFO" val="&lt;ThreeDShapeInfo&gt;&lt;uuid val=&quot;{A1013DCF-CD67-4BDE-81A1-0136FEDA0AE5}&quot;/&gt;&lt;isInvalidForFieldText val=&quot;0&quot;/&gt;&lt;Image&gt;&lt;filename val=&quot;C:\Users\delroy\AppData\Local\Temp\CP117849075593Session\CPTrustFolder117849075593\PPTImport117849125421\data\asimages\{A1013DCF-CD67-4BDE-81A1-0136FEDA0AE5}_7.png&quot;/&gt;&lt;left val=&quot;58&quot;/&gt;&lt;top val=&quot;68&quot;/&gt;&lt;width val=&quot;888&quot;/&gt;&lt;height val=&quot;541&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7&quot;/&gt;&lt;/TableIndex&gt;&lt;/ShapeTextInfo&gt;"/>
  <p:tag name="HTML_SHAPEINFO" val="&lt;ThreeDShapeInfo&gt;&lt;uuid val=&quot;{6FEA83D4-D9C6-418C-8872-18054523B592}&quot;/&gt;&lt;isInvalidForFieldText val=&quot;0&quot;/&gt;&lt;Image&gt;&lt;filename val=&quot;C:\Users\delroy\AppData\Local\Temp\CP117849075593Session\CPTrustFolder117849075593\PPTImport117849125421\data\asimages\{6FEA83D4-D9C6-418C-8872-18054523B592}_8.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4&quot;/&gt;&lt;lineCharCount val=&quot;1&quot;/&gt;&lt;lineCharCount val=&quot;15&quot;/&gt;&lt;lineCharCount val=&quot;2&quot;/&gt;&lt;lineCharCount val=&quot;49&quot;/&gt;&lt;lineCharCount val=&quot;25&quot;/&gt;&lt;lineCharCount val=&quot;2&quot;/&gt;&lt;lineCharCount val=&quot;5&quot;/&gt;&lt;lineCharCount val=&quot;21&quot;/&gt;&lt;lineCharCount val=&quot;14&quot;/&gt;&lt;lineCharCount val=&quot;25&quot;/&gt;&lt;/TableIndex&gt;&lt;/ShapeTextInfo&gt;"/>
  <p:tag name="HTML_SHAPEINFO" val="&lt;ThreeDShapeInfo&gt;&lt;uuid val=&quot;{F67D5DA0-4B11-4FFC-AA59-ADA5CA0F2C62}&quot;/&gt;&lt;isInvalidForFieldText val=&quot;0&quot;/&gt;&lt;Image&gt;&lt;filename val=&quot;C:\Users\delroy\AppData\Local\Temp\CP117849075593Session\CPTrustFolder117849075593\PPTImport117849125421\data\asimages\{F67D5DA0-4B11-4FFC-AA59-ADA5CA0F2C62}_8.png&quot;/&gt;&lt;left val=&quot;228&quot;/&gt;&lt;top val=&quot;273&quot;/&gt;&lt;width val=&quot;818&quot;/&gt;&lt;height val=&quot;34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137</TotalTime>
  <Words>1260</Words>
  <Application>Microsoft Office PowerPoint</Application>
  <PresentationFormat>Widescreen</PresentationFormat>
  <Paragraphs>104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pyramid2.cpp</vt:lpstr>
      <vt:lpstr>Command line input</vt:lpstr>
      <vt:lpstr>command line input</vt:lpstr>
      <vt:lpstr>validating input</vt:lpstr>
      <vt:lpstr>validating input type</vt:lpstr>
      <vt:lpstr>validating input bounds</vt:lpstr>
      <vt:lpstr>flexible input</vt:lpstr>
      <vt:lpstr>command line input to string objects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pyramid2</dc:title>
  <dc:creator>Delroy Brinkerhoff</dc:creator>
  <cp:lastModifiedBy>delroy</cp:lastModifiedBy>
  <cp:revision>14</cp:revision>
  <dcterms:created xsi:type="dcterms:W3CDTF">2016-07-13T22:03:45Z</dcterms:created>
  <dcterms:modified xsi:type="dcterms:W3CDTF">2026-03-09T19:43:23Z</dcterms:modified>
</cp:coreProperties>
</file>