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3"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B56C9-F1D8-483F-A89A-A3B4D6AC20A2}" type="datetimeFigureOut">
              <a:rPr lang="en-US" smtClean="0"/>
              <a:t>11/17/2025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0123CE-4539-4233-BE62-94EBD1854F86}" type="slidenum">
              <a:rPr lang="en-US" smtClean="0"/>
              <a:t>‹#›</a:t>
            </a:fld>
            <a:endParaRPr lang="en-US"/>
          </a:p>
        </p:txBody>
      </p:sp>
    </p:spTree>
    <p:extLst>
      <p:ext uri="{BB962C8B-B14F-4D97-AF65-F5344CB8AC3E}">
        <p14:creationId xmlns:p14="http://schemas.microsoft.com/office/powerpoint/2010/main" val="3699551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Classes and objects are at the heart of the object-oriented model. While software developers sometimes use the terms interchangeably, they represent different concepts. A class is a new data type, while an object is a complex, structured variable created or instantiated from a class.</a:t>
            </a:r>
          </a:p>
          <a:p>
            <a:r>
              <a:rPr lang="en-US" sz="1200" kern="1200" dirty="0">
                <a:solidFill>
                  <a:schemeClr val="tx1"/>
                </a:solidFill>
                <a:effectLst/>
                <a:latin typeface="+mn-lt"/>
                <a:ea typeface="+mn-ea"/>
                <a:cs typeface="+mn-cs"/>
              </a:rPr>
              <a:t>Think of a class as a cookie-cutter and objects as the cookies. The cookie cutter determines the size, shape, and embossed decorations of the cookies. After rolling out the dough, you can use a single cookie cutter to stamp out as many cookies as you want. In a computer program, memory is the dough from which cookie objects are “stamped out” with the cookie-cutter classes.</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1</a:t>
            </a:fld>
            <a:endParaRPr lang="en-US"/>
          </a:p>
        </p:txBody>
      </p:sp>
    </p:spTree>
    <p:extLst>
      <p:ext uri="{BB962C8B-B14F-4D97-AF65-F5344CB8AC3E}">
        <p14:creationId xmlns:p14="http://schemas.microsoft.com/office/powerpoint/2010/main" val="3528406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According to James Rumbaugh, “Object-oriented modeling and design is a way of thinking about problems using models organized around real-world concepts. The fundamental construct is an object which combines both data structure and behavior in a single entity.”</a:t>
            </a:r>
          </a:p>
          <a:p>
            <a:r>
              <a:rPr lang="en-US" sz="1200" kern="1200" dirty="0">
                <a:solidFill>
                  <a:schemeClr val="tx1"/>
                </a:solidFill>
                <a:effectLst/>
                <a:latin typeface="+mn-lt"/>
                <a:ea typeface="+mn-ea"/>
                <a:cs typeface="+mn-cs"/>
              </a:rPr>
              <a:t>I think that what Rumbaugh is saying is that when we look at a problem through object-oriented glasses, we look for the interacting objects inherent in the situation. For example, when designing software to represent a bank, we would see various individuals, such as customers and tellers. However, we would also see less tangible concepts, such as savings and checking accounts. Each customer and each account is an object. Software designers then create or abstract classes to represent each kind of object. For example, a single savings account class can describe all the savings account objects appearing in the problem.</a:t>
            </a:r>
          </a:p>
          <a:p>
            <a:r>
              <a:rPr lang="en-US" sz="1200" kern="1200" dirty="0">
                <a:solidFill>
                  <a:schemeClr val="tx1"/>
                </a:solidFill>
                <a:effectLst/>
                <a:latin typeface="+mn-lt"/>
                <a:ea typeface="+mn-ea"/>
                <a:cs typeface="+mn-cs"/>
              </a:rPr>
              <a:t>Combining “both data structure and behavior in a single entity” is called </a:t>
            </a:r>
            <a:r>
              <a:rPr lang="en-US" sz="1200" i="1" kern="1200" dirty="0">
                <a:solidFill>
                  <a:schemeClr val="tx1"/>
                </a:solidFill>
                <a:effectLst/>
                <a:latin typeface="+mn-lt"/>
                <a:ea typeface="+mn-ea"/>
                <a:cs typeface="+mn-cs"/>
              </a:rPr>
              <a:t>encapsulation</a:t>
            </a:r>
            <a:r>
              <a:rPr lang="en-US" sz="1200" kern="1200" dirty="0">
                <a:solidFill>
                  <a:schemeClr val="tx1"/>
                </a:solidFill>
                <a:effectLst/>
                <a:latin typeface="+mn-lt"/>
                <a:ea typeface="+mn-ea"/>
                <a:cs typeface="+mn-cs"/>
              </a:rPr>
              <a:t> and is the first principle or requirement of the object-oriented model.</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2</a:t>
            </a:fld>
            <a:endParaRPr lang="en-US"/>
          </a:p>
        </p:txBody>
      </p:sp>
    </p:spTree>
    <p:extLst>
      <p:ext uri="{BB962C8B-B14F-4D97-AF65-F5344CB8AC3E}">
        <p14:creationId xmlns:p14="http://schemas.microsoft.com/office/powerpoint/2010/main" val="3698367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Rumbaugh calls “data structure” is, in contemporary object-oriented terms, referred to as </a:t>
            </a:r>
            <a:r>
              <a:rPr lang="en-US" sz="1200" i="1" kern="1200" dirty="0">
                <a:solidFill>
                  <a:schemeClr val="tx1"/>
                </a:solidFill>
                <a:effectLst/>
                <a:latin typeface="+mn-lt"/>
                <a:ea typeface="+mn-ea"/>
                <a:cs typeface="+mn-cs"/>
              </a:rPr>
              <a:t>attributes</a:t>
            </a:r>
            <a:r>
              <a:rPr lang="en-US" sz="1200" kern="1200" dirty="0">
                <a:solidFill>
                  <a:schemeClr val="tx1"/>
                </a:solidFill>
                <a:effectLst/>
                <a:latin typeface="+mn-lt"/>
                <a:ea typeface="+mn-ea"/>
                <a:cs typeface="+mn-cs"/>
              </a:rPr>
              <a:t>. An attribute is a value that characterizes an object. For example, if we have a class named “Person” and depending on how the program uses the class, appropriate attributes might include the person’s name, height, and weight. In a program, attributes are just variables that are part of a class. Programming languages may use different terms. For example, Java refers to attributes as instance variables or instance fields, whereas C++ uses the terms member variables or member data.</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3</a:t>
            </a:fld>
            <a:endParaRPr lang="en-US"/>
          </a:p>
        </p:txBody>
      </p:sp>
    </p:spTree>
    <p:extLst>
      <p:ext uri="{BB962C8B-B14F-4D97-AF65-F5344CB8AC3E}">
        <p14:creationId xmlns:p14="http://schemas.microsoft.com/office/powerpoint/2010/main" val="1678527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language of contemporary object orientation, the term “operation” is more common than “behavior,” although the latter is still occasionally used. Operations correspond to methods in a Java program and to member functions in a C++ program. Object-oriented terminology also includes the phrase “send a message to an object,” which means to invoke one of an object’s operations, or in programming, to call an object’s method or function.</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4</a:t>
            </a:fld>
            <a:endParaRPr lang="en-US"/>
          </a:p>
        </p:txBody>
      </p:sp>
    </p:spTree>
    <p:extLst>
      <p:ext uri="{BB962C8B-B14F-4D97-AF65-F5344CB8AC3E}">
        <p14:creationId xmlns:p14="http://schemas.microsoft.com/office/powerpoint/2010/main" val="2542475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Encapsulation is a fundamental object-oriented concept, one of three that a system must impleme</a:t>
            </a:r>
            <a:r>
              <a:rPr lang="en-US" sz="1200" kern="1200" dirty="0">
                <a:solidFill>
                  <a:schemeClr val="tx1"/>
                </a:solidFill>
                <a:effectLst/>
                <a:latin typeface="+mn-lt"/>
                <a:ea typeface="+mn-ea"/>
                <a:cs typeface="+mn-cs"/>
              </a:rPr>
              <a:t>nt to be object-oriented. The term suggests that objects tightly package data and functions together. Objects hide their data, insulating it from the rest of the program. Consequently, programs can only access the data through the object’s functions, which can use and modify it. Encapsulation also prevents programmers from knowing how the data is organized or accessed.</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5</a:t>
            </a:fld>
            <a:endParaRPr lang="en-US"/>
          </a:p>
        </p:txBody>
      </p:sp>
    </p:spTree>
    <p:extLst>
      <p:ext uri="{BB962C8B-B14F-4D97-AF65-F5344CB8AC3E}">
        <p14:creationId xmlns:p14="http://schemas.microsoft.com/office/powerpoint/2010/main" val="2436901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Rumbaugh uses the term “feature” to refer to attributes and operations collectively. The object-oriented model controls feature visibility (i.e., accessibility by external functions) with three keywords: “private” features are only visible and accessible by instances of the same class. In contrast, “public” features are visible and accessible by instances of all classes. “protected” features have a visibility or accessibility that falls between public and private. We need to understand inheritance, one of the five relationships that can exist between two classes, before we can fully appreciate protected features. We’ll study inheritance in a later chapter.</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6</a:t>
            </a:fld>
            <a:endParaRPr lang="en-US"/>
          </a:p>
        </p:txBody>
      </p:sp>
    </p:spTree>
    <p:extLst>
      <p:ext uri="{BB962C8B-B14F-4D97-AF65-F5344CB8AC3E}">
        <p14:creationId xmlns:p14="http://schemas.microsoft.com/office/powerpoint/2010/main" val="369165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complete C++ class specification is similar to a Java class, but with some notable differences.</a:t>
            </a:r>
          </a:p>
          <a:p>
            <a:pPr lvl="0"/>
            <a:r>
              <a:rPr lang="en-US" sz="1200" kern="1200" dirty="0">
                <a:solidFill>
                  <a:schemeClr val="tx1"/>
                </a:solidFill>
                <a:effectLst/>
                <a:latin typeface="+mn-lt"/>
                <a:ea typeface="+mn-ea"/>
                <a:cs typeface="+mn-cs"/>
              </a:rPr>
              <a:t>First, the class itself is not “public” or “private.”</a:t>
            </a:r>
          </a:p>
          <a:p>
            <a:pPr lvl="0"/>
            <a:r>
              <a:rPr lang="en-US" sz="1200" kern="1200" dirty="0">
                <a:solidFill>
                  <a:schemeClr val="tx1"/>
                </a:solidFill>
                <a:effectLst/>
                <a:latin typeface="+mn-lt"/>
                <a:ea typeface="+mn-ea"/>
                <a:cs typeface="+mn-cs"/>
              </a:rPr>
              <a:t>Second, rather than declaring each feature as “public” or “private,” the “public” and “private” modifiers label regions in the class. All features following the “private” label have private visibility, and all features following the “public” label have public visibility. The public and private sections may appear in any order, and, in fact, there may be any number of labeled regions switching back and forth between public and private.</a:t>
            </a:r>
          </a:p>
          <a:p>
            <a:pPr lvl="0"/>
            <a:r>
              <a:rPr lang="en-US" sz="1200" kern="1200" dirty="0">
                <a:solidFill>
                  <a:schemeClr val="tx1"/>
                </a:solidFill>
                <a:effectLst/>
                <a:latin typeface="+mn-lt"/>
                <a:ea typeface="+mn-ea"/>
                <a:cs typeface="+mn-cs"/>
              </a:rPr>
              <a:t>The operations (methods and functions) are the most notable difference between C++ and Java classes. Where Java includes the complete body of all methods in the class, a C++ class often only provides prototypes. In some cases, it is possible to place the body of a C++ function within a class, but only a prototype is required. We’ll explore this option in detail later.</a:t>
            </a:r>
          </a:p>
          <a:p>
            <a:r>
              <a:rPr lang="en-US" sz="1200" kern="1200" dirty="0">
                <a:solidFill>
                  <a:schemeClr val="tx1"/>
                </a:solidFill>
                <a:effectLst/>
                <a:latin typeface="+mn-lt"/>
                <a:ea typeface="+mn-ea"/>
                <a:cs typeface="+mn-cs"/>
              </a:rPr>
              <a:t>A C++ class looks like a structure, and in fact, the two are closely related. The primary difference lies in the default visibility of the members. By default, the members of a structure are public, and by default, the members of a class are private. Therefore, even if the keyword “private” is omitted from the class specification, hours, minutes, and seconds remain private. Nevertheless, programmers consistently label the private section for clarity. Furthermore, programmers typically use structures to create objects that store data without functions, and use classes whenever functions are also required.</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7</a:t>
            </a:fld>
            <a:endParaRPr lang="en-US"/>
          </a:p>
        </p:txBody>
      </p:sp>
    </p:spTree>
    <p:extLst>
      <p:ext uri="{BB962C8B-B14F-4D97-AF65-F5344CB8AC3E}">
        <p14:creationId xmlns:p14="http://schemas.microsoft.com/office/powerpoint/2010/main" val="1700856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specific operator a program uses to access an object’s features depends on how it handles the object. If the program references the object through a pointer, it uses the arrow operator; otherwise, it uses the dot operator.</a:t>
            </a:r>
          </a:p>
          <a:p>
            <a:endParaRPr lang="en-US" dirty="0"/>
          </a:p>
        </p:txBody>
      </p:sp>
      <p:sp>
        <p:nvSpPr>
          <p:cNvPr id="4" name="Slide Number Placeholder 3"/>
          <p:cNvSpPr>
            <a:spLocks noGrp="1"/>
          </p:cNvSpPr>
          <p:nvPr>
            <p:ph type="sldNum" sz="quarter" idx="5"/>
          </p:nvPr>
        </p:nvSpPr>
        <p:spPr/>
        <p:txBody>
          <a:bodyPr/>
          <a:lstStyle/>
          <a:p>
            <a:fld id="{840123CE-4539-4233-BE62-94EBD1854F86}" type="slidenum">
              <a:rPr lang="en-US" smtClean="0"/>
              <a:t>8</a:t>
            </a:fld>
            <a:endParaRPr lang="en-US"/>
          </a:p>
        </p:txBody>
      </p:sp>
    </p:spTree>
    <p:extLst>
      <p:ext uri="{BB962C8B-B14F-4D97-AF65-F5344CB8AC3E}">
        <p14:creationId xmlns:p14="http://schemas.microsoft.com/office/powerpoint/2010/main" val="3730142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11/17/2025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11/17/2025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11/17/2025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p:txBody>
          <a:bodyPr/>
          <a:lstStyle/>
          <a:p>
            <a:r>
              <a:rPr lang="en-US" dirty="0"/>
              <a:t>Classes and Objects</a:t>
            </a:r>
          </a:p>
        </p:txBody>
      </p:sp>
      <p:sp>
        <p:nvSpPr>
          <p:cNvPr id="3" name="Subtitle 2"/>
          <p:cNvSpPr>
            <a:spLocks noGrp="1"/>
          </p:cNvSpPr>
          <p:nvPr>
            <p:ph type="subTitle" idx="1"/>
            <p:custDataLst>
              <p:tags r:id="rId2"/>
            </p:custDataLst>
          </p:nvPr>
        </p:nvSpPr>
        <p:spPr/>
        <p:txBody>
          <a:bodyPr/>
          <a:lstStyle/>
          <a:p>
            <a:r>
              <a:rPr lang="en-US" dirty="0"/>
              <a:t>A class is like a cookie cutter.</a:t>
            </a:r>
          </a:p>
          <a:p>
            <a:r>
              <a:rPr lang="en-US" dirty="0"/>
              <a:t>An object is like a cookie.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Object-Oriented Paradigm</a:t>
            </a:r>
          </a:p>
        </p:txBody>
      </p:sp>
      <p:sp>
        <p:nvSpPr>
          <p:cNvPr id="3" name="Content Placeholder 2"/>
          <p:cNvSpPr>
            <a:spLocks noGrp="1"/>
          </p:cNvSpPr>
          <p:nvPr>
            <p:ph idx="1"/>
          </p:nvPr>
        </p:nvSpPr>
        <p:spPr/>
        <p:txBody>
          <a:bodyPr/>
          <a:lstStyle/>
          <a:p>
            <a:r>
              <a:rPr lang="en-US" dirty="0"/>
              <a:t>"</a:t>
            </a:r>
            <a:r>
              <a:rPr lang="en-US" i="1" dirty="0"/>
              <a:t>Object-oriented modeling and design</a:t>
            </a:r>
            <a:r>
              <a:rPr lang="en-US" dirty="0"/>
              <a:t> is a way of thinking about problems using models organized around real-world concepts. The fundamental construct is the object, which combines both data structure and behavior in a single entity" (Rumbaugh et al., 1991, p. 1).</a:t>
            </a:r>
          </a:p>
          <a:p>
            <a:r>
              <a:rPr lang="en-US" dirty="0"/>
              <a:t>A way of looking at software problems</a:t>
            </a:r>
          </a:p>
          <a:p>
            <a:r>
              <a:rPr lang="en-US" dirty="0"/>
              <a:t>A way of implementing software solutions to those problems</a:t>
            </a:r>
          </a:p>
          <a:p>
            <a:r>
              <a:rPr lang="en-US" dirty="0"/>
              <a:t>Combining “both data structure and behavior in a single entity” is called </a:t>
            </a:r>
            <a:r>
              <a:rPr lang="en-US" i="1" dirty="0"/>
              <a:t>encapsulation</a:t>
            </a:r>
          </a:p>
        </p:txBody>
      </p:sp>
    </p:spTree>
    <p:extLst>
      <p:ext uri="{BB962C8B-B14F-4D97-AF65-F5344CB8AC3E}">
        <p14:creationId xmlns:p14="http://schemas.microsoft.com/office/powerpoint/2010/main" val="1630352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Objects have data structure</a:t>
            </a:r>
          </a:p>
        </p:txBody>
      </p:sp>
      <p:sp>
        <p:nvSpPr>
          <p:cNvPr id="3" name="Content Placeholder 2"/>
          <p:cNvSpPr>
            <a:spLocks noGrp="1"/>
          </p:cNvSpPr>
          <p:nvPr>
            <p:ph idx="1"/>
          </p:nvPr>
        </p:nvSpPr>
        <p:spPr/>
        <p:txBody>
          <a:bodyPr/>
          <a:lstStyle/>
          <a:p>
            <a:r>
              <a:rPr lang="en-US" dirty="0"/>
              <a:t>In the object-oriented model, data structure is known as </a:t>
            </a:r>
            <a:r>
              <a:rPr lang="en-US" i="1" dirty="0"/>
              <a:t>attributes</a:t>
            </a:r>
          </a:p>
          <a:p>
            <a:r>
              <a:rPr lang="en-US" dirty="0"/>
              <a:t>In Java, data structure is represented by </a:t>
            </a:r>
            <a:r>
              <a:rPr lang="en-US" i="1" dirty="0"/>
              <a:t>instance variables </a:t>
            </a:r>
            <a:r>
              <a:rPr lang="en-US" dirty="0"/>
              <a:t>or </a:t>
            </a:r>
            <a:r>
              <a:rPr lang="en-US" i="1" dirty="0"/>
              <a:t>instance fields</a:t>
            </a:r>
          </a:p>
          <a:p>
            <a:r>
              <a:rPr lang="en-US" dirty="0"/>
              <a:t>In C++, data structure is represented by </a:t>
            </a:r>
            <a:r>
              <a:rPr lang="en-US" i="1" dirty="0"/>
              <a:t>member variables </a:t>
            </a:r>
            <a:r>
              <a:rPr lang="en-US" dirty="0"/>
              <a:t>or </a:t>
            </a:r>
            <a:r>
              <a:rPr lang="en-US" i="1" dirty="0"/>
              <a:t>member data</a:t>
            </a:r>
          </a:p>
        </p:txBody>
      </p:sp>
    </p:spTree>
    <p:extLst>
      <p:ext uri="{BB962C8B-B14F-4D97-AF65-F5344CB8AC3E}">
        <p14:creationId xmlns:p14="http://schemas.microsoft.com/office/powerpoint/2010/main" val="15026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Objects have behavior</a:t>
            </a:r>
          </a:p>
        </p:txBody>
      </p:sp>
      <p:sp>
        <p:nvSpPr>
          <p:cNvPr id="3" name="Content Placeholder 2"/>
          <p:cNvSpPr>
            <a:spLocks noGrp="1"/>
          </p:cNvSpPr>
          <p:nvPr>
            <p:ph idx="1"/>
          </p:nvPr>
        </p:nvSpPr>
        <p:spPr>
          <a:xfrm>
            <a:off x="2231136" y="2638044"/>
            <a:ext cx="7955852" cy="3101983"/>
          </a:xfrm>
        </p:spPr>
        <p:txBody>
          <a:bodyPr/>
          <a:lstStyle/>
          <a:p>
            <a:r>
              <a:rPr lang="en-US" dirty="0"/>
              <a:t>In the object-oriented model, behavior is more commonly known as an </a:t>
            </a:r>
            <a:r>
              <a:rPr lang="en-US" i="1" dirty="0"/>
              <a:t>operation</a:t>
            </a:r>
          </a:p>
          <a:p>
            <a:pPr lvl="1"/>
            <a:r>
              <a:rPr lang="en-US" dirty="0"/>
              <a:t>In Java, operations are represented by </a:t>
            </a:r>
            <a:r>
              <a:rPr lang="en-US" i="1" dirty="0"/>
              <a:t>methods</a:t>
            </a:r>
          </a:p>
          <a:p>
            <a:pPr lvl="1"/>
            <a:r>
              <a:rPr lang="en-US" dirty="0"/>
              <a:t>In C++, operations are represented by </a:t>
            </a:r>
            <a:r>
              <a:rPr lang="en-US" i="1" dirty="0"/>
              <a:t>member functions</a:t>
            </a:r>
          </a:p>
          <a:p>
            <a:r>
              <a:rPr lang="en-US" dirty="0"/>
              <a:t>Sending a message to an object is a way of invoking one of its operations</a:t>
            </a:r>
          </a:p>
          <a:p>
            <a:pPr lvl="1"/>
            <a:r>
              <a:rPr lang="en-US" dirty="0"/>
              <a:t>Calling one of its methods</a:t>
            </a:r>
          </a:p>
          <a:p>
            <a:pPr lvl="1"/>
            <a:r>
              <a:rPr lang="en-US" dirty="0"/>
              <a:t>Calling one of its member functions</a:t>
            </a:r>
          </a:p>
        </p:txBody>
      </p:sp>
    </p:spTree>
    <p:extLst>
      <p:ext uri="{BB962C8B-B14F-4D97-AF65-F5344CB8AC3E}">
        <p14:creationId xmlns:p14="http://schemas.microsoft.com/office/powerpoint/2010/main" val="1742001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EBEC-F97C-112F-4130-8510B238557F}"/>
              </a:ext>
            </a:extLst>
          </p:cNvPr>
          <p:cNvSpPr>
            <a:spLocks noGrp="1"/>
          </p:cNvSpPr>
          <p:nvPr>
            <p:ph type="title"/>
          </p:nvPr>
        </p:nvSpPr>
        <p:spPr/>
        <p:txBody>
          <a:bodyPr/>
          <a:lstStyle/>
          <a:p>
            <a:r>
              <a:rPr lang="en-US" dirty="0"/>
              <a:t>Encapsulation</a:t>
            </a:r>
          </a:p>
        </p:txBody>
      </p:sp>
      <p:sp>
        <p:nvSpPr>
          <p:cNvPr id="3" name="Content Placeholder 2">
            <a:extLst>
              <a:ext uri="{FF2B5EF4-FFF2-40B4-BE49-F238E27FC236}">
                <a16:creationId xmlns:a16="http://schemas.microsoft.com/office/drawing/2014/main" id="{A9A23C73-4834-52FD-51B3-062A9421B4BD}"/>
              </a:ext>
            </a:extLst>
          </p:cNvPr>
          <p:cNvSpPr>
            <a:spLocks noGrp="1"/>
          </p:cNvSpPr>
          <p:nvPr>
            <p:ph sz="half" idx="1"/>
          </p:nvPr>
        </p:nvSpPr>
        <p:spPr/>
        <p:txBody>
          <a:bodyPr/>
          <a:lstStyle/>
          <a:p>
            <a:r>
              <a:rPr lang="en-US" dirty="0"/>
              <a:t>Packages data and the functions operating on it together in an object</a:t>
            </a:r>
          </a:p>
          <a:p>
            <a:r>
              <a:rPr lang="en-US" dirty="0"/>
              <a:t>Hides data and prevents direct access</a:t>
            </a:r>
          </a:p>
          <a:p>
            <a:r>
              <a:rPr lang="en-US" dirty="0"/>
              <a:t>Only allows indirect access through the object’s functions</a:t>
            </a:r>
          </a:p>
        </p:txBody>
      </p:sp>
      <p:pic>
        <p:nvPicPr>
          <p:cNvPr id="6" name="Content Placeholder 5">
            <a:extLst>
              <a:ext uri="{FF2B5EF4-FFF2-40B4-BE49-F238E27FC236}">
                <a16:creationId xmlns:a16="http://schemas.microsoft.com/office/drawing/2014/main" id="{C2F49333-0256-8AA3-8CFE-7DC6CD72C6D7}"/>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564311" y="2833735"/>
            <a:ext cx="2948617" cy="1960599"/>
          </a:xfrm>
        </p:spPr>
      </p:pic>
    </p:spTree>
    <p:extLst>
      <p:ext uri="{BB962C8B-B14F-4D97-AF65-F5344CB8AC3E}">
        <p14:creationId xmlns:p14="http://schemas.microsoft.com/office/powerpoint/2010/main" val="1610756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Feature Visibility or Accessibility</a:t>
            </a:r>
          </a:p>
        </p:txBody>
      </p:sp>
      <p:sp>
        <p:nvSpPr>
          <p:cNvPr id="4" name="Content Placeholder 3"/>
          <p:cNvSpPr>
            <a:spLocks noGrp="1"/>
          </p:cNvSpPr>
          <p:nvPr>
            <p:ph sz="half" idx="2"/>
          </p:nvPr>
        </p:nvSpPr>
        <p:spPr/>
        <p:txBody>
          <a:bodyPr/>
          <a:lstStyle/>
          <a:p>
            <a:r>
              <a:rPr lang="en-US" dirty="0"/>
              <a:t>Collectively, attributes and operations are called features</a:t>
            </a:r>
          </a:p>
          <a:p>
            <a:r>
              <a:rPr lang="en-US" dirty="0"/>
              <a:t>Keywords control where features are visible or accessible:</a:t>
            </a:r>
          </a:p>
          <a:p>
            <a:pPr marL="1371600" lvl="1"/>
            <a:r>
              <a:rPr lang="en-US" dirty="0"/>
              <a:t>private: class only</a:t>
            </a:r>
          </a:p>
          <a:p>
            <a:pPr marL="1371600" lvl="1"/>
            <a:r>
              <a:rPr lang="en-US" dirty="0"/>
              <a:t>protected: class and subclasses</a:t>
            </a:r>
          </a:p>
          <a:p>
            <a:pPr marL="1371600" lvl="1"/>
            <a:r>
              <a:rPr lang="en-US" dirty="0"/>
              <a:t>public: everywhere</a:t>
            </a:r>
          </a:p>
        </p:txBody>
      </p:sp>
      <p:pic>
        <p:nvPicPr>
          <p:cNvPr id="10" name="Picture 9"/>
          <p:cNvPicPr>
            <a:picLocks noChangeAspect="1"/>
          </p:cNvPicPr>
          <p:nvPr/>
        </p:nvPicPr>
        <p:blipFill>
          <a:blip r:embed="rId3"/>
          <a:stretch>
            <a:fillRect/>
          </a:stretch>
        </p:blipFill>
        <p:spPr>
          <a:xfrm>
            <a:off x="6752547" y="4890656"/>
            <a:ext cx="774319" cy="50800"/>
          </a:xfrm>
          <a:prstGeom prst="rect">
            <a:avLst/>
          </a:prstGeom>
        </p:spPr>
      </p:pic>
      <p:pic>
        <p:nvPicPr>
          <p:cNvPr id="11" name="Picture 10"/>
          <p:cNvPicPr>
            <a:picLocks noChangeAspect="1"/>
          </p:cNvPicPr>
          <p:nvPr/>
        </p:nvPicPr>
        <p:blipFill>
          <a:blip r:embed="rId4"/>
          <a:stretch>
            <a:fillRect/>
          </a:stretch>
        </p:blipFill>
        <p:spPr>
          <a:xfrm>
            <a:off x="6730226" y="4524010"/>
            <a:ext cx="774319" cy="50800"/>
          </a:xfrm>
          <a:prstGeom prst="rect">
            <a:avLst/>
          </a:prstGeom>
        </p:spPr>
      </p:pic>
      <p:pic>
        <p:nvPicPr>
          <p:cNvPr id="12" name="Picture 11"/>
          <p:cNvPicPr>
            <a:picLocks noChangeAspect="1"/>
          </p:cNvPicPr>
          <p:nvPr/>
        </p:nvPicPr>
        <p:blipFill>
          <a:blip r:embed="rId5"/>
          <a:stretch>
            <a:fillRect/>
          </a:stretch>
        </p:blipFill>
        <p:spPr>
          <a:xfrm>
            <a:off x="6730225" y="4157364"/>
            <a:ext cx="774319" cy="50800"/>
          </a:xfrm>
          <a:prstGeom prst="rect">
            <a:avLst/>
          </a:prstGeom>
        </p:spPr>
      </p:pic>
      <p:pic>
        <p:nvPicPr>
          <p:cNvPr id="13" name="Picture 12"/>
          <p:cNvPicPr>
            <a:picLocks noChangeAspect="1"/>
          </p:cNvPicPr>
          <p:nvPr/>
        </p:nvPicPr>
        <p:blipFill>
          <a:blip r:embed="rId6"/>
          <a:stretch>
            <a:fillRect/>
          </a:stretch>
        </p:blipFill>
        <p:spPr>
          <a:xfrm>
            <a:off x="1591148" y="2639798"/>
            <a:ext cx="3951968" cy="3100228"/>
          </a:xfrm>
          <a:prstGeom prst="rect">
            <a:avLst/>
          </a:prstGeom>
        </p:spPr>
      </p:pic>
    </p:spTree>
    <p:extLst>
      <p:ext uri="{BB962C8B-B14F-4D97-AF65-F5344CB8AC3E}">
        <p14:creationId xmlns:p14="http://schemas.microsoft.com/office/powerpoint/2010/main" val="370422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Class Specification</a:t>
            </a:r>
          </a:p>
        </p:txBody>
      </p:sp>
      <p:sp>
        <p:nvSpPr>
          <p:cNvPr id="5" name="Text Placeholder 4"/>
          <p:cNvSpPr>
            <a:spLocks noGrp="1"/>
          </p:cNvSpPr>
          <p:nvPr>
            <p:ph type="body" sz="half" idx="2"/>
          </p:nvPr>
        </p:nvSpPr>
        <p:spPr/>
        <p:txBody>
          <a:bodyPr/>
          <a:lstStyle/>
          <a:p>
            <a:r>
              <a:rPr lang="en-US" dirty="0"/>
              <a:t>A class is a new data type</a:t>
            </a:r>
          </a:p>
        </p:txBody>
      </p:sp>
      <p:sp>
        <p:nvSpPr>
          <p:cNvPr id="3" name="TextBox 2"/>
          <p:cNvSpPr txBox="1"/>
          <p:nvPr/>
        </p:nvSpPr>
        <p:spPr>
          <a:xfrm>
            <a:off x="6715089" y="889843"/>
            <a:ext cx="4836831" cy="5078313"/>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class Time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private:</a:t>
            </a:r>
          </a:p>
          <a:p>
            <a:r>
              <a:rPr lang="en-US" dirty="0">
                <a:latin typeface="Courier New" panose="02070309020205020404" pitchFamily="49" charset="0"/>
                <a:cs typeface="Courier New" panose="02070309020205020404" pitchFamily="49" charset="0"/>
              </a:rPr>
              <a:t>		int	hours;</a:t>
            </a:r>
          </a:p>
          <a:p>
            <a:r>
              <a:rPr lang="en-US" dirty="0">
                <a:latin typeface="Courier New" panose="02070309020205020404" pitchFamily="49" charset="0"/>
                <a:cs typeface="Courier New" panose="02070309020205020404" pitchFamily="49" charset="0"/>
              </a:rPr>
              <a:t>		int	minutes;</a:t>
            </a:r>
          </a:p>
          <a:p>
            <a:r>
              <a:rPr lang="en-US" dirty="0">
                <a:latin typeface="Courier New" panose="02070309020205020404" pitchFamily="49" charset="0"/>
                <a:cs typeface="Courier New" panose="02070309020205020404" pitchFamily="49" charset="0"/>
              </a:rPr>
              <a:t>		int	seconds;</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public:</a:t>
            </a:r>
          </a:p>
          <a:p>
            <a:r>
              <a:rPr lang="en-US" dirty="0">
                <a:latin typeface="Courier New" panose="02070309020205020404" pitchFamily="49" charset="0"/>
                <a:cs typeface="Courier New" panose="02070309020205020404" pitchFamily="49" charset="0"/>
              </a:rPr>
              <a:t>		Time();</a:t>
            </a:r>
          </a:p>
          <a:p>
            <a:r>
              <a:rPr lang="en-US" dirty="0">
                <a:latin typeface="Courier New" panose="02070309020205020404" pitchFamily="49" charset="0"/>
                <a:cs typeface="Courier New" panose="02070309020205020404" pitchFamily="49" charset="0"/>
              </a:rPr>
              <a:t>		Time(int h, int m, int s);</a:t>
            </a:r>
          </a:p>
          <a:p>
            <a:r>
              <a:rPr lang="en-US" dirty="0">
                <a:latin typeface="Courier New" panose="02070309020205020404" pitchFamily="49" charset="0"/>
                <a:cs typeface="Courier New" panose="02070309020205020404" pitchFamily="49" charset="0"/>
              </a:rPr>
              <a:t>		Time(int s);</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Time	add(Time t2);</a:t>
            </a:r>
          </a:p>
          <a:p>
            <a:r>
              <a:rPr lang="en-US" dirty="0">
                <a:latin typeface="Courier New" panose="02070309020205020404" pitchFamily="49" charset="0"/>
                <a:cs typeface="Courier New" panose="02070309020205020404" pitchFamily="49" charset="0"/>
              </a:rPr>
              <a:t>		Time*	add(Time* t2);</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void	print();</a:t>
            </a:r>
          </a:p>
          <a:p>
            <a:r>
              <a:rPr lang="en-US" dirty="0">
                <a:latin typeface="Courier New" panose="02070309020205020404" pitchFamily="49" charset="0"/>
                <a:cs typeface="Courier New" panose="02070309020205020404" pitchFamily="49" charset="0"/>
              </a:rPr>
              <a:t>		void	read();</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850977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338315" y="3143250"/>
            <a:ext cx="4348157" cy="2585323"/>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Time* start = new Time;</a:t>
            </a:r>
          </a:p>
          <a:p>
            <a:r>
              <a:rPr lang="en-US" dirty="0">
                <a:latin typeface="Courier New" panose="02070309020205020404" pitchFamily="49" charset="0"/>
                <a:cs typeface="Courier New" panose="02070309020205020404" pitchFamily="49" charset="0"/>
              </a:rPr>
              <a:t>Time* end = new Time;</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start-&gt;hours = 60;</a:t>
            </a:r>
          </a:p>
          <a:p>
            <a:r>
              <a:rPr lang="en-US" dirty="0">
                <a:latin typeface="Courier New" panose="02070309020205020404" pitchFamily="49" charset="0"/>
                <a:cs typeface="Courier New" panose="02070309020205020404" pitchFamily="49" charset="0"/>
              </a:rPr>
              <a:t>cout &lt;&lt; start-&gt;minutes &lt;&lt; out;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end-&gt;read();</a:t>
            </a:r>
          </a:p>
          <a:p>
            <a:r>
              <a:rPr lang="en-US" dirty="0">
                <a:latin typeface="Courier New" panose="02070309020205020404" pitchFamily="49" charset="0"/>
                <a:cs typeface="Courier New" panose="02070309020205020404" pitchFamily="49" charset="0"/>
              </a:rPr>
              <a:t>Time* total = start-&gt;add(end);</a:t>
            </a:r>
          </a:p>
          <a:p>
            <a:r>
              <a:rPr lang="en-US" dirty="0">
                <a:latin typeface="Courier New" panose="02070309020205020404" pitchFamily="49" charset="0"/>
                <a:cs typeface="Courier New" panose="02070309020205020404" pitchFamily="49" charset="0"/>
              </a:rPr>
              <a:t>total-&gt;print();</a:t>
            </a:r>
          </a:p>
        </p:txBody>
      </p:sp>
      <p:sp>
        <p:nvSpPr>
          <p:cNvPr id="2" name="Text Placeholder 1"/>
          <p:cNvSpPr>
            <a:spLocks noGrp="1"/>
          </p:cNvSpPr>
          <p:nvPr>
            <p:ph type="body" idx="1"/>
          </p:nvPr>
        </p:nvSpPr>
        <p:spPr/>
        <p:txBody>
          <a:bodyPr/>
          <a:lstStyle/>
          <a:p>
            <a:r>
              <a:rPr lang="en-US" dirty="0"/>
              <a:t>automatic objects</a:t>
            </a:r>
          </a:p>
        </p:txBody>
      </p:sp>
      <p:sp>
        <p:nvSpPr>
          <p:cNvPr id="5" name="Text Placeholder 4"/>
          <p:cNvSpPr>
            <a:spLocks noGrp="1"/>
          </p:cNvSpPr>
          <p:nvPr>
            <p:ph type="body" sz="quarter" idx="13"/>
          </p:nvPr>
        </p:nvSpPr>
        <p:spPr/>
        <p:txBody>
          <a:bodyPr/>
          <a:lstStyle/>
          <a:p>
            <a:r>
              <a:rPr lang="en-US" dirty="0"/>
              <a:t>dynamic objects</a:t>
            </a:r>
          </a:p>
        </p:txBody>
      </p:sp>
      <p:sp>
        <p:nvSpPr>
          <p:cNvPr id="6" name="Title 5"/>
          <p:cNvSpPr>
            <a:spLocks noGrp="1"/>
          </p:cNvSpPr>
          <p:nvPr>
            <p:ph type="title"/>
          </p:nvPr>
        </p:nvSpPr>
        <p:spPr/>
        <p:txBody>
          <a:bodyPr/>
          <a:lstStyle/>
          <a:p>
            <a:r>
              <a:rPr lang="en-US" dirty="0"/>
              <a:t>Accessing an Object’s Features</a:t>
            </a:r>
          </a:p>
        </p:txBody>
      </p:sp>
      <p:sp>
        <p:nvSpPr>
          <p:cNvPr id="7" name="TextBox 6"/>
          <p:cNvSpPr txBox="1"/>
          <p:nvPr/>
        </p:nvSpPr>
        <p:spPr>
          <a:xfrm>
            <a:off x="1583436" y="3143250"/>
            <a:ext cx="4270248" cy="2596776"/>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Time start;</a:t>
            </a:r>
          </a:p>
          <a:p>
            <a:r>
              <a:rPr lang="en-US" dirty="0">
                <a:latin typeface="Courier New" panose="02070309020205020404" pitchFamily="49" charset="0"/>
                <a:cs typeface="Courier New" panose="02070309020205020404" pitchFamily="49" charset="0"/>
              </a:rPr>
              <a:t>Time end;</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start.hours = 60;</a:t>
            </a:r>
          </a:p>
          <a:p>
            <a:r>
              <a:rPr lang="en-US" dirty="0">
                <a:latin typeface="Courier New" panose="02070309020205020404" pitchFamily="49" charset="0"/>
                <a:cs typeface="Courier New" panose="02070309020205020404" pitchFamily="49" charset="0"/>
              </a:rPr>
              <a:t>cout &lt;&lt; start.minutes &lt;&lt; out;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end.read();</a:t>
            </a:r>
          </a:p>
          <a:p>
            <a:r>
              <a:rPr lang="en-US" dirty="0">
                <a:latin typeface="Courier New" panose="02070309020205020404" pitchFamily="49" charset="0"/>
                <a:cs typeface="Courier New" panose="02070309020205020404" pitchFamily="49" charset="0"/>
              </a:rPr>
              <a:t>Time total = start.add(end);</a:t>
            </a:r>
          </a:p>
          <a:p>
            <a:r>
              <a:rPr lang="en-US" dirty="0">
                <a:latin typeface="Courier New" panose="02070309020205020404" pitchFamily="49" charset="0"/>
                <a:cs typeface="Courier New" panose="02070309020205020404" pitchFamily="49" charset="0"/>
              </a:rPr>
              <a:t>total.print();</a:t>
            </a:r>
          </a:p>
        </p:txBody>
      </p:sp>
    </p:spTree>
    <p:extLst>
      <p:ext uri="{BB962C8B-B14F-4D97-AF65-F5344CB8AC3E}">
        <p14:creationId xmlns:p14="http://schemas.microsoft.com/office/powerpoint/2010/main" val="18141168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3.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627</TotalTime>
  <Words>1511</Words>
  <Application>Microsoft Office PowerPoint</Application>
  <PresentationFormat>Widescreen</PresentationFormat>
  <Paragraphs>94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Courier New</vt:lpstr>
      <vt:lpstr>Gill Sans MT</vt:lpstr>
      <vt:lpstr>Parcel</vt:lpstr>
      <vt:lpstr>Classes and Objects</vt:lpstr>
      <vt:lpstr>The Object-Oriented Paradigm</vt:lpstr>
      <vt:lpstr>Objects have data structure</vt:lpstr>
      <vt:lpstr>Objects have behavior</vt:lpstr>
      <vt:lpstr>Encapsulation</vt:lpstr>
      <vt:lpstr>Feature Visibility or Accessibility</vt:lpstr>
      <vt:lpstr>C++ Class Specification</vt:lpstr>
      <vt:lpstr>Accessing an Object’s Features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Classes And Objects</dc:title>
  <dc:creator>Delroy Brinkerhoff</dc:creator>
  <cp:lastModifiedBy>delroy</cp:lastModifiedBy>
  <cp:revision>21</cp:revision>
  <dcterms:created xsi:type="dcterms:W3CDTF">2016-07-13T22:03:45Z</dcterms:created>
  <dcterms:modified xsi:type="dcterms:W3CDTF">2025-11-17T14:55:21Z</dcterms:modified>
</cp:coreProperties>
</file>