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heme/theme2.xml" ContentType="application/vnd.openxmlformats-officedocument.them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notesSlides/notesSlide1.xml" ContentType="application/vnd.openxmlformats-officedocument.presentationml.notesSlide+xml"/>
  <Override PartName="/ppt/tags/tag25.xml" ContentType="application/vnd.openxmlformats-officedocument.presentationml.tags+xml"/>
  <Override PartName="/ppt/tags/tag26.xml" ContentType="application/vnd.openxmlformats-officedocument.presentationml.tags+xml"/>
  <Override PartName="/ppt/notesSlides/notesSlide2.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notesSlides/notesSlide3.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4.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6A9F63-2104-46FD-BEBB-B72982DB5885}" type="datetimeFigureOut">
              <a:rPr lang="en-US" smtClean="0"/>
              <a:t>11/25/2025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ECB6D8-3288-4343-82FD-5776D9F6708D}" type="slidenum">
              <a:rPr lang="en-US" smtClean="0"/>
              <a:t>‹#›</a:t>
            </a:fld>
            <a:endParaRPr lang="en-US"/>
          </a:p>
        </p:txBody>
      </p:sp>
    </p:spTree>
    <p:extLst>
      <p:ext uri="{BB962C8B-B14F-4D97-AF65-F5344CB8AC3E}">
        <p14:creationId xmlns:p14="http://schemas.microsoft.com/office/powerpoint/2010/main" val="15489248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goal of the student example is to translate a simple UML class with a few attributes and operations into a working C++ class. The example demonstrates data initialization and access with member functions.</a:t>
            </a:r>
          </a:p>
          <a:p>
            <a:endParaRPr lang="en-US" dirty="0"/>
          </a:p>
        </p:txBody>
      </p:sp>
      <p:sp>
        <p:nvSpPr>
          <p:cNvPr id="4" name="Slide Number Placeholder 3"/>
          <p:cNvSpPr>
            <a:spLocks noGrp="1"/>
          </p:cNvSpPr>
          <p:nvPr>
            <p:ph type="sldNum" sz="quarter" idx="5"/>
          </p:nvPr>
        </p:nvSpPr>
        <p:spPr/>
        <p:txBody>
          <a:bodyPr/>
          <a:lstStyle/>
          <a:p>
            <a:fld id="{12ECB6D8-3288-4343-82FD-5776D9F6708D}" type="slidenum">
              <a:rPr lang="en-US" smtClean="0"/>
              <a:t>1</a:t>
            </a:fld>
            <a:endParaRPr lang="en-US"/>
          </a:p>
        </p:txBody>
      </p:sp>
    </p:spTree>
    <p:extLst>
      <p:ext uri="{BB962C8B-B14F-4D97-AF65-F5344CB8AC3E}">
        <p14:creationId xmlns:p14="http://schemas.microsoft.com/office/powerpoint/2010/main" val="33960393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UML is language-agnostic, meaning it should be possible to translate UML diagrams into programs written in any language. Neither the UML nor C++ have a strong naming convention for classes, variables, or functions, so programmers translate the UML names into C++ without modification. Alternatively, languages like Java do have a well-established naming convention that requires class names to begin with a capital letter, requiring programmers to adjust the name during translation. Similarly, the name “string” in the diagram denotes a conceptual type, which programmers translate to “string” (with a lower-case ‘s’) in a C++ program and to “String” (with an upper-case ‘S’) in a Java program.</a:t>
            </a:r>
          </a:p>
          <a:p>
            <a:r>
              <a:rPr lang="en-US" sz="1200" kern="1200" dirty="0">
                <a:solidFill>
                  <a:schemeClr val="tx1"/>
                </a:solidFill>
                <a:effectLst/>
                <a:latin typeface="+mn-lt"/>
                <a:ea typeface="+mn-ea"/>
                <a:cs typeface="+mn-cs"/>
              </a:rPr>
              <a:t>As a rule of thumb, variables are private, and functions are public, but this may change depending on the requirements of a specific problem. So, it’s important to always check the visibility operators on the left side of the diagram. Following the typical pattern, attributes are private (denoted by a minus symbol) and operations are public (denoted by a plus symbol).</a:t>
            </a:r>
          </a:p>
          <a:p>
            <a:r>
              <a:rPr lang="en-US" sz="1200" kern="1200" dirty="0">
                <a:solidFill>
                  <a:schemeClr val="tx1"/>
                </a:solidFill>
                <a:effectLst/>
                <a:latin typeface="+mn-lt"/>
                <a:ea typeface="+mn-ea"/>
                <a:cs typeface="+mn-cs"/>
              </a:rPr>
              <a:t>The UML syntax allows developers to specify initial or default attribute values in the class specification. The defaults are optional, but using them requires a default constructor.</a:t>
            </a:r>
          </a:p>
          <a:p>
            <a:r>
              <a:rPr lang="en-US" sz="1200" kern="1200" dirty="0">
                <a:solidFill>
                  <a:schemeClr val="tx1"/>
                </a:solidFill>
                <a:effectLst/>
                <a:latin typeface="+mn-lt"/>
                <a:ea typeface="+mn-ea"/>
                <a:cs typeface="+mn-cs"/>
              </a:rPr>
              <a:t>Constructors do not have a return type, but other functions do. So, move the return type to the leftmost position in the C++ class. In the class diagram, the parameter name comes before the type. Translate the parameters to C++ by reversing the order of the name and the type.</a:t>
            </a:r>
          </a:p>
          <a:p>
            <a:endParaRPr lang="en-US" dirty="0"/>
          </a:p>
        </p:txBody>
      </p:sp>
      <p:sp>
        <p:nvSpPr>
          <p:cNvPr id="4" name="Slide Number Placeholder 3"/>
          <p:cNvSpPr>
            <a:spLocks noGrp="1"/>
          </p:cNvSpPr>
          <p:nvPr>
            <p:ph type="sldNum" sz="quarter" idx="5"/>
          </p:nvPr>
        </p:nvSpPr>
        <p:spPr/>
        <p:txBody>
          <a:bodyPr/>
          <a:lstStyle/>
          <a:p>
            <a:fld id="{12ECB6D8-3288-4343-82FD-5776D9F6708D}" type="slidenum">
              <a:rPr lang="en-US" smtClean="0"/>
              <a:t>2</a:t>
            </a:fld>
            <a:endParaRPr lang="en-US"/>
          </a:p>
        </p:txBody>
      </p:sp>
    </p:spTree>
    <p:extLst>
      <p:ext uri="{BB962C8B-B14F-4D97-AF65-F5344CB8AC3E}">
        <p14:creationId xmlns:p14="http://schemas.microsoft.com/office/powerpoint/2010/main" val="22316614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Following the class diagram, the C++ class has two visibility sections: private and public. Although programmers can arrange the sections in any order, I generally place the private section first to match the UML diagram. Translating the attributes from the diagram into C++ variables is straightforward.</a:t>
            </a:r>
          </a:p>
          <a:p>
            <a:r>
              <a:rPr lang="en-US" sz="1200" kern="1200" dirty="0">
                <a:solidFill>
                  <a:schemeClr val="tx1"/>
                </a:solidFill>
                <a:effectLst/>
                <a:latin typeface="+mn-lt"/>
                <a:ea typeface="+mn-ea"/>
                <a:cs typeface="+mn-cs"/>
              </a:rPr>
              <a:t>The UML diagram specifies the attributes as private and the operations as public, so C++ places them in the private and public sections, respectively. The constructor is a simple function whose sole task is to initialize the member variables with data provided as parameters. Although the constructor works, it’s not written in the preferred style. Member variables and functions are automatically bound to an object, allowing the functions to access the variables by name without additional syntax or notation.</a:t>
            </a:r>
          </a:p>
          <a:p>
            <a:endParaRPr lang="en-US" dirty="0"/>
          </a:p>
        </p:txBody>
      </p:sp>
      <p:sp>
        <p:nvSpPr>
          <p:cNvPr id="4" name="Slide Number Placeholder 3"/>
          <p:cNvSpPr>
            <a:spLocks noGrp="1"/>
          </p:cNvSpPr>
          <p:nvPr>
            <p:ph type="sldNum" sz="quarter" idx="5"/>
          </p:nvPr>
        </p:nvSpPr>
        <p:spPr/>
        <p:txBody>
          <a:bodyPr/>
          <a:lstStyle/>
          <a:p>
            <a:fld id="{12ECB6D8-3288-4343-82FD-5776D9F6708D}" type="slidenum">
              <a:rPr lang="en-US" smtClean="0"/>
              <a:t>3</a:t>
            </a:fld>
            <a:endParaRPr lang="en-US"/>
          </a:p>
        </p:txBody>
      </p:sp>
    </p:spTree>
    <p:extLst>
      <p:ext uri="{BB962C8B-B14F-4D97-AF65-F5344CB8AC3E}">
        <p14:creationId xmlns:p14="http://schemas.microsoft.com/office/powerpoint/2010/main" val="29061450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An initializer list is the preferred way for a constructor to initialize member variables, because the list runs before any statement in the constructor body that might use them. In this example, member initialization is the constructor’s only task, so its body, while necessary, is empty. The names appearing in the list must match the class’s member variables and the constructor’s parameters. Note that only constructors may have an initializer list.</a:t>
            </a:r>
          </a:p>
          <a:p>
            <a:r>
              <a:rPr lang="en-US" sz="1200" kern="1200" dirty="0">
                <a:solidFill>
                  <a:schemeClr val="tx1"/>
                </a:solidFill>
                <a:effectLst/>
                <a:latin typeface="+mn-lt"/>
                <a:ea typeface="+mn-ea"/>
                <a:cs typeface="+mn-cs"/>
              </a:rPr>
              <a:t>The class specification can also automatically initialize member variables, but, unlike the more flexible constructors, which can set them to any value provided by the client, the specification only initializes them to a single value, usually one representing an “empty” state. To take advantage of these default values, classes typically require an empty or “dummy” default constructor that “grants permission” to a client to create an object with the default values.</a:t>
            </a:r>
          </a:p>
          <a:p>
            <a:endParaRPr lang="en-US" dirty="0"/>
          </a:p>
        </p:txBody>
      </p:sp>
      <p:sp>
        <p:nvSpPr>
          <p:cNvPr id="4" name="Slide Number Placeholder 3"/>
          <p:cNvSpPr>
            <a:spLocks noGrp="1"/>
          </p:cNvSpPr>
          <p:nvPr>
            <p:ph type="sldNum" sz="quarter" idx="5"/>
          </p:nvPr>
        </p:nvSpPr>
        <p:spPr/>
        <p:txBody>
          <a:bodyPr/>
          <a:lstStyle/>
          <a:p>
            <a:fld id="{12ECB6D8-3288-4343-82FD-5776D9F6708D}" type="slidenum">
              <a:rPr lang="en-US" smtClean="0"/>
              <a:t>4</a:t>
            </a:fld>
            <a:endParaRPr lang="en-US"/>
          </a:p>
        </p:txBody>
      </p:sp>
    </p:spTree>
    <p:extLst>
      <p:ext uri="{BB962C8B-B14F-4D97-AF65-F5344CB8AC3E}">
        <p14:creationId xmlns:p14="http://schemas.microsoft.com/office/powerpoint/2010/main" val="41467987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the class specification is complete, clients can easily instantiate as many objects from it as they need to solve a given problem. In this simple example, it’s helpful to imagine the client program pushes data into a student object with the constructor and pulls it back out with the display function. The display function demonstrates how the dot operator temporarily binds an object to a member function. Although hidden in the machine code, the dot operator passes the calling object’s address to the function’s “this” pointer. A later video will describe the “this” pointer in detail.</a:t>
            </a:r>
          </a:p>
          <a:p>
            <a:endParaRPr lang="en-US" dirty="0"/>
          </a:p>
        </p:txBody>
      </p:sp>
      <p:sp>
        <p:nvSpPr>
          <p:cNvPr id="4" name="Slide Number Placeholder 3"/>
          <p:cNvSpPr>
            <a:spLocks noGrp="1"/>
          </p:cNvSpPr>
          <p:nvPr>
            <p:ph type="sldNum" sz="quarter" idx="5"/>
          </p:nvPr>
        </p:nvSpPr>
        <p:spPr/>
        <p:txBody>
          <a:bodyPr/>
          <a:lstStyle/>
          <a:p>
            <a:fld id="{12ECB6D8-3288-4343-82FD-5776D9F6708D}" type="slidenum">
              <a:rPr lang="en-US" smtClean="0"/>
              <a:t>5</a:t>
            </a:fld>
            <a:endParaRPr lang="en-US"/>
          </a:p>
        </p:txBody>
      </p:sp>
    </p:spTree>
    <p:extLst>
      <p:ext uri="{BB962C8B-B14F-4D97-AF65-F5344CB8AC3E}">
        <p14:creationId xmlns:p14="http://schemas.microsoft.com/office/powerpoint/2010/main" val="267014731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11/25/2025</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11/25/2025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11/25/2025</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11/25/2025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11/25/2025</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11/25/2025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11/25/2025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11/25/2025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11/25/2025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11/25/2025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11/25/2025</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image" Target="../media/image1.png"/><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8.xml"/><Relationship Id="rId1" Type="http://schemas.openxmlformats.org/officeDocument/2006/relationships/tags" Target="../tags/tag27.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3.xml"/><Relationship Id="rId1" Type="http://schemas.openxmlformats.org/officeDocument/2006/relationships/tags" Target="../tags/tag32.xml"/><Relationship Id="rId4"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cap="none" dirty="0">
                <a:latin typeface="Consolas" panose="020B0609020204030204" pitchFamily="49" charset="0"/>
              </a:rPr>
              <a:t>student</a:t>
            </a:r>
            <a:r>
              <a:rPr lang="en-US" dirty="0"/>
              <a:t> class examples</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Translating UML to C++</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F40EE-0700-CE12-C432-9E8AAC0EE1A7}"/>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UML </a:t>
            </a:r>
            <a:r>
              <a:rPr lang="en-US" cap="none" dirty="0">
                <a:latin typeface="Consolas" panose="020B0609020204030204" pitchFamily="49" charset="0"/>
              </a:rPr>
              <a:t>student</a:t>
            </a:r>
            <a:r>
              <a:rPr lang="en-US" dirty="0"/>
              <a:t> class</a:t>
            </a:r>
          </a:p>
        </p:txBody>
      </p:sp>
      <p:sp>
        <p:nvSpPr>
          <p:cNvPr id="10" name="Content Placeholder 9">
            <a:extLst>
              <a:ext uri="{FF2B5EF4-FFF2-40B4-BE49-F238E27FC236}">
                <a16:creationId xmlns:a16="http://schemas.microsoft.com/office/drawing/2014/main" id="{B41EB6B7-B1C1-8E59-0410-9B057C9C2B9C}"/>
              </a:ext>
            </a:extLst>
          </p:cNvPr>
          <p:cNvSpPr>
            <a:spLocks noGrp="1"/>
          </p:cNvSpPr>
          <p:nvPr>
            <p:ph sz="half" idx="2"/>
            <p:custDataLst>
              <p:tags r:id="rId2"/>
            </p:custDataLst>
          </p:nvPr>
        </p:nvSpPr>
        <p:spPr>
          <a:xfrm>
            <a:off x="6338315" y="2638044"/>
            <a:ext cx="4270247" cy="1988277"/>
          </a:xfrm>
        </p:spPr>
        <p:txBody>
          <a:bodyPr/>
          <a:lstStyle/>
          <a:p>
            <a:r>
              <a:rPr lang="en-US" dirty="0"/>
              <a:t>Language agnostic</a:t>
            </a:r>
          </a:p>
          <a:p>
            <a:pPr lvl="1"/>
            <a:r>
              <a:rPr lang="en-US" dirty="0"/>
              <a:t>No strong naming convention</a:t>
            </a:r>
          </a:p>
          <a:p>
            <a:pPr lvl="1"/>
            <a:r>
              <a:rPr lang="en-US" dirty="0"/>
              <a:t>Translate features as a language requires</a:t>
            </a:r>
          </a:p>
          <a:p>
            <a:r>
              <a:rPr lang="en-US" dirty="0"/>
              <a:t>The UML class diagram does not specify function bodies (i.e., algorithms)</a:t>
            </a:r>
          </a:p>
        </p:txBody>
      </p:sp>
      <p:pic>
        <p:nvPicPr>
          <p:cNvPr id="6" name="Content Placeholder 5">
            <a:extLst>
              <a:ext uri="{FF2B5EF4-FFF2-40B4-BE49-F238E27FC236}">
                <a16:creationId xmlns:a16="http://schemas.microsoft.com/office/drawing/2014/main" id="{579DC100-5A57-C6DF-9ED3-3E2D809B8A26}"/>
              </a:ext>
            </a:extLst>
          </p:cNvPr>
          <p:cNvPicPr>
            <a:picLocks noGrp="1" noChangeAspect="1"/>
          </p:cNvPicPr>
          <p:nvPr>
            <p:ph sz="half" idx="1"/>
          </p:nvPr>
        </p:nvPicPr>
        <p:blipFill>
          <a:blip r:embed="rId5">
            <a:extLst>
              <a:ext uri="{28A0092B-C50C-407E-A947-70E740481C1C}">
                <a14:useLocalDpi xmlns:a14="http://schemas.microsoft.com/office/drawing/2010/main" val="0"/>
              </a:ext>
            </a:extLst>
          </a:blip>
          <a:stretch>
            <a:fillRect/>
          </a:stretch>
        </p:blipFill>
        <p:spPr>
          <a:xfrm>
            <a:off x="1878550" y="2774752"/>
            <a:ext cx="3677163" cy="2829320"/>
          </a:xfrm>
        </p:spPr>
      </p:pic>
    </p:spTree>
    <p:extLst>
      <p:ext uri="{BB962C8B-B14F-4D97-AF65-F5344CB8AC3E}">
        <p14:creationId xmlns:p14="http://schemas.microsoft.com/office/powerpoint/2010/main" val="3612799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0019C0E-535F-32AE-B507-D8293ED3133E}"/>
              </a:ext>
            </a:extLst>
          </p:cNvPr>
          <p:cNvSpPr>
            <a:spLocks noGrp="1"/>
          </p:cNvSpPr>
          <p:nvPr>
            <p:ph type="title"/>
            <p:custDataLst>
              <p:tags r:id="rId1"/>
            </p:custDataLst>
          </p:nvPr>
        </p:nvSpPr>
        <p:spPr bwMode="black">
          <a:xfrm>
            <a:off x="6096000" y="964692"/>
            <a:ext cx="3864864" cy="1188720"/>
          </a:xfrm>
          <a:prstGeom prst="rect">
            <a:avLst/>
          </a:prstGeom>
          <a:solidFill>
            <a:srgbClr val="FFFFFF"/>
          </a:solidFill>
          <a:ln w="31750" cap="sq">
            <a:solidFill>
              <a:srgbClr val="404040"/>
            </a:solidFill>
            <a:miter lim="800000"/>
          </a:ln>
        </p:spPr>
        <p:txBody>
          <a:bodyPr/>
          <a:lstStyle/>
          <a:p>
            <a:r>
              <a:rPr lang="en-US" dirty="0"/>
              <a:t>The </a:t>
            </a:r>
            <a:r>
              <a:rPr lang="en-US" cap="none" dirty="0">
                <a:latin typeface="Consolas" panose="020B0609020204030204" pitchFamily="49" charset="0"/>
              </a:rPr>
              <a:t>student</a:t>
            </a:r>
            <a:r>
              <a:rPr lang="en-US" dirty="0"/>
              <a:t> class example</a:t>
            </a:r>
          </a:p>
        </p:txBody>
      </p:sp>
      <p:sp>
        <p:nvSpPr>
          <p:cNvPr id="3" name="Content Placeholder 2">
            <a:extLst>
              <a:ext uri="{FF2B5EF4-FFF2-40B4-BE49-F238E27FC236}">
                <a16:creationId xmlns:a16="http://schemas.microsoft.com/office/drawing/2014/main" id="{28259A99-EEB4-0FE9-F766-BA0D47C5776C}"/>
              </a:ext>
            </a:extLst>
          </p:cNvPr>
          <p:cNvSpPr>
            <a:spLocks noGrp="1"/>
          </p:cNvSpPr>
          <p:nvPr>
            <p:ph idx="1"/>
            <p:custDataLst>
              <p:tags r:id="rId2"/>
            </p:custDataLst>
          </p:nvPr>
        </p:nvSpPr>
        <p:spPr>
          <a:xfrm>
            <a:off x="2231136" y="1095469"/>
            <a:ext cx="7729728" cy="5078993"/>
          </a:xfrm>
        </p:spPr>
        <p:txBody>
          <a:bodyPr>
            <a:normAutofit/>
          </a:bodyPr>
          <a:lstStyle/>
          <a:p>
            <a:pPr marL="0" indent="0">
              <a:spcBef>
                <a:spcPts val="0"/>
              </a:spcBef>
              <a:buNone/>
            </a:pPr>
            <a:r>
              <a:rPr lang="en-US" dirty="0">
                <a:latin typeface="Consolas" panose="020B0609020204030204" pitchFamily="49" charset="0"/>
              </a:rPr>
              <a:t>class student</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private:</a:t>
            </a:r>
          </a:p>
          <a:p>
            <a:pPr marL="0" indent="0">
              <a:spcBef>
                <a:spcPts val="0"/>
              </a:spcBef>
              <a:buNone/>
            </a:pPr>
            <a:r>
              <a:rPr lang="en-US" dirty="0">
                <a:latin typeface="Consolas" panose="020B0609020204030204" pitchFamily="49" charset="0"/>
              </a:rPr>
              <a:t>        string name;</a:t>
            </a:r>
          </a:p>
          <a:p>
            <a:pPr marL="0" indent="0">
              <a:spcBef>
                <a:spcPts val="0"/>
              </a:spcBef>
              <a:buNone/>
            </a:pPr>
            <a:r>
              <a:rPr lang="en-US" dirty="0">
                <a:latin typeface="Consolas" panose="020B0609020204030204" pitchFamily="49" charset="0"/>
              </a:rPr>
              <a:t>        int    wnum;</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public:</a:t>
            </a:r>
          </a:p>
          <a:p>
            <a:pPr marL="0" indent="0">
              <a:spcBef>
                <a:spcPts val="0"/>
              </a:spcBef>
              <a:buNone/>
            </a:pPr>
            <a:r>
              <a:rPr lang="en-US" dirty="0">
                <a:latin typeface="Consolas" panose="020B0609020204030204" pitchFamily="49" charset="0"/>
              </a:rPr>
              <a:t>        student(string n, int i)</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name = n;</a:t>
            </a:r>
          </a:p>
          <a:p>
            <a:pPr marL="0" indent="0">
              <a:spcBef>
                <a:spcPts val="0"/>
              </a:spcBef>
              <a:buNone/>
            </a:pPr>
            <a:r>
              <a:rPr lang="en-US" dirty="0">
                <a:latin typeface="Consolas" panose="020B0609020204030204" pitchFamily="49" charset="0"/>
              </a:rPr>
              <a:t>            wnum = i;</a:t>
            </a:r>
          </a:p>
          <a:p>
            <a:pPr marL="0" indent="0">
              <a:spcBef>
                <a:spcPts val="0"/>
              </a:spcBef>
              <a:buNone/>
            </a:pPr>
            <a:r>
              <a:rPr lang="en-US" dirty="0">
                <a:latin typeface="Consolas" panose="020B0609020204030204" pitchFamily="49" charset="0"/>
              </a:rPr>
              <a:t>        }</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void display()</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cout &lt;&lt; name &lt;&lt; ", " &lt;&lt; wnum &lt;&lt; endl;</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7505768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46698-8FD5-92CD-76DD-BAE635FB4C86}"/>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Constructor options</a:t>
            </a:r>
          </a:p>
        </p:txBody>
      </p:sp>
      <p:sp>
        <p:nvSpPr>
          <p:cNvPr id="3" name="Content Placeholder 2">
            <a:extLst>
              <a:ext uri="{FF2B5EF4-FFF2-40B4-BE49-F238E27FC236}">
                <a16:creationId xmlns:a16="http://schemas.microsoft.com/office/drawing/2014/main" id="{2D48449C-9C7C-C6DA-1FF4-5A46ABF5DF91}"/>
              </a:ext>
            </a:extLst>
          </p:cNvPr>
          <p:cNvSpPr>
            <a:spLocks noGrp="1"/>
          </p:cNvSpPr>
          <p:nvPr>
            <p:ph sz="half" idx="1"/>
            <p:custDataLst>
              <p:tags r:id="rId2"/>
            </p:custDataLst>
          </p:nvPr>
        </p:nvSpPr>
        <p:spPr>
          <a:xfrm>
            <a:off x="1581912" y="2638044"/>
            <a:ext cx="4271771" cy="3101982"/>
          </a:xfrm>
        </p:spPr>
        <p:txBody>
          <a:bodyPr/>
          <a:lstStyle/>
          <a:p>
            <a:pPr marL="0" indent="0">
              <a:spcBef>
                <a:spcPts val="0"/>
              </a:spcBef>
              <a:buNone/>
            </a:pPr>
            <a:r>
              <a:rPr lang="nn-NO" dirty="0">
                <a:latin typeface="Consolas" panose="020B0609020204030204" pitchFamily="49" charset="0"/>
              </a:rPr>
              <a:t>student(string n, int i)</a:t>
            </a:r>
          </a:p>
          <a:p>
            <a:pPr marL="0" indent="0">
              <a:spcBef>
                <a:spcPts val="0"/>
              </a:spcBef>
              <a:buNone/>
            </a:pPr>
            <a:r>
              <a:rPr lang="nn-NO" dirty="0">
                <a:latin typeface="Consolas" panose="020B0609020204030204" pitchFamily="49" charset="0"/>
              </a:rPr>
              <a:t>    : name(n), wnum(i) {}</a:t>
            </a:r>
          </a:p>
        </p:txBody>
      </p:sp>
      <p:sp>
        <p:nvSpPr>
          <p:cNvPr id="4" name="Content Placeholder 3">
            <a:extLst>
              <a:ext uri="{FF2B5EF4-FFF2-40B4-BE49-F238E27FC236}">
                <a16:creationId xmlns:a16="http://schemas.microsoft.com/office/drawing/2014/main" id="{2A6B2D6A-9CBA-8A56-B34F-248BCCF31BA8}"/>
              </a:ext>
            </a:extLst>
          </p:cNvPr>
          <p:cNvSpPr>
            <a:spLocks noGrp="1"/>
          </p:cNvSpPr>
          <p:nvPr>
            <p:ph sz="half" idx="2"/>
            <p:custDataLst>
              <p:tags r:id="rId3"/>
            </p:custDataLst>
          </p:nvPr>
        </p:nvSpPr>
        <p:spPr>
          <a:xfrm>
            <a:off x="6338315" y="2638044"/>
            <a:ext cx="4270247" cy="3101982"/>
          </a:xfrm>
        </p:spPr>
        <p:txBody>
          <a:bodyPr/>
          <a:lstStyle/>
          <a:p>
            <a:pPr marL="0" indent="0">
              <a:spcBef>
                <a:spcPts val="0"/>
              </a:spcBef>
              <a:buNone/>
            </a:pPr>
            <a:r>
              <a:rPr lang="en-US" dirty="0">
                <a:latin typeface="Consolas" panose="020B0609020204030204" pitchFamily="49" charset="0"/>
              </a:rPr>
              <a:t>private:</a:t>
            </a:r>
          </a:p>
          <a:p>
            <a:pPr marL="0" indent="0">
              <a:spcBef>
                <a:spcPts val="0"/>
              </a:spcBef>
              <a:buNone/>
            </a:pPr>
            <a:r>
              <a:rPr lang="en-US" dirty="0">
                <a:latin typeface="Consolas" panose="020B0609020204030204" pitchFamily="49" charset="0"/>
              </a:rPr>
              <a:t>    string name = "";</a:t>
            </a:r>
          </a:p>
          <a:p>
            <a:pPr marL="0" indent="0">
              <a:spcBef>
                <a:spcPts val="0"/>
              </a:spcBef>
              <a:buNone/>
            </a:pPr>
            <a:r>
              <a:rPr lang="en-US" dirty="0">
                <a:latin typeface="Consolas" panose="020B0609020204030204" pitchFamily="49" charset="0"/>
              </a:rPr>
              <a:t>    int    wnum = 0;</a:t>
            </a:r>
          </a:p>
          <a:p>
            <a:pPr marL="0" indent="0">
              <a:spcBef>
                <a:spcPts val="0"/>
              </a:spcBef>
              <a:buNone/>
            </a:pPr>
            <a:endParaRPr lang="en-US" dirty="0">
              <a:latin typeface="Consolas" panose="020B0609020204030204" pitchFamily="49" charset="0"/>
            </a:endParaRP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student() {}</a:t>
            </a:r>
          </a:p>
        </p:txBody>
      </p:sp>
    </p:spTree>
    <p:extLst>
      <p:ext uri="{BB962C8B-B14F-4D97-AF65-F5344CB8AC3E}">
        <p14:creationId xmlns:p14="http://schemas.microsoft.com/office/powerpoint/2010/main" val="3230565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17354-4F7B-A62B-534D-BA33E292FFB0}"/>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Using the </a:t>
            </a:r>
            <a:r>
              <a:rPr lang="en-US" cap="none" dirty="0">
                <a:latin typeface="Consolas" panose="020B0609020204030204" pitchFamily="49" charset="0"/>
              </a:rPr>
              <a:t>student</a:t>
            </a:r>
            <a:r>
              <a:rPr lang="en-US" dirty="0"/>
              <a:t> class</a:t>
            </a:r>
          </a:p>
        </p:txBody>
      </p:sp>
      <p:sp>
        <p:nvSpPr>
          <p:cNvPr id="3" name="Content Placeholder 2">
            <a:extLst>
              <a:ext uri="{FF2B5EF4-FFF2-40B4-BE49-F238E27FC236}">
                <a16:creationId xmlns:a16="http://schemas.microsoft.com/office/drawing/2014/main" id="{DBC03703-1C83-1603-AD86-42DAC2BD05B4}"/>
              </a:ext>
            </a:extLst>
          </p:cNvPr>
          <p:cNvSpPr>
            <a:spLocks noGrp="1"/>
          </p:cNvSpPr>
          <p:nvPr>
            <p:ph idx="1"/>
            <p:custDataLst>
              <p:tags r:id="rId2"/>
            </p:custDataLst>
          </p:nvPr>
        </p:nvSpPr>
        <p:spPr>
          <a:xfrm>
            <a:off x="2231136" y="2638044"/>
            <a:ext cx="7729728" cy="3101983"/>
          </a:xfrm>
        </p:spPr>
        <p:txBody>
          <a:bodyPr/>
          <a:lstStyle/>
          <a:p>
            <a:pPr marL="0" indent="0">
              <a:spcBef>
                <a:spcPts val="0"/>
              </a:spcBef>
              <a:buNone/>
            </a:pPr>
            <a:r>
              <a:rPr lang="en-US" dirty="0">
                <a:latin typeface="Consolas" panose="020B0609020204030204" pitchFamily="49" charset="0"/>
              </a:rPr>
              <a:t>int main()</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student  sb_pres("Alice", 123);</a:t>
            </a:r>
          </a:p>
          <a:p>
            <a:pPr marL="0" indent="0">
              <a:spcBef>
                <a:spcPts val="0"/>
              </a:spcBef>
              <a:buNone/>
            </a:pPr>
            <a:r>
              <a:rPr lang="en-US" dirty="0">
                <a:latin typeface="Consolas" panose="020B0609020204030204" pitchFamily="49" charset="0"/>
              </a:rPr>
              <a:t>    sb_pres.display();</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student  class_pres("Dilbert", 987);</a:t>
            </a:r>
          </a:p>
          <a:p>
            <a:pPr marL="0" indent="0">
              <a:spcBef>
                <a:spcPts val="0"/>
              </a:spcBef>
              <a:buNone/>
            </a:pPr>
            <a:r>
              <a:rPr lang="en-US" dirty="0">
                <a:latin typeface="Consolas" panose="020B0609020204030204" pitchFamily="49" charset="0"/>
              </a:rPr>
              <a:t>    class_pres.display();</a:t>
            </a:r>
          </a:p>
          <a:p>
            <a:pPr marL="0" indent="0">
              <a:spcBef>
                <a:spcPts val="0"/>
              </a:spcBef>
              <a:buNone/>
            </a:pPr>
            <a:r>
              <a:rPr lang="en-US" dirty="0">
                <a:latin typeface="Consolas" panose="020B0609020204030204" pitchFamily="49" charset="0"/>
              </a:rPr>
              <a:t>    </a:t>
            </a:r>
          </a:p>
          <a:p>
            <a:pPr marL="0" indent="0">
              <a:spcBef>
                <a:spcPts val="0"/>
              </a:spcBef>
              <a:buNone/>
            </a:pPr>
            <a:r>
              <a:rPr lang="en-US" dirty="0">
                <a:latin typeface="Consolas" panose="020B0609020204030204" pitchFamily="49" charset="0"/>
              </a:rPr>
              <a:t>    return 0;</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107909784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2&quot;/&gt;&lt;/TableIndex&gt;&lt;/ShapeTextInfo&gt;"/>
  <p:tag name="PRESENTER_DUMMYTAG" val="&lt;DummyForForceWrite&gt;&lt;/DummyForForceWrite&gt;"/>
  <p:tag name="HTML_SHAPEINFO" val="&lt;ThreeDShapeInfo&gt;&lt;uuid val=&quot;{E8374641-5B54-4DFF-B442-054260C5BEEB}&quot;/&gt;&lt;isInvalidForFieldText val=&quot;0&quot;/&gt;&lt;Image&gt;&lt;filename val=&quot;C:\Users\delroy\AppData\Local\Temp\CP649611692500Session\CPTrustFolder649611692500\PPTImport649614097937\data\asimages\{E8374641-5B54-4DFF-B442-054260C5BEEB}_1.png&quot;/&gt;&lt;left val=&quot;167&quot;/&gt;&lt;top val=&quot;249&quot;/&gt;&lt;width val=&quot;945&quot;/&gt;&lt;height val=&quot;174&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2&quot;/&gt;&lt;/TableIndex&gt;&lt;/ShapeTextInfo&gt;"/>
  <p:tag name="PRESENTER_DUMMYTAG" val="&lt;DummyForForceWrite&gt;&lt;/DummyForForceWrite&gt;"/>
  <p:tag name="HTML_SHAPEINFO" val="&lt;ThreeDShapeInfo&gt;&lt;uuid val=&quot;{32CE82B4-EA9C-4086-9045-3E6DB95174F0}&quot;/&gt;&lt;isInvalidForFieldText val=&quot;0&quot;/&gt;&lt;Image&gt;&lt;filename val=&quot;C:\Users\delroy\AppData\Local\Temp\CP649611692500Session\CPTrustFolder649611692500\PPTImport649614097937\data\asimages\{32CE82B4-EA9C-4086-9045-3E6DB95174F0}_1.png&quot;/&gt;&lt;left val=&quot;282&quot;/&gt;&lt;top val=&quot;452&quot;/&gt;&lt;width val=&quot;715&quot;/&gt;&lt;height val=&quot;135&quot;/&gt;&lt;hasText val=&quot;1&quot;/&gt;&lt;/Image&gt;&lt;/ThreeDShape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38E819CE-2F92-4F11-BFAC-833BE6C6F1F9}&quot;/&gt;&lt;isInvalidForFieldText val=&quot;0&quot;/&gt;&lt;Image&gt;&lt;filename val=&quot;C:\Users\delroy\AppData\Local\Temp\CP649611692500Session\CPTrustFolder649611692500\PPTImport649614097937\data\asimages\{38E819CE-2F92-4F11-BFAC-833BE6C6F1F9}_1.png&quot;/&gt;&lt;left val=&quot;167&quot;/&gt;&lt;top val=&quot;647&quot;/&gt;&lt;width val=&quot;159&quot;/&gt;&lt;height val=&quot;35&quot;/&gt;&lt;hasText val=&quot;1&quot;/&gt;&lt;/Image&gt;&lt;/ThreeDShape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HTML_SHAPEINFO" val="&lt;ThreeDShapeInfo&gt;&lt;uuid val=&quot;{0CC41836-7F29-4F85-956E-1A7C6430FE2B}&quot;/&gt;&lt;isInvalidForFieldText val=&quot;0&quot;/&gt;&lt;Image&gt;&lt;filename val=&quot;C:\Users\delroy\AppData\Local\Temp\CP649611692500Session\CPTrustFolder649611692500\PPTImport649614097937\data\asimages\{0CC41836-7F29-4F85-956E-1A7C6430FE2B}_2.png&quot;/&gt;&lt;left val=&quot;233&quot;/&gt;&lt;top val=&quot;100&quot;/&gt;&lt;width val=&quot;813&quot;/&gt;&lt;height val=&quot;126&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18&quot;/&gt;&lt;lineCharCount val=&quot;28&quot;/&gt;&lt;lineCharCount val=&quot;42&quot;/&gt;&lt;lineCharCount val=&quot;39&quot;/&gt;&lt;lineCharCount val=&quot;34&quot;/&gt;&lt;/TableIndex&gt;&lt;/ShapeTextInfo&gt;"/>
  <p:tag name="HTML_SHAPEINFO" val="&lt;ThreeDShapeInfo&gt;&lt;uuid val=&quot;{2C990461-076D-41A1-A812-496F68D2BA8F}&quot;/&gt;&lt;isInvalidForFieldText val=&quot;0&quot;/&gt;&lt;Image&gt;&lt;filename val=&quot;C:\Users\delroy\AppData\Local\Temp\CP649611692500Session\CPTrustFolder649611692500\PPTImport649614097937\data\asimages\{2C990461-076D-41A1-A812-496F68D2BA8F}_2.png&quot;/&gt;&lt;left val=&quot;660&quot;/&gt;&lt;top val=&quot;273&quot;/&gt;&lt;width val=&quot;453&quot;/&gt;&lt;height val=&quot;212&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2&quot;/&gt;&lt;lineCharCount val=&quot;13&quot;/&gt;&lt;/TableIndex&gt;&lt;/ShapeTextInfo&gt;"/>
  <p:tag name="HTML_SHAPEINFO" val="&lt;ThreeDShapeInfo&gt;&lt;uuid val=&quot;{23E5F8A7-6365-49A5-9928-F2334F7A88A8}&quot;/&gt;&lt;isInvalidForFieldText val=&quot;0&quot;/&gt;&lt;Image&gt;&lt;filename val=&quot;C:\Users\delroy\AppData\Local\Temp\CP649611692500Session\CPTrustFolder649611692500\PPTImport649614097937\data\asimages\{23E5F8A7-6365-49A5-9928-F2334F7A88A8}_3.png&quot;/&gt;&lt;left val=&quot;639&quot;/&gt;&lt;top val=&quot;100&quot;/&gt;&lt;width val=&quot;407&quot;/&gt;&lt;height val=&quot;126&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8&quot;/&gt;&lt;lineCharCount val=&quot;14&quot;/&gt;&lt;lineCharCount val=&quot;2&quot;/&gt;&lt;lineCharCount val=&quot;13&quot;/&gt;&lt;lineCharCount val=&quot;21&quot;/&gt;&lt;lineCharCount val=&quot;21&quot;/&gt;&lt;lineCharCount val=&quot;1&quot;/&gt;&lt;lineCharCount val=&quot;12&quot;/&gt;&lt;lineCharCount val=&quot;33&quot;/&gt;&lt;lineCharCount val=&quot;10&quot;/&gt;&lt;lineCharCount val=&quot;22&quot;/&gt;&lt;lineCharCount val=&quot;22&quot;/&gt;&lt;lineCharCount val=&quot;10&quot;/&gt;&lt;lineCharCount val=&quot;1&quot;/&gt;&lt;lineCharCount val=&quot;23&quot;/&gt;&lt;lineCharCount val=&quot;10&quot;/&gt;&lt;lineCharCount val=&quot;50&quot;/&gt;&lt;lineCharCount val=&quot;10&quot;/&gt;&lt;lineCharCount val=&quot;2&quot;/&gt;&lt;/TableIndex&gt;&lt;/ShapeTextInfo&gt;"/>
  <p:tag name="HTML_SHAPEINFO" val="&lt;ThreeDShapeInfo&gt;&lt;uuid val=&quot;{876CB3AE-4FC8-4698-8DDB-8E89F1F3450A}&quot;/&gt;&lt;isInvalidForFieldText val=&quot;0&quot;/&gt;&lt;Image&gt;&lt;filename val=&quot;C:\Users\delroy\AppData\Local\Temp\CP649611692500Session\CPTrustFolder649611692500\PPTImport649614097937\data\asimages\{876CB3AE-4FC8-4698-8DDB-8E89F1F3450A}_3.png&quot;/&gt;&lt;left val=&quot;228&quot;/&gt;&lt;top val=&quot;111&quot;/&gt;&lt;width val=&quot;818&quot;/&gt;&lt;height val=&quot;541&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9&quot;/&gt;&lt;/TableIndex&gt;&lt;/ShapeTextInfo&gt;"/>
  <p:tag name="HTML_SHAPEINFO" val="&lt;ThreeDShapeInfo&gt;&lt;uuid val=&quot;{AFFCDC48-755D-4F27-8E01-495FB47BCFBB}&quot;/&gt;&lt;isInvalidForFieldText val=&quot;0&quot;/&gt;&lt;Image&gt;&lt;filename val=&quot;C:\Users\delroy\AppData\Local\Temp\CP649611692500Session\CPTrustFolder649611692500\PPTImport649614097937\data\asimages\{AFFCDC48-755D-4F27-8E01-495FB47BCFBB}_4.png&quot;/&gt;&lt;left val=&quot;233&quot;/&gt;&lt;top val=&quot;100&quot;/&gt;&lt;width val=&quot;813&quot;/&gt;&lt;height val=&quot;126&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5&quot;/&gt;&lt;lineCharCount val=&quot;25&quot;/&gt;&lt;/TableIndex&gt;&lt;/ShapeTextInfo&gt;"/>
  <p:tag name="HTML_SHAPEINFO" val="&lt;ThreeDShapeInfo&gt;&lt;uuid val=&quot;{4F3C5F3F-1CDA-461B-9BCE-3557244A8C2F}&quot;/&gt;&lt;isInvalidForFieldText val=&quot;0&quot;/&gt;&lt;Image&gt;&lt;filename val=&quot;C:\Users\delroy\AppData\Local\Temp\CP649611692500Session\CPTrustFolder649611692500\PPTImport649614097937\data\asimages\{4F3C5F3F-1CDA-461B-9BCE-3557244A8C2F}_4.png&quot;/&gt;&lt;left val=&quot;160&quot;/&gt;&lt;top val=&quot;273&quot;/&gt;&lt;width val=&quot;454&quot;/&gt;&lt;height val=&quot;329&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9&quot;/&gt;&lt;lineCharCount val=&quot;22&quot;/&gt;&lt;lineCharCount val=&quot;21&quot;/&gt;&lt;lineCharCount val=&quot;1&quot;/&gt;&lt;lineCharCount val=&quot;1&quot;/&gt;&lt;lineCharCount val=&quot;12&quot;/&gt;&lt;/TableIndex&gt;&lt;/ShapeTextInfo&gt;"/>
  <p:tag name="HTML_SHAPEINFO" val="&lt;ThreeDShapeInfo&gt;&lt;uuid val=&quot;{EF9E8328-32E1-472F-8715-C508A62C1B76}&quot;/&gt;&lt;isInvalidForFieldText val=&quot;0&quot;/&gt;&lt;Image&gt;&lt;filename val=&quot;C:\Users\delroy\AppData\Local\Temp\CP649611692500Session\CPTrustFolder649611692500\PPTImport649614097937\data\asimages\{EF9E8328-32E1-472F-8715-C508A62C1B76}_4.png&quot;/&gt;&lt;left val=&quot;659&quot;/&gt;&lt;top val=&quot;273&quot;/&gt;&lt;width val=&quot;454&quot;/&gt;&lt;height val=&quot;329&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 name="HTML_SHAPEINFO" val="&lt;ThreeDShapeInfo&gt;&lt;uuid val=&quot;{7EE2B8CE-6691-48E6-A048-02971C846717}&quot;/&gt;&lt;isInvalidForFieldText val=&quot;0&quot;/&gt;&lt;Image&gt;&lt;filename val=&quot;C:\Users\delroy\AppData\Local\Temp\CP649611692500Session\CPTrustFolder649611692500\PPTImport649614097937\data\asimages\{7EE2B8CE-6691-48E6-A048-02971C846717}_5.png&quot;/&gt;&lt;left val=&quot;233&quot;/&gt;&lt;top val=&quot;100&quot;/&gt;&lt;width val=&quot;813&quot;/&gt;&lt;height val=&quot;126&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11&quot;/&gt;&lt;lineCharCount val=&quot;2&quot;/&gt;&lt;lineCharCount val=&quot;36&quot;/&gt;&lt;lineCharCount val=&quot;23&quot;/&gt;&lt;lineCharCount val=&quot;1&quot;/&gt;&lt;lineCharCount val=&quot;41&quot;/&gt;&lt;lineCharCount val=&quot;26&quot;/&gt;&lt;lineCharCount val=&quot;5&quot;/&gt;&lt;lineCharCount val=&quot;14&quot;/&gt;&lt;lineCharCount val=&quot;1&quot;/&gt;&lt;/TableIndex&gt;&lt;/ShapeTextInfo&gt;"/>
  <p:tag name="HTML_SHAPEINFO" val="&lt;ThreeDShapeInfo&gt;&lt;uuid val=&quot;{5E649738-7340-4795-8A46-249C1EA08984}&quot;/&gt;&lt;isInvalidForFieldText val=&quot;0&quot;/&gt;&lt;Image&gt;&lt;filename val=&quot;C:\Users\delroy\AppData\Local\Temp\CP649611692500Session\CPTrustFolder649611692500\PPTImport649614097937\data\asimages\{5E649738-7340-4795-8A46-249C1EA08984}_5.png&quot;/&gt;&lt;left val=&quot;228&quot;/&gt;&lt;top val=&quot;273&quot;/&gt;&lt;width val=&quot;818&quot;/&gt;&lt;height val=&quot;329&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424</TotalTime>
  <Words>947</Words>
  <Application>Microsoft Office PowerPoint</Application>
  <PresentationFormat>Widescreen</PresentationFormat>
  <Paragraphs>62</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Consolas</vt:lpstr>
      <vt:lpstr>Gill Sans MT</vt:lpstr>
      <vt:lpstr>Parcel</vt:lpstr>
      <vt:lpstr>student class examples</vt:lpstr>
      <vt:lpstr>The UML student class</vt:lpstr>
      <vt:lpstr>The student class example</vt:lpstr>
      <vt:lpstr>Constructor options</vt:lpstr>
      <vt:lpstr>Using the student class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Example</dc:title>
  <dc:creator>Delroy Brinkerhoff</dc:creator>
  <cp:lastModifiedBy>delroy</cp:lastModifiedBy>
  <cp:revision>11</cp:revision>
  <dcterms:created xsi:type="dcterms:W3CDTF">2016-07-13T22:03:45Z</dcterms:created>
  <dcterms:modified xsi:type="dcterms:W3CDTF">2025-11-25T20:05:35Z</dcterms:modified>
</cp:coreProperties>
</file>