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4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BD90E5-1C51-4D24-A183-3BC62A71FD10}" type="datetimeFigureOut">
              <a:rPr lang="en-US" smtClean="0"/>
              <a:t>9/13/2022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1A2D4C-70B0-4925-AEEA-EC171F3E7773}" type="slidenum">
              <a:rPr lang="en-US" smtClean="0"/>
              <a:t>‹#›</a:t>
            </a:fld>
            <a:endParaRPr lang="en-US" dirty="0"/>
          </a:p>
        </p:txBody>
      </p:sp>
    </p:spTree>
    <p:extLst>
      <p:ext uri="{BB962C8B-B14F-4D97-AF65-F5344CB8AC3E}">
        <p14:creationId xmlns:p14="http://schemas.microsoft.com/office/powerpoint/2010/main" val="36054832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Recall that C++ not only allows programmers to create automatic variables on the stack but also as dynamic variables on the heap. Dynamic variables are created at runtime with the new operator, that is, they are created while the program is executing. Objects are also variables and so can be created automatically or dynamically. Objects created on the heap must be destroyed with the delete operator.</a:t>
            </a:r>
          </a:p>
          <a:p>
            <a:endParaRPr lang="en-US" dirty="0"/>
          </a:p>
        </p:txBody>
      </p:sp>
      <p:sp>
        <p:nvSpPr>
          <p:cNvPr id="4" name="Slide Number Placeholder 3"/>
          <p:cNvSpPr>
            <a:spLocks noGrp="1"/>
          </p:cNvSpPr>
          <p:nvPr>
            <p:ph type="sldNum" sz="quarter" idx="5"/>
          </p:nvPr>
        </p:nvSpPr>
        <p:spPr/>
        <p:txBody>
          <a:bodyPr/>
          <a:lstStyle/>
          <a:p>
            <a:fld id="{C61A2D4C-70B0-4925-AEEA-EC171F3E7773}" type="slidenum">
              <a:rPr lang="en-US" smtClean="0"/>
              <a:t>1</a:t>
            </a:fld>
            <a:endParaRPr lang="en-US" dirty="0"/>
          </a:p>
        </p:txBody>
      </p:sp>
    </p:spTree>
    <p:extLst>
      <p:ext uri="{BB962C8B-B14F-4D97-AF65-F5344CB8AC3E}">
        <p14:creationId xmlns:p14="http://schemas.microsoft.com/office/powerpoint/2010/main" val="4258338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widget class illustrated here forms the basis for the following examples. The class defines two overloaded constructors: a default constructor and a general constructor. Although the data members are initialized in the class specification, the default constructor is still needed to permit creating an object without providing arguments. Although a destructor is not needed with the widget class, one is outlined for use in the following examples. We’ll see a need for destructors in the next chapter when our classes become more complex. Finally, the widget provides a getter function that will illustrate in the following examples how all member functions are called.</a:t>
            </a:r>
          </a:p>
          <a:p>
            <a:endParaRPr lang="en-US" dirty="0"/>
          </a:p>
        </p:txBody>
      </p:sp>
      <p:sp>
        <p:nvSpPr>
          <p:cNvPr id="4" name="Slide Number Placeholder 3"/>
          <p:cNvSpPr>
            <a:spLocks noGrp="1"/>
          </p:cNvSpPr>
          <p:nvPr>
            <p:ph type="sldNum" sz="quarter" idx="5"/>
          </p:nvPr>
        </p:nvSpPr>
        <p:spPr/>
        <p:txBody>
          <a:bodyPr/>
          <a:lstStyle/>
          <a:p>
            <a:fld id="{C61A2D4C-70B0-4925-AEEA-EC171F3E7773}" type="slidenum">
              <a:rPr lang="en-US" smtClean="0"/>
              <a:t>2</a:t>
            </a:fld>
            <a:endParaRPr lang="en-US" dirty="0"/>
          </a:p>
        </p:txBody>
      </p:sp>
    </p:spTree>
    <p:extLst>
      <p:ext uri="{BB962C8B-B14F-4D97-AF65-F5344CB8AC3E}">
        <p14:creationId xmlns:p14="http://schemas.microsoft.com/office/powerpoint/2010/main" val="13104980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Single objects are created dynamically on the heap with the new operator. Whenever an object is created, either on the stack or on the heap, a constructor is called to build the object. Like all overloaded functions, which constructor is called is determined by the parameters passed in the function call. The example on the left calls the default constructor while the example on the right calls a general constructor. Objects created on the heap must be destroyed with the delete operator.</a:t>
            </a:r>
          </a:p>
          <a:p>
            <a:endParaRPr lang="en-US" dirty="0"/>
          </a:p>
        </p:txBody>
      </p:sp>
      <p:sp>
        <p:nvSpPr>
          <p:cNvPr id="4" name="Slide Number Placeholder 3"/>
          <p:cNvSpPr>
            <a:spLocks noGrp="1"/>
          </p:cNvSpPr>
          <p:nvPr>
            <p:ph type="sldNum" sz="quarter" idx="5"/>
          </p:nvPr>
        </p:nvSpPr>
        <p:spPr/>
        <p:txBody>
          <a:bodyPr/>
          <a:lstStyle/>
          <a:p>
            <a:fld id="{C61A2D4C-70B0-4925-AEEA-EC171F3E7773}" type="slidenum">
              <a:rPr lang="en-US" smtClean="0"/>
              <a:t>3</a:t>
            </a:fld>
            <a:endParaRPr lang="en-US" dirty="0"/>
          </a:p>
        </p:txBody>
      </p:sp>
    </p:spTree>
    <p:extLst>
      <p:ext uri="{BB962C8B-B14F-4D97-AF65-F5344CB8AC3E}">
        <p14:creationId xmlns:p14="http://schemas.microsoft.com/office/powerpoint/2010/main" val="2368388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It’s possible, and often desirable, to create arrays of objects. The problem is that we don’t always know, at the time that we write and compile a program, how many objects we need. If we make the array too big we end up wasting memory, but if we make the array too small we may not have enough objects to complete a task.</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One solution is to create arrays of objects dynamically with new. The size of an automatic array must be specified at compile time, but the size of a dynamic array can be specified at runtime. This means that we can specify the size of an array with a variable and wait until the program is running to determine how big the array should be, either by user input or by some calculation. The default constructor is the only constructor allowed here. It’s necessary to signal the compiler when destroying an array of objects, which we do with the square brackets placed between the delete keyword and the array variable name. Without this signal, the compiler will generate only one call to the destructor; with the brackets, the compiler generates a destructor call for each object in the array.</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An alternative approach is to create an array of pointers. Pointers are smaller than most objects and so waste less memory when they are unused. Furthermore, constructors and destructors are not called when pointers are created or destroyed, which saves unnecessary function calls when some objects in an array go unused. Objects are created one at time, as needed, and their address is stored in the pointer array. This approach also allows programmers to call any constructor function and not just the default, but the objects must be deleted one at a time as well.</a:t>
            </a:r>
          </a:p>
          <a:p>
            <a:endParaRPr lang="en-US" dirty="0"/>
          </a:p>
        </p:txBody>
      </p:sp>
      <p:sp>
        <p:nvSpPr>
          <p:cNvPr id="4" name="Slide Number Placeholder 3"/>
          <p:cNvSpPr>
            <a:spLocks noGrp="1"/>
          </p:cNvSpPr>
          <p:nvPr>
            <p:ph type="sldNum" sz="quarter" idx="5"/>
          </p:nvPr>
        </p:nvSpPr>
        <p:spPr/>
        <p:txBody>
          <a:bodyPr/>
          <a:lstStyle/>
          <a:p>
            <a:fld id="{C61A2D4C-70B0-4925-AEEA-EC171F3E7773}" type="slidenum">
              <a:rPr lang="en-US" smtClean="0"/>
              <a:t>4</a:t>
            </a:fld>
            <a:endParaRPr lang="en-US" dirty="0"/>
          </a:p>
        </p:txBody>
      </p:sp>
    </p:spTree>
    <p:extLst>
      <p:ext uri="{BB962C8B-B14F-4D97-AF65-F5344CB8AC3E}">
        <p14:creationId xmlns:p14="http://schemas.microsoft.com/office/powerpoint/2010/main" val="5772365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have just seen that it is possible to create an array of objects, either automatically on the stack or dynamically on the heap. Regardless of how the array is created, indexing into an array of objects selects a single object. The features of the selected object are accessed with the dot operator.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Indexing into an array of pointers, on the other hand, returns a single pointer. When that pointer points to an object, we access the object’s features with the arrow operator.</a:t>
            </a:r>
          </a:p>
          <a:p>
            <a:endParaRPr lang="en-US" dirty="0"/>
          </a:p>
        </p:txBody>
      </p:sp>
      <p:sp>
        <p:nvSpPr>
          <p:cNvPr id="4" name="Slide Number Placeholder 3"/>
          <p:cNvSpPr>
            <a:spLocks noGrp="1"/>
          </p:cNvSpPr>
          <p:nvPr>
            <p:ph type="sldNum" sz="quarter" idx="5"/>
          </p:nvPr>
        </p:nvSpPr>
        <p:spPr/>
        <p:txBody>
          <a:bodyPr/>
          <a:lstStyle/>
          <a:p>
            <a:fld id="{C61A2D4C-70B0-4925-AEEA-EC171F3E7773}" type="slidenum">
              <a:rPr lang="en-US" smtClean="0"/>
              <a:t>5</a:t>
            </a:fld>
            <a:endParaRPr lang="en-US" dirty="0"/>
          </a:p>
        </p:txBody>
      </p:sp>
    </p:spTree>
    <p:extLst>
      <p:ext uri="{BB962C8B-B14F-4D97-AF65-F5344CB8AC3E}">
        <p14:creationId xmlns:p14="http://schemas.microsoft.com/office/powerpoint/2010/main" val="26473517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9/13/2022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9/13/2022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9/13/2022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9/13/2022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9/13/2022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9/13/2022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9/13/2022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9/13/2022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9/13/2022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9/13/2022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new and delete</a:t>
            </a:r>
          </a:p>
        </p:txBody>
      </p:sp>
      <p:sp>
        <p:nvSpPr>
          <p:cNvPr id="3" name="Subtitle 2"/>
          <p:cNvSpPr>
            <a:spLocks noGrp="1"/>
          </p:cNvSpPr>
          <p:nvPr>
            <p:ph type="subTitle" idx="1"/>
          </p:nvPr>
        </p:nvSpPr>
        <p:spPr/>
        <p:txBody>
          <a:bodyPr/>
          <a:lstStyle/>
          <a:p>
            <a:r>
              <a:rPr lang="en-US" dirty="0"/>
              <a:t>Creating and destroying objects on the heap</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Class Example</a:t>
            </a:r>
          </a:p>
        </p:txBody>
      </p:sp>
      <p:sp>
        <p:nvSpPr>
          <p:cNvPr id="3" name="TextBox 2"/>
          <p:cNvSpPr txBox="1"/>
          <p:nvPr/>
        </p:nvSpPr>
        <p:spPr>
          <a:xfrm>
            <a:off x="2895600" y="2469830"/>
            <a:ext cx="6400800" cy="3416320"/>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class widget</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private:</a:t>
            </a:r>
          </a:p>
          <a:p>
            <a:r>
              <a:rPr lang="en-US" dirty="0">
                <a:latin typeface="Courier New" panose="02070309020205020404" pitchFamily="49" charset="0"/>
                <a:cs typeface="Courier New" panose="02070309020205020404" pitchFamily="49" charset="0"/>
              </a:rPr>
              <a:t>        int		color = 0xff0000;</a:t>
            </a:r>
          </a:p>
          <a:p>
            <a:r>
              <a:rPr lang="en-US" dirty="0">
                <a:latin typeface="Courier New" panose="02070309020205020404" pitchFamily="49" charset="0"/>
                <a:cs typeface="Courier New" panose="02070309020205020404" pitchFamily="49" charset="0"/>
              </a:rPr>
              <a:t>        double	cost = 0.0;</a:t>
            </a:r>
          </a:p>
          <a:p>
            <a:r>
              <a:rPr lang="en-US" dirty="0">
                <a:latin typeface="Courier New" panose="02070309020205020404" pitchFamily="49" charset="0"/>
                <a:cs typeface="Courier New" panose="02070309020205020404" pitchFamily="49" charset="0"/>
              </a:rPr>
              <a:t>    public:</a:t>
            </a:r>
          </a:p>
          <a:p>
            <a:r>
              <a:rPr lang="en-US" dirty="0">
                <a:latin typeface="Courier New" panose="02070309020205020404" pitchFamily="49" charset="0"/>
                <a:cs typeface="Courier New" panose="02070309020205020404" pitchFamily="49" charset="0"/>
              </a:rPr>
              <a:t>        widget() {}</a:t>
            </a:r>
          </a:p>
          <a:p>
            <a:r>
              <a:rPr lang="en-US" dirty="0">
                <a:latin typeface="Courier New" panose="02070309020205020404" pitchFamily="49" charset="0"/>
                <a:cs typeface="Courier New" panose="02070309020205020404" pitchFamily="49" charset="0"/>
              </a:rPr>
              <a:t>        widget(int a_color, double a_cost)</a:t>
            </a:r>
          </a:p>
          <a:p>
            <a:r>
              <a:rPr lang="en-US" dirty="0">
                <a:latin typeface="Courier New" panose="02070309020205020404" pitchFamily="49" charset="0"/>
                <a:cs typeface="Courier New" panose="02070309020205020404" pitchFamily="49" charset="0"/>
              </a:rPr>
              <a:t>            : color(a_color), cost(a_cost) {}</a:t>
            </a:r>
          </a:p>
          <a:p>
            <a:r>
              <a:rPr lang="en-US" dirty="0">
                <a:latin typeface="Courier New" panose="02070309020205020404" pitchFamily="49" charset="0"/>
                <a:cs typeface="Courier New" panose="02070309020205020404" pitchFamily="49" charset="0"/>
              </a:rPr>
              <a:t>        ~widget() { . . . }</a:t>
            </a:r>
          </a:p>
          <a:p>
            <a:r>
              <a:rPr lang="en-US" dirty="0">
                <a:latin typeface="Courier New" panose="02070309020205020404" pitchFamily="49" charset="0"/>
                <a:cs typeface="Courier New" panose="02070309020205020404" pitchFamily="49" charset="0"/>
              </a:rPr>
              <a:t>        int get_color() { return color; }</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833312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t>Default Constructor</a:t>
            </a:r>
          </a:p>
        </p:txBody>
      </p:sp>
      <p:sp>
        <p:nvSpPr>
          <p:cNvPr id="3" name="Content Placeholder 2"/>
          <p:cNvSpPr>
            <a:spLocks noGrp="1"/>
          </p:cNvSpPr>
          <p:nvPr>
            <p:ph sz="half" idx="2"/>
          </p:nvPr>
        </p:nvSpPr>
        <p:spPr>
          <a:xfrm>
            <a:off x="1583436" y="3143250"/>
            <a:ext cx="4270248" cy="1204463"/>
          </a:xfrm>
        </p:spPr>
        <p:txBody>
          <a:bodyPr/>
          <a:lstStyle/>
          <a:p>
            <a:r>
              <a:rPr lang="en-US" dirty="0">
                <a:latin typeface="Courier New" panose="02070309020205020404" pitchFamily="49" charset="0"/>
                <a:cs typeface="Courier New" panose="02070309020205020404" pitchFamily="49" charset="0"/>
              </a:rPr>
              <a:t>widget* w1 = new widget;</a:t>
            </a:r>
          </a:p>
          <a:p>
            <a:r>
              <a:rPr lang="en-US" dirty="0">
                <a:latin typeface="Courier New" panose="02070309020205020404" pitchFamily="49" charset="0"/>
                <a:cs typeface="Courier New" panose="02070309020205020404" pitchFamily="49" charset="0"/>
              </a:rPr>
              <a:t>delete w1;</a:t>
            </a:r>
          </a:p>
        </p:txBody>
      </p:sp>
      <p:sp>
        <p:nvSpPr>
          <p:cNvPr id="4" name="Content Placeholder 3"/>
          <p:cNvSpPr>
            <a:spLocks noGrp="1"/>
          </p:cNvSpPr>
          <p:nvPr>
            <p:ph sz="quarter" idx="4"/>
          </p:nvPr>
        </p:nvSpPr>
        <p:spPr>
          <a:xfrm>
            <a:off x="6338316" y="3143250"/>
            <a:ext cx="4461956" cy="1204463"/>
          </a:xfrm>
        </p:spPr>
        <p:txBody>
          <a:bodyPr/>
          <a:lstStyle/>
          <a:p>
            <a:pPr>
              <a:spcBef>
                <a:spcPts val="0"/>
              </a:spcBef>
            </a:pPr>
            <a:r>
              <a:rPr lang="en-US" dirty="0">
                <a:latin typeface="Courier New" panose="02070309020205020404" pitchFamily="49" charset="0"/>
                <a:cs typeface="Courier New" panose="02070309020205020404" pitchFamily="49" charset="0"/>
              </a:rPr>
              <a:t>widget* w2 =</a:t>
            </a:r>
          </a:p>
          <a:p>
            <a:pPr marL="0" indent="0">
              <a:spcBef>
                <a:spcPts val="0"/>
              </a:spcBef>
              <a:buNone/>
            </a:pPr>
            <a:r>
              <a:rPr lang="en-US" dirty="0">
                <a:latin typeface="Courier New" panose="02070309020205020404" pitchFamily="49" charset="0"/>
                <a:cs typeface="Courier New" panose="02070309020205020404" pitchFamily="49" charset="0"/>
              </a:rPr>
              <a:t>    new widget(0x00ff00, 5.99);</a:t>
            </a:r>
          </a:p>
          <a:p>
            <a:pPr>
              <a:spcBef>
                <a:spcPts val="0"/>
              </a:spcBef>
            </a:pPr>
            <a:r>
              <a:rPr lang="en-US" dirty="0">
                <a:latin typeface="Courier New" panose="02070309020205020404" pitchFamily="49" charset="0"/>
                <a:cs typeface="Courier New" panose="02070309020205020404" pitchFamily="49" charset="0"/>
              </a:rPr>
              <a:t>delete w2;</a:t>
            </a:r>
          </a:p>
        </p:txBody>
      </p:sp>
      <p:sp>
        <p:nvSpPr>
          <p:cNvPr id="5" name="Text Placeholder 4"/>
          <p:cNvSpPr>
            <a:spLocks noGrp="1"/>
          </p:cNvSpPr>
          <p:nvPr>
            <p:ph type="body" sz="quarter" idx="13"/>
          </p:nvPr>
        </p:nvSpPr>
        <p:spPr/>
        <p:txBody>
          <a:bodyPr/>
          <a:lstStyle/>
          <a:p>
            <a:r>
              <a:rPr lang="en-US" dirty="0"/>
              <a:t>General Constructor</a:t>
            </a:r>
          </a:p>
        </p:txBody>
      </p:sp>
      <p:sp>
        <p:nvSpPr>
          <p:cNvPr id="6" name="Title 5"/>
          <p:cNvSpPr>
            <a:spLocks noGrp="1"/>
          </p:cNvSpPr>
          <p:nvPr>
            <p:ph type="title"/>
          </p:nvPr>
        </p:nvSpPr>
        <p:spPr/>
        <p:txBody>
          <a:bodyPr/>
          <a:lstStyle/>
          <a:p>
            <a:r>
              <a:rPr lang="en-US" dirty="0"/>
              <a:t>Dynamic Objects</a:t>
            </a:r>
          </a:p>
        </p:txBody>
      </p:sp>
      <p:pic>
        <p:nvPicPr>
          <p:cNvPr id="7" name="Picture 6"/>
          <p:cNvPicPr>
            <a:picLocks noChangeAspect="1"/>
          </p:cNvPicPr>
          <p:nvPr/>
        </p:nvPicPr>
        <p:blipFill>
          <a:blip r:embed="rId3"/>
          <a:stretch>
            <a:fillRect/>
          </a:stretch>
        </p:blipFill>
        <p:spPr>
          <a:xfrm>
            <a:off x="2112629" y="4278270"/>
            <a:ext cx="7966743" cy="1407663"/>
          </a:xfrm>
          <a:prstGeom prst="rect">
            <a:avLst/>
          </a:prstGeom>
        </p:spPr>
      </p:pic>
    </p:spTree>
    <p:extLst>
      <p:ext uri="{BB962C8B-B14F-4D97-AF65-F5344CB8AC3E}">
        <p14:creationId xmlns:p14="http://schemas.microsoft.com/office/powerpoint/2010/main" val="3938940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t>Array of Objects</a:t>
            </a:r>
          </a:p>
        </p:txBody>
      </p:sp>
      <p:sp>
        <p:nvSpPr>
          <p:cNvPr id="3" name="Content Placeholder 2"/>
          <p:cNvSpPr>
            <a:spLocks noGrp="1"/>
          </p:cNvSpPr>
          <p:nvPr>
            <p:ph sz="half" idx="2"/>
          </p:nvPr>
        </p:nvSpPr>
        <p:spPr/>
        <p:txBody>
          <a:bodyPr>
            <a:normAutofit/>
          </a:bodyPr>
          <a:lstStyle/>
          <a:p>
            <a:r>
              <a:rPr lang="en-US" dirty="0">
                <a:latin typeface="Courier New" panose="02070309020205020404" pitchFamily="49" charset="0"/>
                <a:cs typeface="Courier New" panose="02070309020205020404" pitchFamily="49" charset="0"/>
              </a:rPr>
              <a:t>widget* w3 = new widget[n];</a:t>
            </a:r>
          </a:p>
          <a:p>
            <a:r>
              <a:rPr lang="en-US" dirty="0">
                <a:latin typeface="Courier New" panose="02070309020205020404" pitchFamily="49" charset="0"/>
                <a:cs typeface="Courier New" panose="02070309020205020404" pitchFamily="49" charset="0"/>
              </a:rPr>
              <a:t>delete[] w3;</a:t>
            </a:r>
          </a:p>
        </p:txBody>
      </p:sp>
      <p:sp>
        <p:nvSpPr>
          <p:cNvPr id="4" name="Content Placeholder 3"/>
          <p:cNvSpPr>
            <a:spLocks noGrp="1"/>
          </p:cNvSpPr>
          <p:nvPr>
            <p:ph sz="quarter" idx="4"/>
          </p:nvPr>
        </p:nvSpPr>
        <p:spPr>
          <a:xfrm>
            <a:off x="6338316" y="3143250"/>
            <a:ext cx="4253484" cy="1142521"/>
          </a:xfrm>
        </p:spPr>
        <p:txBody>
          <a:bodyPr/>
          <a:lstStyle/>
          <a:p>
            <a:r>
              <a:rPr lang="pl-PL" dirty="0">
                <a:latin typeface="Courier New" panose="02070309020205020404" pitchFamily="49" charset="0"/>
                <a:cs typeface="Courier New" panose="02070309020205020404" pitchFamily="49" charset="0"/>
              </a:rPr>
              <a:t>widget*</a:t>
            </a:r>
            <a:r>
              <a:rPr lang="en-US" dirty="0">
                <a:latin typeface="Courier New" panose="02070309020205020404" pitchFamily="49" charset="0"/>
                <a:cs typeface="Courier New" panose="02070309020205020404" pitchFamily="49" charset="0"/>
              </a:rPr>
              <a:t> </a:t>
            </a:r>
            <a:r>
              <a:rPr lang="pl-PL" dirty="0">
                <a:latin typeface="Courier New" panose="02070309020205020404" pitchFamily="49" charset="0"/>
                <a:cs typeface="Courier New" panose="02070309020205020404" pitchFamily="49" charset="0"/>
              </a:rPr>
              <a:t>w4[100];</a:t>
            </a:r>
          </a:p>
          <a:p>
            <a:r>
              <a:rPr lang="pl-PL" dirty="0">
                <a:latin typeface="Courier New" panose="02070309020205020404" pitchFamily="49" charset="0"/>
                <a:cs typeface="Courier New" panose="02070309020205020404" pitchFamily="49" charset="0"/>
              </a:rPr>
              <a:t>for (int i = 0; i &lt; 3; i++)</a:t>
            </a:r>
          </a:p>
          <a:p>
            <a:pPr marL="0" indent="0">
              <a:spcBef>
                <a:spcPts val="0"/>
              </a:spcBef>
              <a:buNone/>
            </a:pPr>
            <a:r>
              <a:rPr lang="en-US" dirty="0">
                <a:latin typeface="Courier New" panose="02070309020205020404" pitchFamily="49" charset="0"/>
                <a:cs typeface="Courier New" panose="02070309020205020404" pitchFamily="49" charset="0"/>
              </a:rPr>
              <a:t>          </a:t>
            </a:r>
            <a:r>
              <a:rPr lang="pl-PL" dirty="0">
                <a:latin typeface="Courier New" panose="02070309020205020404" pitchFamily="49" charset="0"/>
                <a:cs typeface="Courier New" panose="02070309020205020404" pitchFamily="49" charset="0"/>
              </a:rPr>
              <a:t>w4[i] = new widget;</a:t>
            </a:r>
          </a:p>
        </p:txBody>
      </p:sp>
      <p:sp>
        <p:nvSpPr>
          <p:cNvPr id="5" name="Text Placeholder 4"/>
          <p:cNvSpPr>
            <a:spLocks noGrp="1"/>
          </p:cNvSpPr>
          <p:nvPr>
            <p:ph type="body" sz="quarter" idx="13"/>
          </p:nvPr>
        </p:nvSpPr>
        <p:spPr/>
        <p:txBody>
          <a:bodyPr/>
          <a:lstStyle/>
          <a:p>
            <a:r>
              <a:rPr lang="en-US" dirty="0"/>
              <a:t>Array Of Object Pointers</a:t>
            </a:r>
          </a:p>
        </p:txBody>
      </p:sp>
      <p:sp>
        <p:nvSpPr>
          <p:cNvPr id="6" name="Title 5"/>
          <p:cNvSpPr>
            <a:spLocks noGrp="1"/>
          </p:cNvSpPr>
          <p:nvPr>
            <p:ph type="title"/>
          </p:nvPr>
        </p:nvSpPr>
        <p:spPr/>
        <p:txBody>
          <a:bodyPr/>
          <a:lstStyle/>
          <a:p>
            <a:r>
              <a:rPr lang="en-US" dirty="0"/>
              <a:t>Arrays And Objects</a:t>
            </a:r>
          </a:p>
        </p:txBody>
      </p:sp>
      <p:pic>
        <p:nvPicPr>
          <p:cNvPr id="7" name="Picture 6"/>
          <p:cNvPicPr>
            <a:picLocks noChangeAspect="1"/>
          </p:cNvPicPr>
          <p:nvPr/>
        </p:nvPicPr>
        <p:blipFill>
          <a:blip r:embed="rId3"/>
          <a:stretch>
            <a:fillRect/>
          </a:stretch>
        </p:blipFill>
        <p:spPr>
          <a:xfrm>
            <a:off x="1519183" y="4128759"/>
            <a:ext cx="4204990" cy="1025138"/>
          </a:xfrm>
          <a:prstGeom prst="rect">
            <a:avLst/>
          </a:prstGeom>
        </p:spPr>
      </p:pic>
      <p:pic>
        <p:nvPicPr>
          <p:cNvPr id="9" name="Picture 8"/>
          <p:cNvPicPr>
            <a:picLocks noChangeAspect="1"/>
          </p:cNvPicPr>
          <p:nvPr/>
        </p:nvPicPr>
        <p:blipFill>
          <a:blip r:embed="rId4"/>
          <a:stretch>
            <a:fillRect/>
          </a:stretch>
        </p:blipFill>
        <p:spPr>
          <a:xfrm>
            <a:off x="6671725" y="4128759"/>
            <a:ext cx="3097276" cy="2197100"/>
          </a:xfrm>
          <a:prstGeom prst="rect">
            <a:avLst/>
          </a:prstGeom>
        </p:spPr>
      </p:pic>
    </p:spTree>
    <p:extLst>
      <p:ext uri="{BB962C8B-B14F-4D97-AF65-F5344CB8AC3E}">
        <p14:creationId xmlns:p14="http://schemas.microsoft.com/office/powerpoint/2010/main" val="1048252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167816" y="2313433"/>
            <a:ext cx="4270248" cy="704087"/>
          </a:xfrm>
        </p:spPr>
        <p:txBody>
          <a:bodyPr/>
          <a:lstStyle/>
          <a:p>
            <a:r>
              <a:rPr lang="en-US" dirty="0"/>
              <a:t>Arrays of Objects</a:t>
            </a:r>
          </a:p>
        </p:txBody>
      </p:sp>
      <p:sp>
        <p:nvSpPr>
          <p:cNvPr id="3" name="Content Placeholder 2"/>
          <p:cNvSpPr>
            <a:spLocks noGrp="1"/>
          </p:cNvSpPr>
          <p:nvPr>
            <p:ph sz="half" idx="2"/>
          </p:nvPr>
        </p:nvSpPr>
        <p:spPr>
          <a:xfrm>
            <a:off x="1158564" y="3143250"/>
            <a:ext cx="4383255" cy="2596776"/>
          </a:xfrm>
        </p:spPr>
        <p:txBody>
          <a:bodyPr/>
          <a:lstStyle/>
          <a:p>
            <a:r>
              <a:rPr lang="en-US" dirty="0">
                <a:latin typeface="Courier New" panose="02070309020205020404" pitchFamily="49" charset="0"/>
                <a:cs typeface="Courier New" panose="02070309020205020404" pitchFamily="49" charset="0"/>
              </a:rPr>
              <a:t>widget w5[100];</a:t>
            </a:r>
          </a:p>
          <a:p>
            <a:r>
              <a:rPr lang="en-US" dirty="0">
                <a:latin typeface="Courier New" panose="02070309020205020404" pitchFamily="49" charset="0"/>
                <a:cs typeface="Courier New" panose="02070309020205020404" pitchFamily="49" charset="0"/>
              </a:rPr>
              <a:t>w5[10].get_color()</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widget* w6 = new widget[100];</a:t>
            </a:r>
          </a:p>
          <a:p>
            <a:r>
              <a:rPr lang="en-US" dirty="0">
                <a:latin typeface="Courier New" panose="02070309020205020404" pitchFamily="49" charset="0"/>
                <a:cs typeface="Courier New" panose="02070309020205020404" pitchFamily="49" charset="0"/>
              </a:rPr>
              <a:t>w6[10].get_color()</a:t>
            </a:r>
          </a:p>
        </p:txBody>
      </p:sp>
      <p:sp>
        <p:nvSpPr>
          <p:cNvPr id="4" name="Content Placeholder 3"/>
          <p:cNvSpPr>
            <a:spLocks noGrp="1"/>
          </p:cNvSpPr>
          <p:nvPr>
            <p:ph sz="quarter" idx="4"/>
          </p:nvPr>
        </p:nvSpPr>
        <p:spPr>
          <a:xfrm>
            <a:off x="5874340" y="3143250"/>
            <a:ext cx="5708059" cy="2596776"/>
          </a:xfrm>
        </p:spPr>
        <p:txBody>
          <a:bodyPr/>
          <a:lstStyle/>
          <a:p>
            <a:r>
              <a:rPr lang="en-US" dirty="0">
                <a:latin typeface="Courier New" panose="02070309020205020404" pitchFamily="49" charset="0"/>
                <a:cs typeface="Courier New" panose="02070309020205020404" pitchFamily="49" charset="0"/>
              </a:rPr>
              <a:t>widget* w7[100];</a:t>
            </a:r>
          </a:p>
          <a:p>
            <a:r>
              <a:rPr lang="en-US" dirty="0">
                <a:latin typeface="Courier New" panose="02070309020205020404" pitchFamily="49" charset="0"/>
                <a:cs typeface="Courier New" panose="02070309020205020404" pitchFamily="49" charset="0"/>
              </a:rPr>
              <a:t>for (int i = 0; i &lt; 100; i++)</a:t>
            </a:r>
          </a:p>
          <a:p>
            <a:pPr marL="0" indent="0">
              <a:spcBef>
                <a:spcPts val="0"/>
              </a:spcBef>
              <a:buNone/>
            </a:pPr>
            <a:r>
              <a:rPr lang="en-US" dirty="0">
                <a:latin typeface="Courier New" panose="02070309020205020404" pitchFamily="49" charset="0"/>
                <a:cs typeface="Courier New" panose="02070309020205020404" pitchFamily="49" charset="0"/>
              </a:rPr>
              <a:t>     w7[i] = new widget(0x0000ff, 10.0);</a:t>
            </a:r>
          </a:p>
          <a:p>
            <a:r>
              <a:rPr lang="en-US" dirty="0">
                <a:latin typeface="Courier New" panose="02070309020205020404" pitchFamily="49" charset="0"/>
                <a:cs typeface="Courier New" panose="02070309020205020404" pitchFamily="49" charset="0"/>
              </a:rPr>
              <a:t>w7[10]-&gt;get_color()</a:t>
            </a:r>
          </a:p>
        </p:txBody>
      </p:sp>
      <p:sp>
        <p:nvSpPr>
          <p:cNvPr id="5" name="Text Placeholder 4"/>
          <p:cNvSpPr>
            <a:spLocks noGrp="1"/>
          </p:cNvSpPr>
          <p:nvPr>
            <p:ph type="body" sz="quarter" idx="13"/>
          </p:nvPr>
        </p:nvSpPr>
        <p:spPr/>
        <p:txBody>
          <a:bodyPr/>
          <a:lstStyle/>
          <a:p>
            <a:r>
              <a:rPr lang="en-US" dirty="0"/>
              <a:t>Arrays of Pointers</a:t>
            </a:r>
          </a:p>
        </p:txBody>
      </p:sp>
      <p:sp>
        <p:nvSpPr>
          <p:cNvPr id="6" name="Title 5"/>
          <p:cNvSpPr>
            <a:spLocks noGrp="1"/>
          </p:cNvSpPr>
          <p:nvPr>
            <p:ph type="title"/>
          </p:nvPr>
        </p:nvSpPr>
        <p:spPr/>
        <p:txBody>
          <a:bodyPr/>
          <a:lstStyle/>
          <a:p>
            <a:r>
              <a:rPr lang="en-US" dirty="0"/>
              <a:t>Arrays And Feature Access</a:t>
            </a:r>
          </a:p>
        </p:txBody>
      </p:sp>
    </p:spTree>
    <p:extLst>
      <p:ext uri="{BB962C8B-B14F-4D97-AF65-F5344CB8AC3E}">
        <p14:creationId xmlns:p14="http://schemas.microsoft.com/office/powerpoint/2010/main" val="1321410180"/>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268</TotalTime>
  <Words>944</Words>
  <Application>Microsoft Office PowerPoint</Application>
  <PresentationFormat>Widescreen</PresentationFormat>
  <Paragraphs>57</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Courier New</vt:lpstr>
      <vt:lpstr>Gill Sans MT</vt:lpstr>
      <vt:lpstr>Parcel</vt:lpstr>
      <vt:lpstr>new and delete</vt:lpstr>
      <vt:lpstr>Class Example</vt:lpstr>
      <vt:lpstr>Dynamic Objects</vt:lpstr>
      <vt:lpstr>Arrays And Objects</vt:lpstr>
      <vt:lpstr>Arrays And Feature Access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and Operands</dc:title>
  <dc:creator>Delroy Brinkerhoff</dc:creator>
  <cp:lastModifiedBy>Delroy Brinkerhoff</cp:lastModifiedBy>
  <cp:revision>18</cp:revision>
  <dcterms:created xsi:type="dcterms:W3CDTF">2016-07-13T22:03:45Z</dcterms:created>
  <dcterms:modified xsi:type="dcterms:W3CDTF">2022-09-13T13:59:27Z</dcterms:modified>
</cp:coreProperties>
</file>