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9" r:id="rId3"/>
    <p:sldId id="260" r:id="rId4"/>
    <p:sldId id="261"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9F24AA-F1CD-44C5-9B8A-701D8CE1CED8}" type="datetimeFigureOut">
              <a:rPr lang="en-US" smtClean="0"/>
              <a:t>9/19/2022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5AEF60-B982-4DAC-8E98-2E3C22DE3260}" type="slidenum">
              <a:rPr lang="en-US" smtClean="0"/>
              <a:t>‹#›</a:t>
            </a:fld>
            <a:endParaRPr lang="en-US" dirty="0"/>
          </a:p>
        </p:txBody>
      </p:sp>
    </p:spTree>
    <p:extLst>
      <p:ext uri="{BB962C8B-B14F-4D97-AF65-F5344CB8AC3E}">
        <p14:creationId xmlns:p14="http://schemas.microsoft.com/office/powerpoint/2010/main" val="3009087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a bit awkward to say the “this” pointer, but it is nevertheless an important player in the process of calling functions that are members of a class.</a:t>
            </a: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1</a:t>
            </a:fld>
            <a:endParaRPr lang="en-US" dirty="0"/>
          </a:p>
        </p:txBody>
      </p:sp>
    </p:spTree>
    <p:extLst>
      <p:ext uri="{BB962C8B-B14F-4D97-AF65-F5344CB8AC3E}">
        <p14:creationId xmlns:p14="http://schemas.microsoft.com/office/powerpoint/2010/main" val="130790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better understand the role that the “this” pointer plays, we look at two versions of the stack class. The version on the left implements a stack as a structure. It’s possible for a client program to create multiple instances of a stack, so the stack functions must be bound to a specific stack when they run. That is, each function must “know” on which stack it is operating. We create the object-to-function binding by passing the address of the stack as an argument to most of the stack functions.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class version of stack is quite similar to the structure version, but the size and all of the functions are made members of the class. The class constructor function replaces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make_stack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init_stack</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functions appearing in the structure version. But the most important difference is that the stack pointer argument is removed from the member functions. Eliminating the stack pointer argument does not mean that the functions no longer need to be bound to a specific stack object, but rather that the binding takes place automatically.</a:t>
            </a: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2</a:t>
            </a:fld>
            <a:endParaRPr lang="en-US" dirty="0"/>
          </a:p>
        </p:txBody>
      </p:sp>
    </p:spTree>
    <p:extLst>
      <p:ext uri="{BB962C8B-B14F-4D97-AF65-F5344CB8AC3E}">
        <p14:creationId xmlns:p14="http://schemas.microsoft.com/office/powerpoint/2010/main" val="3049500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code appearing on the left side of the slide is the code that a programmer writes. The code appearing on the right side of the slide represents the code that the compiler automatically generates. (Older C++ compilers generated C code that looked similar to the illustrated code. Newer compilers generate machine code directly, but the machine code does pass the address of the calling object.) The address of the calling object is passed to an implicit pointer argument named “this.” The programmer writes neither the argument in the call nor the parameter in the header. The programmer can optionally write the “this arrow” in the body of the function but doing so is not required.</a:t>
            </a:r>
          </a:p>
          <a:p>
            <a:endParaRPr lang="en-US" dirty="0"/>
          </a:p>
        </p:txBody>
      </p:sp>
      <p:sp>
        <p:nvSpPr>
          <p:cNvPr id="4" name="Slide Number Placeholder 3"/>
          <p:cNvSpPr>
            <a:spLocks noGrp="1"/>
          </p:cNvSpPr>
          <p:nvPr>
            <p:ph type="sldNum" sz="quarter" idx="10"/>
          </p:nvPr>
        </p:nvSpPr>
        <p:spPr/>
        <p:txBody>
          <a:bodyPr/>
          <a:lstStyle/>
          <a:p>
            <a:fld id="{4C5AEF60-B982-4DAC-8E98-2E3C22DE3260}" type="slidenum">
              <a:rPr lang="en-US" smtClean="0"/>
              <a:t>3</a:t>
            </a:fld>
            <a:endParaRPr lang="en-US" dirty="0"/>
          </a:p>
        </p:txBody>
      </p:sp>
    </p:spTree>
    <p:extLst>
      <p:ext uri="{BB962C8B-B14F-4D97-AF65-F5344CB8AC3E}">
        <p14:creationId xmlns:p14="http://schemas.microsoft.com/office/powerpoint/2010/main" val="3846365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“this” pointer is an argument, which is an automatic local variable. The compiler creates the “this” argument in every non-static member function. Whenever a member function is called, the address of the calling object is passed into the “this” argument, which implements the object-to-function binding.</a:t>
            </a: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4</a:t>
            </a:fld>
            <a:endParaRPr lang="en-US" dirty="0"/>
          </a:p>
        </p:txBody>
      </p:sp>
    </p:spTree>
    <p:extLst>
      <p:ext uri="{BB962C8B-B14F-4D97-AF65-F5344CB8AC3E}">
        <p14:creationId xmlns:p14="http://schemas.microsoft.com/office/powerpoint/2010/main" val="41706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sometimes easier to understand how this all happens if we can visualize the process. The client program may create multiple stacks. A member function is always called through or bound to an object. The compiler generates code to pass the address of the calling object to the function where it is stored in the implicit argument named “this.” The “this” pointer always points to the calling object, binding the function to the object.</a:t>
            </a: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5</a:t>
            </a:fld>
            <a:endParaRPr lang="en-US" dirty="0"/>
          </a:p>
        </p:txBody>
      </p:sp>
    </p:spTree>
    <p:extLst>
      <p:ext uri="{BB962C8B-B14F-4D97-AF65-F5344CB8AC3E}">
        <p14:creationId xmlns:p14="http://schemas.microsoft.com/office/powerpoint/2010/main" val="1642331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9/19/2022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9/19/2022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9/19/2022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3.emf"/><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cap="none" dirty="0"/>
              <a:t>THE “this” POINTER</a:t>
            </a:r>
          </a:p>
        </p:txBody>
      </p:sp>
      <p:sp>
        <p:nvSpPr>
          <p:cNvPr id="3" name="Subtitle 2"/>
          <p:cNvSpPr>
            <a:spLocks noGrp="1"/>
          </p:cNvSpPr>
          <p:nvPr>
            <p:ph type="subTitle" idx="1"/>
          </p:nvPr>
        </p:nvSpPr>
        <p:spPr/>
        <p:txBody>
          <a:bodyPr/>
          <a:lstStyle/>
          <a:p>
            <a:r>
              <a:rPr lang="en-US" dirty="0"/>
              <a:t>Binding objects to member functions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a:t>struct version</a:t>
            </a:r>
          </a:p>
        </p:txBody>
      </p:sp>
      <p:sp>
        <p:nvSpPr>
          <p:cNvPr id="3" name="Content Placeholder 2"/>
          <p:cNvSpPr>
            <a:spLocks noGrp="1"/>
          </p:cNvSpPr>
          <p:nvPr>
            <p:ph sz="half" idx="2"/>
          </p:nvPr>
        </p:nvSpPr>
        <p:spPr>
          <a:xfrm>
            <a:off x="1583436" y="3143249"/>
            <a:ext cx="4270248" cy="3035877"/>
          </a:xfrm>
        </p:spPr>
        <p:txBody>
          <a:bodyPr>
            <a:normAutofit fontScale="85000" lnSpcReduction="10000"/>
          </a:bodyPr>
          <a:lstStyle/>
          <a:p>
            <a:pPr marL="0" indent="0">
              <a:spcBef>
                <a:spcPts val="0"/>
              </a:spcBef>
              <a:buNone/>
            </a:pPr>
            <a:r>
              <a:rPr lang="en-US" dirty="0">
                <a:latin typeface="Courier New" panose="02070309020205020404" pitchFamily="49" charset="0"/>
                <a:cs typeface="Courier New" panose="02070309020205020404" pitchFamily="49" charset="0"/>
              </a:rPr>
              <a:t>const int SIZE = 100;</a:t>
            </a:r>
          </a:p>
          <a:p>
            <a:pPr>
              <a:spcBef>
                <a:spcPts val="0"/>
              </a:spcBef>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struct stack</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char	st[SIZE];</a:t>
            </a:r>
          </a:p>
          <a:p>
            <a:pPr marL="0" indent="0">
              <a:spcBef>
                <a:spcPts val="0"/>
              </a:spcBef>
              <a:buNone/>
            </a:pPr>
            <a:r>
              <a:rPr lang="en-US" dirty="0">
                <a:latin typeface="Courier New" panose="02070309020205020404" pitchFamily="49" charset="0"/>
                <a:cs typeface="Courier New" panose="02070309020205020404" pitchFamily="49" charset="0"/>
              </a:rPr>
              <a:t>	int	sp;</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stack	make_stack();</a:t>
            </a:r>
          </a:p>
          <a:p>
            <a:pPr marL="0" indent="0">
              <a:spcBef>
                <a:spcPts val="0"/>
              </a:spcBef>
              <a:buNone/>
            </a:pPr>
            <a:r>
              <a:rPr lang="en-US" dirty="0">
                <a:latin typeface="Courier New" panose="02070309020205020404" pitchFamily="49" charset="0"/>
                <a:cs typeface="Courier New" panose="02070309020205020404" pitchFamily="49" charset="0"/>
              </a:rPr>
              <a:t>void	init_stack(stack* s);</a:t>
            </a:r>
          </a:p>
          <a:p>
            <a:pPr marL="0" indent="0">
              <a:spcBef>
                <a:spcPts val="0"/>
              </a:spcBef>
              <a:buNone/>
            </a:pPr>
            <a:r>
              <a:rPr lang="en-US" dirty="0">
                <a:latin typeface="Courier New" panose="02070309020205020404" pitchFamily="49" charset="0"/>
                <a:cs typeface="Courier New" panose="02070309020205020404" pitchFamily="49" charset="0"/>
              </a:rPr>
              <a:t>void	push(stack* s, char data);</a:t>
            </a:r>
          </a:p>
          <a:p>
            <a:pPr marL="0" indent="0">
              <a:spcBef>
                <a:spcPts val="0"/>
              </a:spcBef>
              <a:buNone/>
            </a:pPr>
            <a:r>
              <a:rPr lang="en-US" dirty="0">
                <a:latin typeface="Courier New" panose="02070309020205020404" pitchFamily="49" charset="0"/>
                <a:cs typeface="Courier New" panose="02070309020205020404" pitchFamily="49" charset="0"/>
              </a:rPr>
              <a:t>char	pop(stack* s);</a:t>
            </a:r>
          </a:p>
          <a:p>
            <a:pPr marL="0" indent="0">
              <a:spcBef>
                <a:spcPts val="0"/>
              </a:spcBef>
              <a:buNone/>
            </a:pPr>
            <a:r>
              <a:rPr lang="en-US" dirty="0">
                <a:latin typeface="Courier New" panose="02070309020205020404" pitchFamily="49" charset="0"/>
                <a:cs typeface="Courier New" panose="02070309020205020404" pitchFamily="49" charset="0"/>
              </a:rPr>
              <a:t>int	size(stack* s);</a:t>
            </a:r>
          </a:p>
          <a:p>
            <a:pPr marL="0" indent="0">
              <a:spcBef>
                <a:spcPts val="0"/>
              </a:spcBef>
              <a:buNone/>
            </a:pPr>
            <a:r>
              <a:rPr lang="en-US" dirty="0">
                <a:latin typeface="Courier New" panose="02070309020205020404" pitchFamily="49" charset="0"/>
                <a:cs typeface="Courier New" panose="02070309020205020404" pitchFamily="49" charset="0"/>
              </a:rPr>
              <a:t>char	peek(stack* s);</a:t>
            </a:r>
          </a:p>
          <a:p>
            <a:pPr marL="0" indent="0">
              <a:buNone/>
            </a:pPr>
            <a:endParaRPr lang="en-US" dirty="0"/>
          </a:p>
        </p:txBody>
      </p:sp>
      <p:sp>
        <p:nvSpPr>
          <p:cNvPr id="4" name="Content Placeholder 3"/>
          <p:cNvSpPr>
            <a:spLocks noGrp="1"/>
          </p:cNvSpPr>
          <p:nvPr>
            <p:ph sz="quarter" idx="4"/>
          </p:nvPr>
        </p:nvSpPr>
        <p:spPr>
          <a:xfrm>
            <a:off x="6338316" y="3143250"/>
            <a:ext cx="4366629" cy="3035876"/>
          </a:xfrm>
        </p:spPr>
        <p:txBody>
          <a:bodyPr>
            <a:normAutofit fontScale="850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class stack</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private:</a:t>
            </a:r>
          </a:p>
          <a:p>
            <a:pPr marL="0" indent="0">
              <a:spcBef>
                <a:spcPts val="0"/>
              </a:spcBef>
              <a:buNone/>
            </a:pPr>
            <a:r>
              <a:rPr lang="en-US" dirty="0">
                <a:latin typeface="Courier New" panose="02070309020205020404" pitchFamily="49" charset="0"/>
                <a:cs typeface="Courier New" panose="02070309020205020404" pitchFamily="49" charset="0"/>
              </a:rPr>
              <a:t>	static const int SIZE = 100;</a:t>
            </a:r>
          </a:p>
          <a:p>
            <a:pPr marL="0">
              <a:spcBef>
                <a:spcPts val="0"/>
              </a:spcBef>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	char	st[SIZE];</a:t>
            </a:r>
          </a:p>
          <a:p>
            <a:pPr marL="0" indent="0">
              <a:spcBef>
                <a:spcPts val="0"/>
              </a:spcBef>
              <a:buNone/>
            </a:pPr>
            <a:r>
              <a:rPr lang="en-US" dirty="0">
                <a:latin typeface="Courier New" panose="02070309020205020404" pitchFamily="49" charset="0"/>
                <a:cs typeface="Courier New" panose="02070309020205020404" pitchFamily="49" charset="0"/>
              </a:rPr>
              <a:t>	int	sp;</a:t>
            </a:r>
          </a:p>
          <a:p>
            <a:pPr marL="0">
              <a:spcBef>
                <a:spcPts val="0"/>
              </a:spcBef>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stack() : sp(0) {}</a:t>
            </a:r>
          </a:p>
          <a:p>
            <a:pPr marL="0" indent="0">
              <a:spcBef>
                <a:spcPts val="0"/>
              </a:spcBef>
              <a:buNone/>
            </a:pPr>
            <a:r>
              <a:rPr lang="en-US" dirty="0">
                <a:latin typeface="Courier New" panose="02070309020205020404" pitchFamily="49" charset="0"/>
                <a:cs typeface="Courier New" panose="02070309020205020404" pitchFamily="49" charset="0"/>
              </a:rPr>
              <a:t>	void	push(char data);</a:t>
            </a:r>
          </a:p>
          <a:p>
            <a:pPr marL="0" indent="0">
              <a:spcBef>
                <a:spcPts val="0"/>
              </a:spcBef>
              <a:buNone/>
            </a:pPr>
            <a:r>
              <a:rPr lang="en-US" dirty="0">
                <a:latin typeface="Courier New" panose="02070309020205020404" pitchFamily="49" charset="0"/>
                <a:cs typeface="Courier New" panose="02070309020205020404" pitchFamily="49" charset="0"/>
              </a:rPr>
              <a:t>	char	pop();</a:t>
            </a:r>
          </a:p>
          <a:p>
            <a:pPr marL="0" indent="0">
              <a:spcBef>
                <a:spcPts val="0"/>
              </a:spcBef>
              <a:buNone/>
            </a:pPr>
            <a:r>
              <a:rPr lang="en-US" dirty="0">
                <a:latin typeface="Courier New" panose="02070309020205020404" pitchFamily="49" charset="0"/>
                <a:cs typeface="Courier New" panose="02070309020205020404" pitchFamily="49" charset="0"/>
              </a:rPr>
              <a:t>	int	size();</a:t>
            </a:r>
          </a:p>
          <a:p>
            <a:pPr marL="0" indent="0">
              <a:spcBef>
                <a:spcPts val="0"/>
              </a:spcBef>
              <a:buNone/>
            </a:pPr>
            <a:r>
              <a:rPr lang="en-US" dirty="0">
                <a:latin typeface="Courier New" panose="02070309020205020404" pitchFamily="49" charset="0"/>
                <a:cs typeface="Courier New" panose="02070309020205020404" pitchFamily="49" charset="0"/>
              </a:rPr>
              <a:t>	char	peek();</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7" name="Text Placeholder 6"/>
          <p:cNvSpPr>
            <a:spLocks noGrp="1"/>
          </p:cNvSpPr>
          <p:nvPr>
            <p:ph type="body" sz="quarter" idx="13"/>
          </p:nvPr>
        </p:nvSpPr>
        <p:spPr/>
        <p:txBody>
          <a:bodyPr/>
          <a:lstStyle/>
          <a:p>
            <a:r>
              <a:rPr lang="en-US" dirty="0"/>
              <a:t>class version</a:t>
            </a:r>
          </a:p>
        </p:txBody>
      </p:sp>
      <p:sp>
        <p:nvSpPr>
          <p:cNvPr id="2" name="Title 1"/>
          <p:cNvSpPr>
            <a:spLocks noGrp="1"/>
          </p:cNvSpPr>
          <p:nvPr>
            <p:ph type="title"/>
          </p:nvPr>
        </p:nvSpPr>
        <p:spPr/>
        <p:txBody>
          <a:bodyPr/>
          <a:lstStyle/>
          <a:p>
            <a:r>
              <a:rPr lang="en-US" dirty="0"/>
              <a:t>Stack Example</a:t>
            </a:r>
          </a:p>
        </p:txBody>
      </p:sp>
      <p:cxnSp>
        <p:nvCxnSpPr>
          <p:cNvPr id="6" name="Straight Connector 5"/>
          <p:cNvCxnSpPr/>
          <p:nvPr/>
        </p:nvCxnSpPr>
        <p:spPr>
          <a:xfrm>
            <a:off x="6096000" y="2503055"/>
            <a:ext cx="0" cy="367607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366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Programmer Writes</a:t>
            </a:r>
          </a:p>
        </p:txBody>
      </p:sp>
      <p:sp>
        <p:nvSpPr>
          <p:cNvPr id="3" name="Content Placeholder 2"/>
          <p:cNvSpPr>
            <a:spLocks noGrp="1"/>
          </p:cNvSpPr>
          <p:nvPr>
            <p:ph sz="half" idx="2"/>
          </p:nvPr>
        </p:nvSpPr>
        <p:spPr>
          <a:xfrm>
            <a:off x="609600" y="3143250"/>
            <a:ext cx="5022420" cy="2596776"/>
          </a:xfrm>
        </p:spPr>
        <p:txBody>
          <a:bodyPr>
            <a:normAutofit/>
          </a:bodyPr>
          <a:lstStyle/>
          <a:p>
            <a:r>
              <a:rPr lang="en-US" sz="1600" dirty="0">
                <a:latin typeface="Courier New" panose="02070309020205020404" pitchFamily="49" charset="0"/>
                <a:cs typeface="Courier New" panose="02070309020205020404" pitchFamily="49" charset="0"/>
              </a:rPr>
              <a:t>s.push('a');</a:t>
            </a:r>
          </a:p>
          <a:p>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void push(stack* s, char data)</a:t>
            </a:r>
          </a:p>
          <a:p>
            <a:pPr indent="0">
              <a:spcBef>
                <a:spcPts val="0"/>
              </a:spcBef>
              <a:buNone/>
            </a:pPr>
            <a:r>
              <a:rPr lang="en-US" sz="1600" dirty="0">
                <a:latin typeface="Courier New" panose="02070309020205020404" pitchFamily="49" charset="0"/>
                <a:cs typeface="Courier New" panose="02070309020205020404" pitchFamily="49" charset="0"/>
              </a:rPr>
              <a:t>{</a:t>
            </a:r>
          </a:p>
          <a:p>
            <a:pPr indent="0">
              <a:spcBef>
                <a:spcPts val="0"/>
              </a:spcBef>
              <a:buNone/>
            </a:pPr>
            <a:r>
              <a:rPr lang="en-US" sz="1600" dirty="0">
                <a:latin typeface="Courier New" panose="02070309020205020404" pitchFamily="49" charset="0"/>
                <a:cs typeface="Courier New" panose="02070309020205020404" pitchFamily="49" charset="0"/>
              </a:rPr>
              <a:t>    if (s-&gt;sp &lt; SIZE)</a:t>
            </a:r>
          </a:p>
          <a:p>
            <a:pPr indent="0">
              <a:spcBef>
                <a:spcPts val="0"/>
              </a:spcBef>
              <a:buNone/>
            </a:pPr>
            <a:r>
              <a:rPr lang="en-US" sz="1600" dirty="0">
                <a:latin typeface="Courier New" panose="02070309020205020404" pitchFamily="49" charset="0"/>
                <a:cs typeface="Courier New" panose="02070309020205020404" pitchFamily="49" charset="0"/>
              </a:rPr>
              <a:t>        s-&gt;st[s-&gt;sp++] = data;</a:t>
            </a:r>
          </a:p>
          <a:p>
            <a:pPr indent="0">
              <a:spcBef>
                <a:spcPts val="0"/>
              </a:spcBef>
              <a:buNone/>
            </a:pPr>
            <a:r>
              <a:rPr lang="en-US" sz="1600" dirty="0">
                <a:latin typeface="Courier New" panose="02070309020205020404" pitchFamily="49" charset="0"/>
                <a:cs typeface="Courier New" panose="02070309020205020404" pitchFamily="49" charset="0"/>
              </a:rPr>
              <a:t>    else</a:t>
            </a:r>
          </a:p>
          <a:p>
            <a:pPr indent="0">
              <a:spcBef>
                <a:spcPts val="0"/>
              </a:spcBef>
              <a:buNone/>
            </a:pPr>
            <a:r>
              <a:rPr lang="en-US" sz="1600" dirty="0">
                <a:latin typeface="Courier New" panose="02070309020205020404" pitchFamily="49" charset="0"/>
                <a:cs typeface="Courier New" panose="02070309020205020404" pitchFamily="49" charset="0"/>
              </a:rPr>
              <a:t>        cerr &lt;&lt; "Overflow" &lt;&lt; endl;</a:t>
            </a:r>
          </a:p>
          <a:p>
            <a:pPr indent="0">
              <a:spcBef>
                <a:spcPts val="0"/>
              </a:spcBef>
              <a:buNone/>
            </a:pPr>
            <a:r>
              <a:rPr lang="en-US" sz="1600" dirty="0">
                <a:latin typeface="Courier New" panose="02070309020205020404" pitchFamily="49" charset="0"/>
                <a:cs typeface="Courier New" panose="02070309020205020404" pitchFamily="49" charset="0"/>
              </a:rPr>
              <a:t>}</a:t>
            </a:r>
          </a:p>
        </p:txBody>
      </p:sp>
      <p:sp>
        <p:nvSpPr>
          <p:cNvPr id="4" name="Content Placeholder 3"/>
          <p:cNvSpPr>
            <a:spLocks noGrp="1"/>
          </p:cNvSpPr>
          <p:nvPr>
            <p:ph sz="quarter" idx="4"/>
          </p:nvPr>
        </p:nvSpPr>
        <p:spPr>
          <a:xfrm>
            <a:off x="6160655" y="3143249"/>
            <a:ext cx="5421745" cy="3045115"/>
          </a:xfrm>
        </p:spPr>
        <p:txBody>
          <a:bodyPr>
            <a:noAutofit/>
          </a:bodyPr>
          <a:lstStyle/>
          <a:p>
            <a:r>
              <a:rPr lang="en-US" sz="1600" dirty="0">
                <a:latin typeface="Courier New" panose="02070309020205020404" pitchFamily="49" charset="0"/>
                <a:cs typeface="Courier New" panose="02070309020205020404" pitchFamily="49" charset="0"/>
              </a:rPr>
              <a:t>s.push(&amp;s, 'a');</a:t>
            </a:r>
          </a:p>
          <a:p>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void stack::push(stack* this, char data)</a:t>
            </a:r>
          </a:p>
          <a:p>
            <a:pPr indent="0">
              <a:spcBef>
                <a:spcPts val="0"/>
              </a:spcBef>
              <a:buNone/>
            </a:pPr>
            <a:r>
              <a:rPr lang="en-US" sz="1600" dirty="0">
                <a:latin typeface="Courier New" panose="02070309020205020404" pitchFamily="49" charset="0"/>
                <a:cs typeface="Courier New" panose="02070309020205020404" pitchFamily="49" charset="0"/>
              </a:rPr>
              <a:t>{</a:t>
            </a:r>
          </a:p>
          <a:p>
            <a:pPr indent="0">
              <a:spcBef>
                <a:spcPts val="0"/>
              </a:spcBef>
              <a:buNone/>
            </a:pPr>
            <a:r>
              <a:rPr lang="en-US" sz="1600" dirty="0">
                <a:latin typeface="Courier New" panose="02070309020205020404" pitchFamily="49" charset="0"/>
                <a:cs typeface="Courier New" panose="02070309020205020404" pitchFamily="49" charset="0"/>
              </a:rPr>
              <a:t>    if (this-&gt;sp &lt; SIZE)</a:t>
            </a:r>
          </a:p>
          <a:p>
            <a:pPr indent="0">
              <a:spcBef>
                <a:spcPts val="0"/>
              </a:spcBef>
              <a:buNone/>
            </a:pPr>
            <a:r>
              <a:rPr lang="en-US" sz="1600" dirty="0">
                <a:latin typeface="Courier New" panose="02070309020205020404" pitchFamily="49" charset="0"/>
                <a:cs typeface="Courier New" panose="02070309020205020404" pitchFamily="49" charset="0"/>
              </a:rPr>
              <a:t>        this-&gt;st[this-&gt;sp++] = data;</a:t>
            </a:r>
          </a:p>
          <a:p>
            <a:pPr indent="0">
              <a:spcBef>
                <a:spcPts val="0"/>
              </a:spcBef>
              <a:buNone/>
            </a:pPr>
            <a:r>
              <a:rPr lang="en-US" sz="1600" dirty="0">
                <a:latin typeface="Courier New" panose="02070309020205020404" pitchFamily="49" charset="0"/>
                <a:cs typeface="Courier New" panose="02070309020205020404" pitchFamily="49" charset="0"/>
              </a:rPr>
              <a:t>    else</a:t>
            </a:r>
          </a:p>
          <a:p>
            <a:pPr indent="0">
              <a:spcBef>
                <a:spcPts val="0"/>
              </a:spcBef>
              <a:buNone/>
            </a:pPr>
            <a:r>
              <a:rPr lang="en-US" sz="1600" dirty="0">
                <a:latin typeface="Courier New" panose="02070309020205020404" pitchFamily="49" charset="0"/>
                <a:cs typeface="Courier New" panose="02070309020205020404" pitchFamily="49" charset="0"/>
              </a:rPr>
              <a:t>        cerr &lt;&lt; "Overflow" &lt;&lt; endl;</a:t>
            </a:r>
          </a:p>
          <a:p>
            <a:pPr indent="0">
              <a:spcBef>
                <a:spcPts val="0"/>
              </a:spcBef>
              <a:buNone/>
            </a:pPr>
            <a:r>
              <a:rPr lang="en-US" sz="1600" dirty="0">
                <a:latin typeface="Courier New" panose="02070309020205020404" pitchFamily="49" charset="0"/>
                <a:cs typeface="Courier New" panose="02070309020205020404" pitchFamily="49" charset="0"/>
              </a:rPr>
              <a:t>}</a:t>
            </a:r>
          </a:p>
        </p:txBody>
      </p:sp>
      <p:sp>
        <p:nvSpPr>
          <p:cNvPr id="5" name="Text Placeholder 4"/>
          <p:cNvSpPr>
            <a:spLocks noGrp="1"/>
          </p:cNvSpPr>
          <p:nvPr>
            <p:ph type="body" sz="quarter" idx="13"/>
          </p:nvPr>
        </p:nvSpPr>
        <p:spPr/>
        <p:txBody>
          <a:bodyPr/>
          <a:lstStyle/>
          <a:p>
            <a:r>
              <a:rPr lang="en-US" dirty="0"/>
              <a:t>Compiler Generates</a:t>
            </a:r>
          </a:p>
        </p:txBody>
      </p:sp>
      <p:sp>
        <p:nvSpPr>
          <p:cNvPr id="6" name="Title 5"/>
          <p:cNvSpPr>
            <a:spLocks noGrp="1"/>
          </p:cNvSpPr>
          <p:nvPr>
            <p:ph type="title"/>
          </p:nvPr>
        </p:nvSpPr>
        <p:spPr/>
        <p:txBody>
          <a:bodyPr/>
          <a:lstStyle/>
          <a:p>
            <a:r>
              <a:rPr lang="en-US" dirty="0"/>
              <a:t>Function Calls and Definitions</a:t>
            </a:r>
          </a:p>
        </p:txBody>
      </p:sp>
      <p:cxnSp>
        <p:nvCxnSpPr>
          <p:cNvPr id="8" name="Straight Connector 7"/>
          <p:cNvCxnSpPr/>
          <p:nvPr/>
        </p:nvCxnSpPr>
        <p:spPr>
          <a:xfrm flipH="1">
            <a:off x="5865095" y="3143249"/>
            <a:ext cx="4" cy="237086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3785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THE “this” POINTER</a:t>
            </a:r>
          </a:p>
        </p:txBody>
      </p:sp>
      <p:sp>
        <p:nvSpPr>
          <p:cNvPr id="3" name="Content Placeholder 2"/>
          <p:cNvSpPr>
            <a:spLocks noGrp="1"/>
          </p:cNvSpPr>
          <p:nvPr>
            <p:ph idx="1"/>
          </p:nvPr>
        </p:nvSpPr>
        <p:spPr/>
        <p:txBody>
          <a:bodyPr/>
          <a:lstStyle/>
          <a:p>
            <a:r>
              <a:rPr lang="en-US" dirty="0"/>
              <a:t>The "this" pointer is an automatic local variable</a:t>
            </a:r>
          </a:p>
          <a:p>
            <a:r>
              <a:rPr lang="en-US" dirty="0"/>
              <a:t>The compiler creates "this" in every non-static member function</a:t>
            </a:r>
          </a:p>
          <a:p>
            <a:r>
              <a:rPr lang="en-US" dirty="0"/>
              <a:t>"this" stores the address of the object that calls the member function</a:t>
            </a:r>
          </a:p>
          <a:p>
            <a:r>
              <a:rPr lang="en-US" dirty="0"/>
              <a:t>"this" implements the object-to-function binding</a:t>
            </a:r>
          </a:p>
        </p:txBody>
      </p:sp>
    </p:spTree>
    <p:extLst>
      <p:ext uri="{BB962C8B-B14F-4D97-AF65-F5344CB8AC3E}">
        <p14:creationId xmlns:p14="http://schemas.microsoft.com/office/powerpoint/2010/main" val="3921548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Visualizing the </a:t>
            </a:r>
            <a:r>
              <a:rPr lang="en-US" cap="none" dirty="0"/>
              <a:t>this</a:t>
            </a:r>
            <a:r>
              <a:rPr lang="en-US" dirty="0"/>
              <a:t> pointer</a:t>
            </a:r>
          </a:p>
        </p:txBody>
      </p:sp>
      <p:pic>
        <p:nvPicPr>
          <p:cNvPr id="14" name="Content Placeholder 13"/>
          <p:cNvPicPr>
            <a:picLocks noGrp="1" noChangeAspect="1"/>
          </p:cNvPicPr>
          <p:nvPr>
            <p:ph sz="half" idx="2"/>
          </p:nvPr>
        </p:nvPicPr>
        <p:blipFill>
          <a:blip r:embed="rId3"/>
          <a:stretch>
            <a:fillRect/>
          </a:stretch>
        </p:blipFill>
        <p:spPr>
          <a:xfrm>
            <a:off x="6639828" y="2520981"/>
            <a:ext cx="3668494" cy="1600200"/>
          </a:xfrm>
          <a:prstGeom prst="rect">
            <a:avLst/>
          </a:prstGeom>
        </p:spPr>
      </p:pic>
      <p:pic>
        <p:nvPicPr>
          <p:cNvPr id="13" name="Content Placeholder 12"/>
          <p:cNvPicPr>
            <a:picLocks noGrp="1" noChangeAspect="1"/>
          </p:cNvPicPr>
          <p:nvPr>
            <p:ph sz="half" idx="1"/>
          </p:nvPr>
        </p:nvPicPr>
        <p:blipFill>
          <a:blip r:embed="rId4"/>
          <a:stretch>
            <a:fillRect/>
          </a:stretch>
        </p:blipFill>
        <p:spPr>
          <a:xfrm>
            <a:off x="3095137" y="4245987"/>
            <a:ext cx="1243988" cy="1752600"/>
          </a:xfrm>
          <a:prstGeom prst="rect">
            <a:avLst/>
          </a:prstGeom>
        </p:spPr>
      </p:pic>
      <p:sp>
        <p:nvSpPr>
          <p:cNvPr id="15" name="TextBox 14"/>
          <p:cNvSpPr txBox="1"/>
          <p:nvPr/>
        </p:nvSpPr>
        <p:spPr>
          <a:xfrm>
            <a:off x="2763223" y="2520981"/>
            <a:ext cx="1907815"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stack	r;</a:t>
            </a:r>
          </a:p>
          <a:p>
            <a:r>
              <a:rPr lang="en-US" dirty="0">
                <a:latin typeface="Courier New" panose="02070309020205020404" pitchFamily="49" charset="0"/>
                <a:cs typeface="Courier New" panose="02070309020205020404" pitchFamily="49" charset="0"/>
              </a:rPr>
              <a:t>stack	s;</a:t>
            </a:r>
          </a:p>
          <a:p>
            <a:r>
              <a:rPr lang="en-US" dirty="0">
                <a:latin typeface="Courier New" panose="02070309020205020404" pitchFamily="49" charset="0"/>
                <a:cs typeface="Courier New" panose="02070309020205020404" pitchFamily="49" charset="0"/>
              </a:rPr>
              <a:t>stack	t;</a:t>
            </a:r>
          </a:p>
          <a:p>
            <a:r>
              <a:rPr lang="en-US" dirty="0">
                <a:latin typeface="Courier New" panose="02070309020205020404" pitchFamily="49" charset="0"/>
                <a:cs typeface="Courier New" panose="02070309020205020404" pitchFamily="49" charset="0"/>
              </a:rPr>
              <a:t>s.push('a');</a:t>
            </a:r>
          </a:p>
          <a:p>
            <a:r>
              <a:rPr lang="en-US" dirty="0">
                <a:latin typeface="Courier New" panose="02070309020205020404" pitchFamily="49" charset="0"/>
                <a:cs typeface="Courier New" panose="02070309020205020404" pitchFamily="49" charset="0"/>
              </a:rPr>
              <a:t>t.push('a');</a:t>
            </a:r>
          </a:p>
        </p:txBody>
      </p:sp>
      <p:pic>
        <p:nvPicPr>
          <p:cNvPr id="16" name="Picture 15"/>
          <p:cNvPicPr>
            <a:picLocks noChangeAspect="1"/>
          </p:cNvPicPr>
          <p:nvPr/>
        </p:nvPicPr>
        <p:blipFill>
          <a:blip r:embed="rId5"/>
          <a:stretch>
            <a:fillRect/>
          </a:stretch>
        </p:blipFill>
        <p:spPr>
          <a:xfrm>
            <a:off x="6652521" y="4355094"/>
            <a:ext cx="3643107" cy="1587500"/>
          </a:xfrm>
          <a:prstGeom prst="rect">
            <a:avLst/>
          </a:prstGeom>
        </p:spPr>
      </p:pic>
    </p:spTree>
    <p:extLst>
      <p:ext uri="{BB962C8B-B14F-4D97-AF65-F5344CB8AC3E}">
        <p14:creationId xmlns:p14="http://schemas.microsoft.com/office/powerpoint/2010/main" val="151623844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91</TotalTime>
  <Words>850</Words>
  <Application>Microsoft Office PowerPoint</Application>
  <PresentationFormat>Widescreen</PresentationFormat>
  <Paragraphs>78</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Gill Sans MT</vt:lpstr>
      <vt:lpstr>Parcel</vt:lpstr>
      <vt:lpstr>THE “this” POINTER</vt:lpstr>
      <vt:lpstr>Stack Example</vt:lpstr>
      <vt:lpstr>Function Calls and Definitions</vt:lpstr>
      <vt:lpstr>THE “this” POINTER</vt:lpstr>
      <vt:lpstr>Visualizing the this pointer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14</cp:revision>
  <dcterms:created xsi:type="dcterms:W3CDTF">2016-07-13T22:03:45Z</dcterms:created>
  <dcterms:modified xsi:type="dcterms:W3CDTF">2022-09-19T19:38:17Z</dcterms:modified>
</cp:coreProperties>
</file>