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2.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3.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4.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5.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6.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7.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8.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60" r:id="rId5"/>
    <p:sldId id="259"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0EB2FD-6AA1-41C1-AB61-5A4D6930BC73}" type="datetimeFigureOut">
              <a:rPr lang="en-US" smtClean="0"/>
              <a:t>9/21/2022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85BCE9-6E72-46EC-8209-D8D8B964DFF3}" type="slidenum">
              <a:rPr lang="en-US" smtClean="0"/>
              <a:t>‹#›</a:t>
            </a:fld>
            <a:endParaRPr lang="en-US"/>
          </a:p>
        </p:txBody>
      </p:sp>
    </p:spTree>
    <p:extLst>
      <p:ext uri="{BB962C8B-B14F-4D97-AF65-F5344CB8AC3E}">
        <p14:creationId xmlns:p14="http://schemas.microsoft.com/office/powerpoint/2010/main" val="3355861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used the const keyword in previous chapters to create symbolic or named constants and to prevent functions from changing the value of their arguments. So, applying “const” to classes will be a review to some extent, but it will also introduce some new syntax. The following discussion assumes that you recall and understand pass-by-value, pass-by-pointer, and pass-by-reference. If you are unclear about any of these, you should review them in chapter 6 before continuing.</a:t>
            </a:r>
          </a:p>
          <a:p>
            <a:endParaRPr lang="en-US" dirty="0"/>
          </a:p>
        </p:txBody>
      </p:sp>
      <p:sp>
        <p:nvSpPr>
          <p:cNvPr id="4" name="Slide Number Placeholder 3"/>
          <p:cNvSpPr>
            <a:spLocks noGrp="1"/>
          </p:cNvSpPr>
          <p:nvPr>
            <p:ph type="sldNum" sz="quarter" idx="5"/>
          </p:nvPr>
        </p:nvSpPr>
        <p:spPr/>
        <p:txBody>
          <a:bodyPr/>
          <a:lstStyle/>
          <a:p>
            <a:fld id="{0E85BCE9-6E72-46EC-8209-D8D8B964DFF3}" type="slidenum">
              <a:rPr lang="en-US" smtClean="0"/>
              <a:t>1</a:t>
            </a:fld>
            <a:endParaRPr lang="en-US"/>
          </a:p>
        </p:txBody>
      </p:sp>
    </p:spTree>
    <p:extLst>
      <p:ext uri="{BB962C8B-B14F-4D97-AF65-F5344CB8AC3E}">
        <p14:creationId xmlns:p14="http://schemas.microsoft.com/office/powerpoint/2010/main" val="1235732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we pass an object to a function by reference, the compiler temporarily gives the object a second name or alias. One name, f in this example, is defined in the scope of the function call, while the second name or alias,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a_f</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defined in the function’s scope. Any change made to the object using the function-scope name will persist after the function ends.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Adding the const keyword prevents the function from changing the object. Any attempt to change the object in the body of the function will result in a compile-time error.</a:t>
            </a:r>
          </a:p>
          <a:p>
            <a:endParaRPr lang="en-US" dirty="0"/>
          </a:p>
        </p:txBody>
      </p:sp>
      <p:sp>
        <p:nvSpPr>
          <p:cNvPr id="4" name="Slide Number Placeholder 3"/>
          <p:cNvSpPr>
            <a:spLocks noGrp="1"/>
          </p:cNvSpPr>
          <p:nvPr>
            <p:ph type="sldNum" sz="quarter" idx="5"/>
          </p:nvPr>
        </p:nvSpPr>
        <p:spPr/>
        <p:txBody>
          <a:bodyPr/>
          <a:lstStyle/>
          <a:p>
            <a:fld id="{0E85BCE9-6E72-46EC-8209-D8D8B964DFF3}" type="slidenum">
              <a:rPr lang="en-US" smtClean="0"/>
              <a:t>2</a:t>
            </a:fld>
            <a:endParaRPr lang="en-US"/>
          </a:p>
        </p:txBody>
      </p:sp>
    </p:spTree>
    <p:extLst>
      <p:ext uri="{BB962C8B-B14F-4D97-AF65-F5344CB8AC3E}">
        <p14:creationId xmlns:p14="http://schemas.microsoft.com/office/powerpoint/2010/main" val="1896027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Like pass-by-reference, pass-by-pointer also allows a function to change an object passed to it. But, unlike pass-by-reference, pass-by-pointer creates a second, pointer variable - notice the use of the address-of operator in the function calls. The second variable complicates using the “const” keyword to prevent the function from changing the object.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Where “const” is placed in the function header determines which variable is held constant. The first example, based on function2, is the most common and makes the object unchangeable. The second example or function3 makes the pointer unchangeable – that is, the address stored in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a_f</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cannot change during the current function call. If the programmer wishes to make both variables constant, then the “const” keyword must appear in both locations.</a:t>
            </a:r>
          </a:p>
          <a:p>
            <a:endParaRPr lang="en-US" dirty="0"/>
          </a:p>
        </p:txBody>
      </p:sp>
      <p:sp>
        <p:nvSpPr>
          <p:cNvPr id="4" name="Slide Number Placeholder 3"/>
          <p:cNvSpPr>
            <a:spLocks noGrp="1"/>
          </p:cNvSpPr>
          <p:nvPr>
            <p:ph type="sldNum" sz="quarter" idx="5"/>
          </p:nvPr>
        </p:nvSpPr>
        <p:spPr/>
        <p:txBody>
          <a:bodyPr/>
          <a:lstStyle/>
          <a:p>
            <a:fld id="{0E85BCE9-6E72-46EC-8209-D8D8B964DFF3}" type="slidenum">
              <a:rPr lang="en-US" smtClean="0"/>
              <a:t>3</a:t>
            </a:fld>
            <a:endParaRPr lang="en-US"/>
          </a:p>
        </p:txBody>
      </p:sp>
    </p:spTree>
    <p:extLst>
      <p:ext uri="{BB962C8B-B14F-4D97-AF65-F5344CB8AC3E}">
        <p14:creationId xmlns:p14="http://schemas.microsoft.com/office/powerpoint/2010/main" val="607742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locating “const” in the header, the focus is really on the asterisk that denotes a pointer argument. To protect the object, “const” must come before the asterisk. So, the placement shown here also works but is much less common.</a:t>
            </a:r>
          </a:p>
          <a:p>
            <a:endParaRPr lang="en-US" dirty="0"/>
          </a:p>
        </p:txBody>
      </p:sp>
      <p:sp>
        <p:nvSpPr>
          <p:cNvPr id="4" name="Slide Number Placeholder 3"/>
          <p:cNvSpPr>
            <a:spLocks noGrp="1"/>
          </p:cNvSpPr>
          <p:nvPr>
            <p:ph type="sldNum" sz="quarter" idx="5"/>
          </p:nvPr>
        </p:nvSpPr>
        <p:spPr/>
        <p:txBody>
          <a:bodyPr/>
          <a:lstStyle/>
          <a:p>
            <a:fld id="{0E85BCE9-6E72-46EC-8209-D8D8B964DFF3}" type="slidenum">
              <a:rPr lang="en-US" smtClean="0"/>
              <a:t>4</a:t>
            </a:fld>
            <a:endParaRPr lang="en-US"/>
          </a:p>
        </p:txBody>
      </p:sp>
    </p:spTree>
    <p:extLst>
      <p:ext uri="{BB962C8B-B14F-4D97-AF65-F5344CB8AC3E}">
        <p14:creationId xmlns:p14="http://schemas.microsoft.com/office/powerpoint/2010/main" val="1504362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 that member functions must always be bound to an object when they run, which, in this example, means that function2 is bound to object b. The function call automatically passes the address of the bound object, b, to the pre-defined variable named “this.” So, calling a member function that is bound to an object is just a special case of pass-by-pointer, which implies that the function can make changes to the bound or calling object. Again, the “const” keyword can prevent the function from changing the bound object. However, where “const” is placed may be a little unexpected – it is placed after the closing parenthesis of the argument list. If the body of the function is defined inside the class, then the body follows the “const” keyword.</a:t>
            </a:r>
          </a:p>
          <a:p>
            <a:endParaRPr lang="en-US" dirty="0"/>
          </a:p>
        </p:txBody>
      </p:sp>
      <p:sp>
        <p:nvSpPr>
          <p:cNvPr id="4" name="Slide Number Placeholder 3"/>
          <p:cNvSpPr>
            <a:spLocks noGrp="1"/>
          </p:cNvSpPr>
          <p:nvPr>
            <p:ph type="sldNum" sz="quarter" idx="5"/>
          </p:nvPr>
        </p:nvSpPr>
        <p:spPr/>
        <p:txBody>
          <a:bodyPr/>
          <a:lstStyle/>
          <a:p>
            <a:fld id="{0E85BCE9-6E72-46EC-8209-D8D8B964DFF3}" type="slidenum">
              <a:rPr lang="en-US" smtClean="0"/>
              <a:t>5</a:t>
            </a:fld>
            <a:endParaRPr lang="en-US"/>
          </a:p>
        </p:txBody>
      </p:sp>
    </p:spTree>
    <p:extLst>
      <p:ext uri="{BB962C8B-B14F-4D97-AF65-F5344CB8AC3E}">
        <p14:creationId xmlns:p14="http://schemas.microsoft.com/office/powerpoint/2010/main" val="238244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Getter functions are an integral part of object-oriented programming. They allow a client program to access the values stored in an object’s member variables. But programmers must take care to maintain an object’s encapsulation when writing getter functions. First, let’s see how Java solves this problem.</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Begin by assuming that a Java class has three instance variables: height, weight, and name. The first two are simple or fundamental data types, so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getHeight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illustrates a typical getter. Simple types like int are always returned by value, so even if the client changes the returned value, the change does affect the value stored in the object.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what about name, which is an instance of the String class? Java programs always work with objects through a reference, which is very much like a C++ pointer. So, when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getName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returns name, it really returns a pointer to the String stored in the object. However, Java Strings are immutable, which just means that programs can’t change them – any Java operation that “looks” like it’s changing a String is really creating a new String.</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general, a Java getter function should copy any object that it returns. Copying an object in Java is called cloning and is a two-step process: first, implement the cloneable interface then call the clone method.</a:t>
            </a:r>
          </a:p>
          <a:p>
            <a:endParaRPr lang="en-US" dirty="0"/>
          </a:p>
        </p:txBody>
      </p:sp>
      <p:sp>
        <p:nvSpPr>
          <p:cNvPr id="4" name="Slide Number Placeholder 3"/>
          <p:cNvSpPr>
            <a:spLocks noGrp="1"/>
          </p:cNvSpPr>
          <p:nvPr>
            <p:ph type="sldNum" sz="quarter" idx="5"/>
          </p:nvPr>
        </p:nvSpPr>
        <p:spPr/>
        <p:txBody>
          <a:bodyPr/>
          <a:lstStyle/>
          <a:p>
            <a:fld id="{0E85BCE9-6E72-46EC-8209-D8D8B964DFF3}" type="slidenum">
              <a:rPr lang="en-US" smtClean="0"/>
              <a:t>6</a:t>
            </a:fld>
            <a:endParaRPr lang="en-US"/>
          </a:p>
        </p:txBody>
      </p:sp>
    </p:spTree>
    <p:extLst>
      <p:ext uri="{BB962C8B-B14F-4D97-AF65-F5344CB8AC3E}">
        <p14:creationId xmlns:p14="http://schemas.microsoft.com/office/powerpoint/2010/main" val="1135273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Let’s compare C++ getters to Java beginning with the same member variables: height, weight, and name. Simple or fundamental types like int and double are returned by value in both languages, which automatically preserves object encapsulation. In C++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getName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returns an instance of the string class – but it also does a return by value, which automatically copies the string, again preserving encapsulation. But for other members that are pointers or references, we need to do a const return.</a:t>
            </a:r>
          </a:p>
          <a:p>
            <a:endParaRPr lang="en-US" dirty="0"/>
          </a:p>
        </p:txBody>
      </p:sp>
      <p:sp>
        <p:nvSpPr>
          <p:cNvPr id="4" name="Slide Number Placeholder 3"/>
          <p:cNvSpPr>
            <a:spLocks noGrp="1"/>
          </p:cNvSpPr>
          <p:nvPr>
            <p:ph type="sldNum" sz="quarter" idx="5"/>
          </p:nvPr>
        </p:nvSpPr>
        <p:spPr/>
        <p:txBody>
          <a:bodyPr/>
          <a:lstStyle/>
          <a:p>
            <a:fld id="{0E85BCE9-6E72-46EC-8209-D8D8B964DFF3}" type="slidenum">
              <a:rPr lang="en-US" smtClean="0"/>
              <a:t>7</a:t>
            </a:fld>
            <a:endParaRPr lang="en-US"/>
          </a:p>
        </p:txBody>
      </p:sp>
    </p:spTree>
    <p:extLst>
      <p:ext uri="{BB962C8B-B14F-4D97-AF65-F5344CB8AC3E}">
        <p14:creationId xmlns:p14="http://schemas.microsoft.com/office/powerpoint/2010/main" val="758699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But suppose that we make the name a C-string? Recall that arrays in general and C-strings specifically are always passed and returned by pointer. Furthermore, C-strings are NOT immutable – they can be changed. But we can still preserve the object’s encapsulation by making the returned data constant by adding the “const” keyword. Notice that we must also use the “const” keyword when we define a variable in which we store the returned pointer or address. It’s most common to put const at the beginning of the definition, but it can also appear between the data type and the asterisk.</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we put “const” after the asterisk – that is between the asterisk and variable name – then it’s the pointer or address that is constant and not the data, which is not what is typically desired.</a:t>
            </a:r>
          </a:p>
          <a:p>
            <a:endParaRPr lang="en-US" dirty="0"/>
          </a:p>
        </p:txBody>
      </p:sp>
      <p:sp>
        <p:nvSpPr>
          <p:cNvPr id="4" name="Slide Number Placeholder 3"/>
          <p:cNvSpPr>
            <a:spLocks noGrp="1"/>
          </p:cNvSpPr>
          <p:nvPr>
            <p:ph type="sldNum" sz="quarter" idx="5"/>
          </p:nvPr>
        </p:nvSpPr>
        <p:spPr/>
        <p:txBody>
          <a:bodyPr/>
          <a:lstStyle/>
          <a:p>
            <a:fld id="{0E85BCE9-6E72-46EC-8209-D8D8B964DFF3}" type="slidenum">
              <a:rPr lang="en-US" smtClean="0"/>
              <a:t>8</a:t>
            </a:fld>
            <a:endParaRPr lang="en-US"/>
          </a:p>
        </p:txBody>
      </p:sp>
    </p:spTree>
    <p:extLst>
      <p:ext uri="{BB962C8B-B14F-4D97-AF65-F5344CB8AC3E}">
        <p14:creationId xmlns:p14="http://schemas.microsoft.com/office/powerpoint/2010/main" val="1314758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we can use the const keyword to make symbolic or named constants that have class scope by combining the “const” and “static” keywords. The “static” keyword is detailed in the next section, including an actual example. The name of the symbolic constant can be used in member functions without further qualification, and it can be used in other functions by stating the class name, the scope resolution operator, and constant name. By defining the constants in class scope, the constant names can be reused in multiple classes without conflict.</a:t>
            </a:r>
          </a:p>
          <a:p>
            <a:endParaRPr lang="en-US" dirty="0"/>
          </a:p>
        </p:txBody>
      </p:sp>
      <p:sp>
        <p:nvSpPr>
          <p:cNvPr id="4" name="Slide Number Placeholder 3"/>
          <p:cNvSpPr>
            <a:spLocks noGrp="1"/>
          </p:cNvSpPr>
          <p:nvPr>
            <p:ph type="sldNum" sz="quarter" idx="5"/>
          </p:nvPr>
        </p:nvSpPr>
        <p:spPr/>
        <p:txBody>
          <a:bodyPr/>
          <a:lstStyle/>
          <a:p>
            <a:fld id="{0E85BCE9-6E72-46EC-8209-D8D8B964DFF3}" type="slidenum">
              <a:rPr lang="en-US" smtClean="0"/>
              <a:t>9</a:t>
            </a:fld>
            <a:endParaRPr lang="en-US"/>
          </a:p>
        </p:txBody>
      </p:sp>
    </p:spTree>
    <p:extLst>
      <p:ext uri="{BB962C8B-B14F-4D97-AF65-F5344CB8AC3E}">
        <p14:creationId xmlns:p14="http://schemas.microsoft.com/office/powerpoint/2010/main" val="38569745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9/21/2022</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9/21/2022</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9/21/2022</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9/21/2022</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9/21/2022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9/21/2022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9/21/2022</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image" Target="../media/image1.emf"/><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notesSlide" Target="../notesSlides/notesSlide2.xml"/><Relationship Id="rId5" Type="http://schemas.openxmlformats.org/officeDocument/2006/relationships/slideLayout" Target="../slideLayouts/slideLayout4.xml"/><Relationship Id="rId4" Type="http://schemas.openxmlformats.org/officeDocument/2006/relationships/tags" Target="../tags/tag36.xml"/></Relationships>
</file>

<file path=ppt/slides/_rels/slide3.xml.rels><?xml version="1.0" encoding="UTF-8" standalone="yes"?>
<Relationships xmlns="http://schemas.openxmlformats.org/package/2006/relationships"><Relationship Id="rId3" Type="http://schemas.openxmlformats.org/officeDocument/2006/relationships/tags" Target="../tags/tag39.xml"/><Relationship Id="rId7" Type="http://schemas.openxmlformats.org/officeDocument/2006/relationships/image" Target="../media/image2.emf"/><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notesSlide" Target="../notesSlides/notesSlide3.xml"/><Relationship Id="rId5" Type="http://schemas.openxmlformats.org/officeDocument/2006/relationships/slideLayout" Target="../slideLayouts/slideLayout4.xml"/><Relationship Id="rId4" Type="http://schemas.openxmlformats.org/officeDocument/2006/relationships/tags" Target="../tags/tag40.xml"/></Relationships>
</file>

<file path=ppt/slides/_rels/slide4.xml.rels><?xml version="1.0" encoding="UTF-8" standalone="yes"?>
<Relationships xmlns="http://schemas.openxmlformats.org/package/2006/relationships"><Relationship Id="rId3" Type="http://schemas.openxmlformats.org/officeDocument/2006/relationships/tags" Target="../tags/tag43.xml"/><Relationship Id="rId7" Type="http://schemas.openxmlformats.org/officeDocument/2006/relationships/image" Target="../media/image2.emf"/><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notesSlide" Target="../notesSlides/notesSlide4.xml"/><Relationship Id="rId5" Type="http://schemas.openxmlformats.org/officeDocument/2006/relationships/slideLayout" Target="../slideLayouts/slideLayout4.xml"/><Relationship Id="rId4" Type="http://schemas.openxmlformats.org/officeDocument/2006/relationships/tags" Target="../tags/tag44.xml"/></Relationships>
</file>

<file path=ppt/slides/_rels/slide5.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image" Target="../media/image3.emf"/><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notesSlide" Target="../notesSlides/notesSlide5.xml"/><Relationship Id="rId5" Type="http://schemas.openxmlformats.org/officeDocument/2006/relationships/slideLayout" Target="../slideLayouts/slideLayout4.xml"/><Relationship Id="rId4" Type="http://schemas.openxmlformats.org/officeDocument/2006/relationships/tags" Target="../tags/tag48.xml"/></Relationships>
</file>

<file path=ppt/slides/_rels/slide6.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57.xml"/><Relationship Id="rId7" Type="http://schemas.openxmlformats.org/officeDocument/2006/relationships/notesSlide" Target="../notesSlides/notesSlide8.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slideLayout" Target="../slideLayouts/slideLayout5.xml"/><Relationship Id="rId5" Type="http://schemas.openxmlformats.org/officeDocument/2006/relationships/tags" Target="../tags/tag59.xml"/><Relationship Id="rId4" Type="http://schemas.openxmlformats.org/officeDocument/2006/relationships/tags" Target="../tags/tag58.xml"/></Relationships>
</file>

<file path=ppt/slides/_rels/slide9.xml.rels><?xml version="1.0" encoding="UTF-8" standalone="yes"?>
<Relationships xmlns="http://schemas.openxmlformats.org/package/2006/relationships"><Relationship Id="rId3" Type="http://schemas.openxmlformats.org/officeDocument/2006/relationships/tags" Target="../tags/tag62.xml"/><Relationship Id="rId7" Type="http://schemas.openxmlformats.org/officeDocument/2006/relationships/notesSlide" Target="../notesSlides/notesSlide9.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slideLayout" Target="../slideLayouts/slideLayout5.xml"/><Relationship Id="rId5" Type="http://schemas.openxmlformats.org/officeDocument/2006/relationships/tags" Target="../tags/tag64.xml"/><Relationship Id="rId4" Type="http://schemas.openxmlformats.org/officeDocument/2006/relationships/tags" Target="../tags/tag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The </a:t>
            </a:r>
            <a:r>
              <a:rPr lang="en-US" cap="none" dirty="0"/>
              <a:t>const</a:t>
            </a:r>
            <a:r>
              <a:rPr lang="en-US" dirty="0"/>
              <a:t> keyword</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Used With Classes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37905-5184-4E30-BB26-DEBFB754C86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Pass-by-reference</a:t>
            </a:r>
          </a:p>
        </p:txBody>
      </p:sp>
      <p:sp>
        <p:nvSpPr>
          <p:cNvPr id="3" name="Content Placeholder 2">
            <a:extLst>
              <a:ext uri="{FF2B5EF4-FFF2-40B4-BE49-F238E27FC236}">
                <a16:creationId xmlns:a16="http://schemas.microsoft.com/office/drawing/2014/main" id="{96C26CC9-1DE8-474D-9F75-22EE6B398BDD}"/>
              </a:ext>
            </a:extLst>
          </p:cNvPr>
          <p:cNvSpPr>
            <a:spLocks noGrp="1"/>
          </p:cNvSpPr>
          <p:nvPr>
            <p:ph sz="half" idx="1"/>
            <p:custDataLst>
              <p:tags r:id="rId2"/>
            </p:custDataLst>
          </p:nvPr>
        </p:nvSpPr>
        <p:spPr>
          <a:xfrm>
            <a:off x="1581912" y="2638044"/>
            <a:ext cx="4271771" cy="3101982"/>
          </a:xfrm>
        </p:spPr>
        <p:txBody>
          <a:bodyPr/>
          <a:lstStyle/>
          <a:p>
            <a:r>
              <a:rPr lang="en-US" dirty="0">
                <a:latin typeface="Courier New" panose="02070309020205020404" pitchFamily="49" charset="0"/>
                <a:cs typeface="Courier New" panose="02070309020205020404" pitchFamily="49" charset="0"/>
              </a:rPr>
              <a:t>b.function1(</a:t>
            </a:r>
            <a:r>
              <a:rPr lang="en-US" dirty="0">
                <a:solidFill>
                  <a:srgbClr val="FF0000"/>
                </a:solidFill>
                <a:latin typeface="Courier New" panose="02070309020205020404" pitchFamily="49" charset="0"/>
                <a:cs typeface="Courier New" panose="02070309020205020404" pitchFamily="49" charset="0"/>
              </a:rPr>
              <a:t>f</a:t>
            </a:r>
            <a:r>
              <a:rPr lang="en-US" dirty="0">
                <a:latin typeface="Courier New" panose="02070309020205020404" pitchFamily="49" charset="0"/>
                <a:cs typeface="Courier New" panose="02070309020205020404" pitchFamily="49" charset="0"/>
              </a:rPr>
              <a:t>);</a:t>
            </a:r>
          </a:p>
        </p:txBody>
      </p:sp>
      <p:sp>
        <p:nvSpPr>
          <p:cNvPr id="4" name="Content Placeholder 3">
            <a:extLst>
              <a:ext uri="{FF2B5EF4-FFF2-40B4-BE49-F238E27FC236}">
                <a16:creationId xmlns:a16="http://schemas.microsoft.com/office/drawing/2014/main" id="{450372E2-D183-4FAA-A5DC-4CCE92557646}"/>
              </a:ext>
            </a:extLst>
          </p:cNvPr>
          <p:cNvSpPr>
            <a:spLocks noGrp="1"/>
          </p:cNvSpPr>
          <p:nvPr>
            <p:ph sz="half" idx="2"/>
            <p:custDataLst>
              <p:tags r:id="rId3"/>
            </p:custDataLst>
          </p:nvPr>
        </p:nvSpPr>
        <p:spPr>
          <a:xfrm>
            <a:off x="6096001" y="2638044"/>
            <a:ext cx="4681490" cy="3101982"/>
          </a:xfrm>
        </p:spPr>
        <p:txBody>
          <a:bodyPr/>
          <a:lstStyle/>
          <a:p>
            <a:r>
              <a:rPr lang="en-US" dirty="0">
                <a:latin typeface="Courier New" panose="02070309020205020404" pitchFamily="49" charset="0"/>
                <a:cs typeface="Courier New" panose="02070309020205020404" pitchFamily="49" charset="0"/>
              </a:rPr>
              <a:t>void function1(const Foo&amp; a_f);</a:t>
            </a:r>
          </a:p>
        </p:txBody>
      </p:sp>
      <p:pic>
        <p:nvPicPr>
          <p:cNvPr id="5" name="Picture 4">
            <a:extLst>
              <a:ext uri="{FF2B5EF4-FFF2-40B4-BE49-F238E27FC236}">
                <a16:creationId xmlns:a16="http://schemas.microsoft.com/office/drawing/2014/main" id="{68B68735-AEFD-4B9C-BB61-1D12AA9B1C66}"/>
              </a:ext>
            </a:extLst>
          </p:cNvPr>
          <p:cNvPicPr>
            <a:picLocks noChangeAspect="1"/>
          </p:cNvPicPr>
          <p:nvPr>
            <p:custDataLst>
              <p:tags r:id="rId4"/>
            </p:custDataLst>
          </p:nvPr>
        </p:nvPicPr>
        <p:blipFill>
          <a:blip r:embed="rId7"/>
          <a:stretch>
            <a:fillRect/>
          </a:stretch>
        </p:blipFill>
        <p:spPr>
          <a:xfrm>
            <a:off x="4502318" y="3242671"/>
            <a:ext cx="2702729" cy="2052335"/>
          </a:xfrm>
          <a:prstGeom prst="rect">
            <a:avLst/>
          </a:prstGeom>
        </p:spPr>
      </p:pic>
    </p:spTree>
    <p:extLst>
      <p:ext uri="{BB962C8B-B14F-4D97-AF65-F5344CB8AC3E}">
        <p14:creationId xmlns:p14="http://schemas.microsoft.com/office/powerpoint/2010/main" val="906387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A8E19-AD38-445C-8C86-EB6722BC741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Pass-by-pointer</a:t>
            </a:r>
          </a:p>
        </p:txBody>
      </p:sp>
      <p:sp>
        <p:nvSpPr>
          <p:cNvPr id="3" name="Content Placeholder 2">
            <a:extLst>
              <a:ext uri="{FF2B5EF4-FFF2-40B4-BE49-F238E27FC236}">
                <a16:creationId xmlns:a16="http://schemas.microsoft.com/office/drawing/2014/main" id="{11E22398-0FA6-4F4C-9E50-BE3C644E9C41}"/>
              </a:ext>
            </a:extLst>
          </p:cNvPr>
          <p:cNvSpPr>
            <a:spLocks noGrp="1"/>
          </p:cNvSpPr>
          <p:nvPr>
            <p:ph sz="half" idx="1"/>
            <p:custDataLst>
              <p:tags r:id="rId2"/>
            </p:custDataLst>
          </p:nvPr>
        </p:nvSpPr>
        <p:spPr>
          <a:xfrm>
            <a:off x="1581912" y="2638044"/>
            <a:ext cx="4271771" cy="3101982"/>
          </a:xfrm>
        </p:spPr>
        <p:txBody>
          <a:bodyPr/>
          <a:lstStyle/>
          <a:p>
            <a:r>
              <a:rPr lang="en-US" dirty="0">
                <a:latin typeface="Courier New" panose="02070309020205020404" pitchFamily="49" charset="0"/>
                <a:cs typeface="Courier New" panose="02070309020205020404" pitchFamily="49" charset="0"/>
              </a:rPr>
              <a:t>b.function2(&amp;</a:t>
            </a:r>
            <a:r>
              <a:rPr lang="en-US" dirty="0">
                <a:solidFill>
                  <a:srgbClr val="FF0000"/>
                </a:solidFill>
                <a:latin typeface="Courier New" panose="02070309020205020404" pitchFamily="49" charset="0"/>
                <a:cs typeface="Courier New" panose="02070309020205020404" pitchFamily="49" charset="0"/>
              </a:rPr>
              <a:t>f</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b.function3(&amp;</a:t>
            </a:r>
            <a:r>
              <a:rPr lang="en-US" dirty="0">
                <a:solidFill>
                  <a:srgbClr val="FF0000"/>
                </a:solidFill>
                <a:latin typeface="Courier New" panose="02070309020205020404" pitchFamily="49" charset="0"/>
                <a:cs typeface="Courier New" panose="02070309020205020404" pitchFamily="49" charset="0"/>
              </a:rPr>
              <a:t>f</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b.function4(&amp;</a:t>
            </a:r>
            <a:r>
              <a:rPr lang="en-US" dirty="0">
                <a:solidFill>
                  <a:srgbClr val="FF0000"/>
                </a:solidFill>
                <a:latin typeface="Courier New" panose="02070309020205020404" pitchFamily="49" charset="0"/>
                <a:cs typeface="Courier New" panose="02070309020205020404" pitchFamily="49" charset="0"/>
              </a:rPr>
              <a:t>f</a:t>
            </a:r>
            <a:r>
              <a:rPr lang="en-US" dirty="0">
                <a:latin typeface="Courier New" panose="02070309020205020404" pitchFamily="49" charset="0"/>
                <a:cs typeface="Courier New" panose="02070309020205020404" pitchFamily="49" charset="0"/>
              </a:rPr>
              <a:t>);</a:t>
            </a:r>
          </a:p>
        </p:txBody>
      </p:sp>
      <p:sp>
        <p:nvSpPr>
          <p:cNvPr id="4" name="Content Placeholder 3">
            <a:extLst>
              <a:ext uri="{FF2B5EF4-FFF2-40B4-BE49-F238E27FC236}">
                <a16:creationId xmlns:a16="http://schemas.microsoft.com/office/drawing/2014/main" id="{D2CE3BC8-7E2B-4369-AD8B-BC385662D28A}"/>
              </a:ext>
            </a:extLst>
          </p:cNvPr>
          <p:cNvSpPr>
            <a:spLocks noGrp="1"/>
          </p:cNvSpPr>
          <p:nvPr>
            <p:ph sz="half" idx="2"/>
            <p:custDataLst>
              <p:tags r:id="rId3"/>
            </p:custDataLst>
          </p:nvPr>
        </p:nvSpPr>
        <p:spPr>
          <a:xfrm>
            <a:off x="6096000" y="2638044"/>
            <a:ext cx="5515991" cy="3101982"/>
          </a:xfrm>
        </p:spPr>
        <p:txBody>
          <a:bodyPr/>
          <a:lstStyle/>
          <a:p>
            <a:r>
              <a:rPr lang="en-US" dirty="0">
                <a:latin typeface="Courier New" panose="02070309020205020404" pitchFamily="49" charset="0"/>
                <a:cs typeface="Courier New" panose="02070309020205020404" pitchFamily="49" charset="0"/>
              </a:rPr>
              <a:t>void function2(const Foo* a_f);</a:t>
            </a:r>
          </a:p>
          <a:p>
            <a:r>
              <a:rPr lang="en-US" dirty="0">
                <a:latin typeface="Courier New" panose="02070309020205020404" pitchFamily="49" charset="0"/>
                <a:cs typeface="Courier New" panose="02070309020205020404" pitchFamily="49" charset="0"/>
              </a:rPr>
              <a:t>void function3(Foo* const a_f);</a:t>
            </a:r>
          </a:p>
          <a:p>
            <a:r>
              <a:rPr lang="en-US" dirty="0">
                <a:latin typeface="Courier New" panose="02070309020205020404" pitchFamily="49" charset="0"/>
                <a:cs typeface="Courier New" panose="02070309020205020404" pitchFamily="49" charset="0"/>
              </a:rPr>
              <a:t>void function4(const Foo* const a_f);</a:t>
            </a:r>
          </a:p>
        </p:txBody>
      </p:sp>
      <p:pic>
        <p:nvPicPr>
          <p:cNvPr id="5" name="Picture 4">
            <a:extLst>
              <a:ext uri="{FF2B5EF4-FFF2-40B4-BE49-F238E27FC236}">
                <a16:creationId xmlns:a16="http://schemas.microsoft.com/office/drawing/2014/main" id="{1F0CE11B-90F5-463B-8897-C8500502D02B}"/>
              </a:ext>
            </a:extLst>
          </p:cNvPr>
          <p:cNvPicPr>
            <a:picLocks noChangeAspect="1"/>
          </p:cNvPicPr>
          <p:nvPr>
            <p:custDataLst>
              <p:tags r:id="rId4"/>
            </p:custDataLst>
          </p:nvPr>
        </p:nvPicPr>
        <p:blipFill>
          <a:blip r:embed="rId7"/>
          <a:stretch>
            <a:fillRect/>
          </a:stretch>
        </p:blipFill>
        <p:spPr>
          <a:xfrm>
            <a:off x="3717797" y="3975466"/>
            <a:ext cx="5457316" cy="1760734"/>
          </a:xfrm>
          <a:prstGeom prst="rect">
            <a:avLst/>
          </a:prstGeom>
        </p:spPr>
      </p:pic>
    </p:spTree>
    <p:extLst>
      <p:ext uri="{BB962C8B-B14F-4D97-AF65-F5344CB8AC3E}">
        <p14:creationId xmlns:p14="http://schemas.microsoft.com/office/powerpoint/2010/main" val="3906611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A8E19-AD38-445C-8C86-EB6722BC741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Pass-by-pointer</a:t>
            </a:r>
          </a:p>
        </p:txBody>
      </p:sp>
      <p:sp>
        <p:nvSpPr>
          <p:cNvPr id="3" name="Content Placeholder 2">
            <a:extLst>
              <a:ext uri="{FF2B5EF4-FFF2-40B4-BE49-F238E27FC236}">
                <a16:creationId xmlns:a16="http://schemas.microsoft.com/office/drawing/2014/main" id="{11E22398-0FA6-4F4C-9E50-BE3C644E9C41}"/>
              </a:ext>
            </a:extLst>
          </p:cNvPr>
          <p:cNvSpPr>
            <a:spLocks noGrp="1"/>
          </p:cNvSpPr>
          <p:nvPr>
            <p:ph sz="half" idx="1"/>
            <p:custDataLst>
              <p:tags r:id="rId2"/>
            </p:custDataLst>
          </p:nvPr>
        </p:nvSpPr>
        <p:spPr>
          <a:xfrm>
            <a:off x="1581912" y="2638044"/>
            <a:ext cx="4271771" cy="3101982"/>
          </a:xfrm>
        </p:spPr>
        <p:txBody>
          <a:bodyPr/>
          <a:lstStyle/>
          <a:p>
            <a:r>
              <a:rPr lang="en-US" dirty="0">
                <a:latin typeface="Courier New" panose="02070309020205020404" pitchFamily="49" charset="0"/>
                <a:cs typeface="Courier New" panose="02070309020205020404" pitchFamily="49" charset="0"/>
              </a:rPr>
              <a:t>b.function2(&amp;</a:t>
            </a:r>
            <a:r>
              <a:rPr lang="en-US" dirty="0">
                <a:solidFill>
                  <a:srgbClr val="FF0000"/>
                </a:solidFill>
                <a:latin typeface="Courier New" panose="02070309020205020404" pitchFamily="49" charset="0"/>
                <a:cs typeface="Courier New" panose="02070309020205020404" pitchFamily="49" charset="0"/>
              </a:rPr>
              <a:t>f</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b.function3(&amp;</a:t>
            </a:r>
            <a:r>
              <a:rPr lang="en-US" dirty="0">
                <a:solidFill>
                  <a:srgbClr val="FF0000"/>
                </a:solidFill>
                <a:latin typeface="Courier New" panose="02070309020205020404" pitchFamily="49" charset="0"/>
                <a:cs typeface="Courier New" panose="02070309020205020404" pitchFamily="49" charset="0"/>
              </a:rPr>
              <a:t>f</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b.function4(&amp;</a:t>
            </a:r>
            <a:r>
              <a:rPr lang="en-US" dirty="0">
                <a:solidFill>
                  <a:srgbClr val="FF0000"/>
                </a:solidFill>
                <a:latin typeface="Courier New" panose="02070309020205020404" pitchFamily="49" charset="0"/>
                <a:cs typeface="Courier New" panose="02070309020205020404" pitchFamily="49" charset="0"/>
              </a:rPr>
              <a:t>f</a:t>
            </a:r>
            <a:r>
              <a:rPr lang="en-US" dirty="0">
                <a:latin typeface="Courier New" panose="02070309020205020404" pitchFamily="49" charset="0"/>
                <a:cs typeface="Courier New" panose="02070309020205020404" pitchFamily="49" charset="0"/>
              </a:rPr>
              <a:t>);</a:t>
            </a:r>
          </a:p>
        </p:txBody>
      </p:sp>
      <p:sp>
        <p:nvSpPr>
          <p:cNvPr id="4" name="Content Placeholder 3">
            <a:extLst>
              <a:ext uri="{FF2B5EF4-FFF2-40B4-BE49-F238E27FC236}">
                <a16:creationId xmlns:a16="http://schemas.microsoft.com/office/drawing/2014/main" id="{D2CE3BC8-7E2B-4369-AD8B-BC385662D28A}"/>
              </a:ext>
            </a:extLst>
          </p:cNvPr>
          <p:cNvSpPr>
            <a:spLocks noGrp="1"/>
          </p:cNvSpPr>
          <p:nvPr>
            <p:ph sz="half" idx="2"/>
            <p:custDataLst>
              <p:tags r:id="rId3"/>
            </p:custDataLst>
          </p:nvPr>
        </p:nvSpPr>
        <p:spPr>
          <a:xfrm>
            <a:off x="6096000" y="2638044"/>
            <a:ext cx="5515991" cy="3101982"/>
          </a:xfrm>
        </p:spPr>
        <p:txBody>
          <a:bodyPr/>
          <a:lstStyle/>
          <a:p>
            <a:r>
              <a:rPr lang="en-US" dirty="0">
                <a:latin typeface="Courier New" panose="02070309020205020404" pitchFamily="49" charset="0"/>
                <a:cs typeface="Courier New" panose="02070309020205020404" pitchFamily="49" charset="0"/>
              </a:rPr>
              <a:t>void function2(Foo const* a_f);</a:t>
            </a:r>
          </a:p>
          <a:p>
            <a:r>
              <a:rPr lang="en-US" dirty="0">
                <a:latin typeface="Courier New" panose="02070309020205020404" pitchFamily="49" charset="0"/>
                <a:cs typeface="Courier New" panose="02070309020205020404" pitchFamily="49" charset="0"/>
              </a:rPr>
              <a:t>void function3(Foo* const a_f);</a:t>
            </a:r>
          </a:p>
          <a:p>
            <a:r>
              <a:rPr lang="en-US" dirty="0">
                <a:latin typeface="Courier New" panose="02070309020205020404" pitchFamily="49" charset="0"/>
                <a:cs typeface="Courier New" panose="02070309020205020404" pitchFamily="49" charset="0"/>
              </a:rPr>
              <a:t>void function4(Foo const* const a_f);</a:t>
            </a:r>
          </a:p>
        </p:txBody>
      </p:sp>
      <p:pic>
        <p:nvPicPr>
          <p:cNvPr id="5" name="Picture 4">
            <a:extLst>
              <a:ext uri="{FF2B5EF4-FFF2-40B4-BE49-F238E27FC236}">
                <a16:creationId xmlns:a16="http://schemas.microsoft.com/office/drawing/2014/main" id="{1F0CE11B-90F5-463B-8897-C8500502D02B}"/>
              </a:ext>
            </a:extLst>
          </p:cNvPr>
          <p:cNvPicPr>
            <a:picLocks noChangeAspect="1"/>
          </p:cNvPicPr>
          <p:nvPr>
            <p:custDataLst>
              <p:tags r:id="rId4"/>
            </p:custDataLst>
          </p:nvPr>
        </p:nvPicPr>
        <p:blipFill>
          <a:blip r:embed="rId7"/>
          <a:stretch>
            <a:fillRect/>
          </a:stretch>
        </p:blipFill>
        <p:spPr>
          <a:xfrm>
            <a:off x="3717797" y="3975466"/>
            <a:ext cx="5457316" cy="1760734"/>
          </a:xfrm>
          <a:prstGeom prst="rect">
            <a:avLst/>
          </a:prstGeom>
        </p:spPr>
      </p:pic>
    </p:spTree>
    <p:extLst>
      <p:ext uri="{BB962C8B-B14F-4D97-AF65-F5344CB8AC3E}">
        <p14:creationId xmlns:p14="http://schemas.microsoft.com/office/powerpoint/2010/main" val="2441372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011E2-299A-43EE-8402-46103EE4A78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Implicit / “this” object:</a:t>
            </a:r>
            <a:br>
              <a:rPr lang="en-US" dirty="0"/>
            </a:br>
            <a:r>
              <a:rPr lang="en-US" dirty="0"/>
              <a:t>Pass by pointer</a:t>
            </a:r>
          </a:p>
        </p:txBody>
      </p:sp>
      <p:sp>
        <p:nvSpPr>
          <p:cNvPr id="3" name="Content Placeholder 2">
            <a:extLst>
              <a:ext uri="{FF2B5EF4-FFF2-40B4-BE49-F238E27FC236}">
                <a16:creationId xmlns:a16="http://schemas.microsoft.com/office/drawing/2014/main" id="{287BB5CD-571E-4EC6-B5A9-6F67D8CC1B19}"/>
              </a:ext>
            </a:extLst>
          </p:cNvPr>
          <p:cNvSpPr>
            <a:spLocks noGrp="1"/>
          </p:cNvSpPr>
          <p:nvPr>
            <p:ph sz="half" idx="1"/>
            <p:custDataLst>
              <p:tags r:id="rId2"/>
            </p:custDataLst>
          </p:nvPr>
        </p:nvSpPr>
        <p:spPr>
          <a:xfrm>
            <a:off x="1581912" y="2638044"/>
            <a:ext cx="4271771" cy="3101982"/>
          </a:xfrm>
        </p:spPr>
        <p:txBody>
          <a:bodyPr/>
          <a:lstStyle/>
          <a:p>
            <a:r>
              <a:rPr lang="en-US" dirty="0">
                <a:solidFill>
                  <a:srgbClr val="FF0000"/>
                </a:solidFill>
                <a:latin typeface="Courier New" panose="02070309020205020404" pitchFamily="49" charset="0"/>
                <a:cs typeface="Courier New" panose="02070309020205020404" pitchFamily="49" charset="0"/>
              </a:rPr>
              <a:t>b</a:t>
            </a:r>
            <a:r>
              <a:rPr lang="en-US" dirty="0">
                <a:latin typeface="Courier New" panose="02070309020205020404" pitchFamily="49" charset="0"/>
                <a:cs typeface="Courier New" panose="02070309020205020404" pitchFamily="49" charset="0"/>
              </a:rPr>
              <a:t>.function2();</a:t>
            </a:r>
          </a:p>
        </p:txBody>
      </p:sp>
      <p:sp>
        <p:nvSpPr>
          <p:cNvPr id="4" name="Content Placeholder 3">
            <a:extLst>
              <a:ext uri="{FF2B5EF4-FFF2-40B4-BE49-F238E27FC236}">
                <a16:creationId xmlns:a16="http://schemas.microsoft.com/office/drawing/2014/main" id="{5B9D3DE7-F7AB-4608-9FFE-93B7EE94CBF1}"/>
              </a:ext>
            </a:extLst>
          </p:cNvPr>
          <p:cNvSpPr>
            <a:spLocks noGrp="1"/>
          </p:cNvSpPr>
          <p:nvPr>
            <p:ph sz="half" idx="2"/>
            <p:custDataLst>
              <p:tags r:id="rId3"/>
            </p:custDataLst>
          </p:nvPr>
        </p:nvSpPr>
        <p:spPr>
          <a:xfrm>
            <a:off x="6338315" y="2638044"/>
            <a:ext cx="4270247" cy="3101982"/>
          </a:xfrm>
        </p:spPr>
        <p:txBody>
          <a:bodyPr/>
          <a:lstStyle/>
          <a:p>
            <a:r>
              <a:rPr lang="en-US" dirty="0">
                <a:latin typeface="Courier New" panose="02070309020205020404" pitchFamily="49" charset="0"/>
                <a:cs typeface="Courier New" panose="02070309020205020404" pitchFamily="49" charset="0"/>
              </a:rPr>
              <a:t>void function2() const;</a:t>
            </a:r>
          </a:p>
        </p:txBody>
      </p:sp>
      <p:pic>
        <p:nvPicPr>
          <p:cNvPr id="5" name="Picture 4">
            <a:extLst>
              <a:ext uri="{FF2B5EF4-FFF2-40B4-BE49-F238E27FC236}">
                <a16:creationId xmlns:a16="http://schemas.microsoft.com/office/drawing/2014/main" id="{576989BC-6DAC-439C-B5EA-0FC94A275A16}"/>
              </a:ext>
            </a:extLst>
          </p:cNvPr>
          <p:cNvPicPr>
            <a:picLocks noChangeAspect="1"/>
          </p:cNvPicPr>
          <p:nvPr>
            <p:custDataLst>
              <p:tags r:id="rId4"/>
            </p:custDataLst>
          </p:nvPr>
        </p:nvPicPr>
        <p:blipFill>
          <a:blip r:embed="rId7"/>
          <a:stretch>
            <a:fillRect/>
          </a:stretch>
        </p:blipFill>
        <p:spPr>
          <a:xfrm>
            <a:off x="3653483" y="3199516"/>
            <a:ext cx="4885034" cy="1576094"/>
          </a:xfrm>
          <a:prstGeom prst="rect">
            <a:avLst/>
          </a:prstGeom>
        </p:spPr>
      </p:pic>
    </p:spTree>
    <p:extLst>
      <p:ext uri="{BB962C8B-B14F-4D97-AF65-F5344CB8AC3E}">
        <p14:creationId xmlns:p14="http://schemas.microsoft.com/office/powerpoint/2010/main" val="3569461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CAF92-9494-4ACE-B466-84C00464738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Getters: Java</a:t>
            </a:r>
          </a:p>
        </p:txBody>
      </p:sp>
      <p:sp>
        <p:nvSpPr>
          <p:cNvPr id="3" name="Content Placeholder 2">
            <a:extLst>
              <a:ext uri="{FF2B5EF4-FFF2-40B4-BE49-F238E27FC236}">
                <a16:creationId xmlns:a16="http://schemas.microsoft.com/office/drawing/2014/main" id="{28229422-D058-4A3D-87BF-97D3F77E557C}"/>
              </a:ext>
            </a:extLst>
          </p:cNvPr>
          <p:cNvSpPr>
            <a:spLocks noGrp="1"/>
          </p:cNvSpPr>
          <p:nvPr>
            <p:ph sz="half" idx="1"/>
            <p:custDataLst>
              <p:tags r:id="rId2"/>
            </p:custDataLst>
          </p:nvPr>
        </p:nvSpPr>
        <p:spPr>
          <a:xfrm>
            <a:off x="1581912" y="2638044"/>
            <a:ext cx="4271771" cy="3101982"/>
          </a:xfrm>
        </p:spPr>
        <p:txBody>
          <a:bodyPr/>
          <a:lstStyle/>
          <a:p>
            <a:r>
              <a:rPr lang="en-US" dirty="0"/>
              <a:t>int	 height;</a:t>
            </a:r>
          </a:p>
          <a:p>
            <a:r>
              <a:rPr lang="en-US" dirty="0"/>
              <a:t>double	 weight;</a:t>
            </a:r>
          </a:p>
          <a:p>
            <a:r>
              <a:rPr lang="en-US" dirty="0"/>
              <a:t>String	 name;</a:t>
            </a:r>
          </a:p>
          <a:p>
            <a:endParaRPr lang="en-US" dirty="0"/>
          </a:p>
          <a:p>
            <a:r>
              <a:rPr lang="en-US" dirty="0"/>
              <a:t>Other class references</a:t>
            </a:r>
          </a:p>
          <a:p>
            <a:pPr lvl="1"/>
            <a:r>
              <a:rPr lang="en-US" dirty="0"/>
              <a:t>implements cloneable</a:t>
            </a:r>
          </a:p>
          <a:p>
            <a:pPr lvl="1"/>
            <a:r>
              <a:rPr lang="en-US" dirty="0"/>
              <a:t>clone</a:t>
            </a:r>
          </a:p>
        </p:txBody>
      </p:sp>
      <p:sp>
        <p:nvSpPr>
          <p:cNvPr id="4" name="Content Placeholder 3">
            <a:extLst>
              <a:ext uri="{FF2B5EF4-FFF2-40B4-BE49-F238E27FC236}">
                <a16:creationId xmlns:a16="http://schemas.microsoft.com/office/drawing/2014/main" id="{6E38EE41-2E5D-4EE7-B720-C7EE26C12EDB}"/>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urier New" panose="02070309020205020404" pitchFamily="49" charset="0"/>
                <a:cs typeface="Courier New" panose="02070309020205020404" pitchFamily="49" charset="0"/>
              </a:rPr>
              <a:t>int getHeight()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return height;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String getName()</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return name;</a:t>
            </a:r>
          </a:p>
          <a:p>
            <a:pPr marL="0" indent="0">
              <a:spcBef>
                <a:spcPts val="0"/>
              </a:spcBef>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12471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CAF92-9494-4ACE-B466-84C00464738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Getters: C++</a:t>
            </a:r>
          </a:p>
        </p:txBody>
      </p:sp>
      <p:sp>
        <p:nvSpPr>
          <p:cNvPr id="3" name="Content Placeholder 2">
            <a:extLst>
              <a:ext uri="{FF2B5EF4-FFF2-40B4-BE49-F238E27FC236}">
                <a16:creationId xmlns:a16="http://schemas.microsoft.com/office/drawing/2014/main" id="{28229422-D058-4A3D-87BF-97D3F77E557C}"/>
              </a:ext>
            </a:extLst>
          </p:cNvPr>
          <p:cNvSpPr>
            <a:spLocks noGrp="1"/>
          </p:cNvSpPr>
          <p:nvPr>
            <p:ph sz="half" idx="1"/>
            <p:custDataLst>
              <p:tags r:id="rId2"/>
            </p:custDataLst>
          </p:nvPr>
        </p:nvSpPr>
        <p:spPr>
          <a:xfrm>
            <a:off x="1581912" y="2638044"/>
            <a:ext cx="4271771" cy="3101982"/>
          </a:xfrm>
        </p:spPr>
        <p:txBody>
          <a:bodyPr/>
          <a:lstStyle/>
          <a:p>
            <a:r>
              <a:rPr lang="en-US" dirty="0"/>
              <a:t>int	 height;</a:t>
            </a:r>
          </a:p>
          <a:p>
            <a:r>
              <a:rPr lang="en-US" dirty="0"/>
              <a:t>double	 weight;</a:t>
            </a:r>
          </a:p>
          <a:p>
            <a:r>
              <a:rPr lang="en-US" dirty="0"/>
              <a:t>string	 name;</a:t>
            </a:r>
          </a:p>
          <a:p>
            <a:endParaRPr lang="en-US" dirty="0"/>
          </a:p>
          <a:p>
            <a:r>
              <a:rPr lang="en-US" dirty="0"/>
              <a:t>Other class pointers and references</a:t>
            </a:r>
          </a:p>
          <a:p>
            <a:pPr lvl="1"/>
            <a:r>
              <a:rPr lang="en-US" dirty="0"/>
              <a:t>const return</a:t>
            </a:r>
          </a:p>
        </p:txBody>
      </p:sp>
      <p:sp>
        <p:nvSpPr>
          <p:cNvPr id="4" name="Content Placeholder 3">
            <a:extLst>
              <a:ext uri="{FF2B5EF4-FFF2-40B4-BE49-F238E27FC236}">
                <a16:creationId xmlns:a16="http://schemas.microsoft.com/office/drawing/2014/main" id="{6E38EE41-2E5D-4EE7-B720-C7EE26C12EDB}"/>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urier New" panose="02070309020205020404" pitchFamily="49" charset="0"/>
                <a:cs typeface="Courier New" panose="02070309020205020404" pitchFamily="49" charset="0"/>
              </a:rPr>
              <a:t>int getHeight()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return height;</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endParaRPr lang="en-US" dirty="0">
              <a:latin typeface="Courier New" panose="02070309020205020404" pitchFamily="49" charset="0"/>
              <a:cs typeface="Courier New" panose="02070309020205020404" pitchFamily="49" charset="0"/>
            </a:endParaRPr>
          </a:p>
          <a:p>
            <a:pPr marL="0" indent="0">
              <a:spcBef>
                <a:spcPts val="0"/>
              </a:spcBef>
              <a:buNone/>
            </a:pPr>
            <a:r>
              <a:rPr lang="en-US" dirty="0">
                <a:latin typeface="Courier New" panose="02070309020205020404" pitchFamily="49" charset="0"/>
                <a:cs typeface="Courier New" panose="02070309020205020404" pitchFamily="49" charset="0"/>
              </a:rPr>
              <a:t>string getName()</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return name;</a:t>
            </a:r>
          </a:p>
          <a:p>
            <a:pPr marL="0" indent="0">
              <a:spcBef>
                <a:spcPts val="0"/>
              </a:spcBef>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547430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2A30374-B87B-4170-8A0F-2CCAB392B521}"/>
              </a:ext>
            </a:extLst>
          </p:cNvPr>
          <p:cNvSpPr>
            <a:spLocks noGrp="1"/>
          </p:cNvSpPr>
          <p:nvPr>
            <p:ph type="body" idx="1"/>
            <p:custDataLst>
              <p:tags r:id="rId1"/>
            </p:custDataLst>
          </p:nvPr>
        </p:nvSpPr>
        <p:spPr>
          <a:xfrm>
            <a:off x="1583436" y="2313433"/>
            <a:ext cx="4270248" cy="704087"/>
          </a:xfrm>
        </p:spPr>
        <p:txBody>
          <a:bodyPr/>
          <a:lstStyle/>
          <a:p>
            <a:r>
              <a:rPr lang="en-US" dirty="0"/>
              <a:t>class</a:t>
            </a:r>
          </a:p>
        </p:txBody>
      </p:sp>
      <p:sp>
        <p:nvSpPr>
          <p:cNvPr id="3" name="Content Placeholder 2">
            <a:extLst>
              <a:ext uri="{FF2B5EF4-FFF2-40B4-BE49-F238E27FC236}">
                <a16:creationId xmlns:a16="http://schemas.microsoft.com/office/drawing/2014/main" id="{CB3F3494-30CF-4807-924F-1543F0B4495B}"/>
              </a:ext>
            </a:extLst>
          </p:cNvPr>
          <p:cNvSpPr>
            <a:spLocks noGrp="1"/>
          </p:cNvSpPr>
          <p:nvPr>
            <p:ph sz="half" idx="2"/>
            <p:custDataLst>
              <p:tags r:id="rId2"/>
            </p:custDataLst>
          </p:nvPr>
        </p:nvSpPr>
        <p:spPr>
          <a:xfrm>
            <a:off x="1583436" y="3143250"/>
            <a:ext cx="4270248" cy="2596776"/>
          </a:xfrm>
        </p:spPr>
        <p:txBody>
          <a:bodyPr>
            <a:normAutofit/>
          </a:bodyPr>
          <a:lstStyle/>
          <a:p>
            <a:r>
              <a:rPr lang="en-US" dirty="0">
                <a:latin typeface="Courier New" panose="02070309020205020404" pitchFamily="49" charset="0"/>
                <a:cs typeface="Courier New" panose="02070309020205020404" pitchFamily="49" charset="0"/>
              </a:rPr>
              <a:t>char name[100];</a:t>
            </a:r>
          </a:p>
          <a:p>
            <a:pPr marL="0" indent="0">
              <a:buNone/>
            </a:pPr>
            <a:endParaRPr lang="en-US" dirty="0">
              <a:latin typeface="Courier New" panose="02070309020205020404" pitchFamily="49" charset="0"/>
              <a:cs typeface="Courier New" panose="02070309020205020404" pitchFamily="49" charset="0"/>
            </a:endParaRPr>
          </a:p>
          <a:p>
            <a:pPr marL="0" indent="0">
              <a:buNone/>
            </a:pPr>
            <a:endParaRPr lang="en-US" dirty="0">
              <a:latin typeface="Courier New" panose="02070309020205020404" pitchFamily="49" charset="0"/>
              <a:cs typeface="Courier New" panose="02070309020205020404" pitchFamily="49" charset="0"/>
            </a:endParaRPr>
          </a:p>
          <a:p>
            <a:pPr>
              <a:spcBef>
                <a:spcPts val="0"/>
              </a:spcBef>
            </a:pPr>
            <a:r>
              <a:rPr lang="en-US" dirty="0">
                <a:latin typeface="Courier New" panose="02070309020205020404" pitchFamily="49" charset="0"/>
                <a:cs typeface="Courier New" panose="02070309020205020404" pitchFamily="49" charset="0"/>
              </a:rPr>
              <a:t>const char* get_name()</a:t>
            </a:r>
          </a:p>
          <a:p>
            <a:pPr marL="0" indent="0">
              <a:spcBef>
                <a:spcPts val="0"/>
              </a:spcBef>
              <a:buNone/>
            </a:pPr>
            <a:r>
              <a:rPr lang="en-US" dirty="0">
                <a:latin typeface="Courier New" panose="02070309020205020404" pitchFamily="49" charset="0"/>
                <a:cs typeface="Courier New" panose="02070309020205020404" pitchFamily="49" charset="0"/>
              </a:rPr>
              <a:t> {</a:t>
            </a:r>
          </a:p>
          <a:p>
            <a:pPr marL="0" indent="0">
              <a:spcBef>
                <a:spcPts val="0"/>
              </a:spcBef>
              <a:buNone/>
            </a:pPr>
            <a:r>
              <a:rPr lang="en-US" dirty="0">
                <a:latin typeface="Courier New" panose="02070309020205020404" pitchFamily="49" charset="0"/>
                <a:cs typeface="Courier New" panose="02070309020205020404" pitchFamily="49" charset="0"/>
              </a:rPr>
              <a:t>   return name;</a:t>
            </a:r>
          </a:p>
          <a:p>
            <a:pPr marL="0" indent="0">
              <a:spcBef>
                <a:spcPts val="0"/>
              </a:spcBef>
              <a:buNone/>
            </a:pPr>
            <a:r>
              <a:rPr lang="en-US" dirty="0">
                <a:latin typeface="Courier New" panose="02070309020205020404" pitchFamily="49" charset="0"/>
                <a:cs typeface="Courier New" panose="02070309020205020404" pitchFamily="49" charset="0"/>
              </a:rPr>
              <a:t> }</a:t>
            </a:r>
          </a:p>
        </p:txBody>
      </p:sp>
      <p:sp>
        <p:nvSpPr>
          <p:cNvPr id="6" name="Content Placeholder 5">
            <a:extLst>
              <a:ext uri="{FF2B5EF4-FFF2-40B4-BE49-F238E27FC236}">
                <a16:creationId xmlns:a16="http://schemas.microsoft.com/office/drawing/2014/main" id="{17C9079F-FA69-4773-AC0F-9278A72265E3}"/>
              </a:ext>
            </a:extLst>
          </p:cNvPr>
          <p:cNvSpPr>
            <a:spLocks noGrp="1"/>
          </p:cNvSpPr>
          <p:nvPr>
            <p:ph sz="quarter" idx="4"/>
            <p:custDataLst>
              <p:tags r:id="rId3"/>
            </p:custDataLst>
          </p:nvPr>
        </p:nvSpPr>
        <p:spPr>
          <a:xfrm>
            <a:off x="6338315" y="3143250"/>
            <a:ext cx="5247043" cy="2596776"/>
          </a:xfrm>
        </p:spPr>
        <p:txBody>
          <a:bodyPr>
            <a:normAutofit/>
          </a:bodyPr>
          <a:lstStyle/>
          <a:p>
            <a:r>
              <a:rPr lang="en-US" dirty="0">
                <a:latin typeface="Courier New" panose="02070309020205020404" pitchFamily="49" charset="0"/>
                <a:cs typeface="Courier New" panose="02070309020205020404" pitchFamily="49" charset="0"/>
              </a:rPr>
              <a:t>const char* student = p.get_name();</a:t>
            </a:r>
          </a:p>
          <a:p>
            <a:r>
              <a:rPr lang="en-US" dirty="0">
                <a:latin typeface="Courier New" panose="02070309020205020404" pitchFamily="49" charset="0"/>
                <a:cs typeface="Courier New" panose="02070309020205020404" pitchFamily="49" charset="0"/>
              </a:rPr>
              <a:t>char const* student = p.get_name();</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strike="sngStrike" dirty="0">
                <a:latin typeface="Courier New" panose="02070309020205020404" pitchFamily="49" charset="0"/>
                <a:cs typeface="Courier New" panose="02070309020205020404" pitchFamily="49" charset="0"/>
              </a:rPr>
              <a:t>char* const student = p.get_name();</a:t>
            </a:r>
          </a:p>
        </p:txBody>
      </p:sp>
      <p:sp>
        <p:nvSpPr>
          <p:cNvPr id="7" name="Text Placeholder 6">
            <a:extLst>
              <a:ext uri="{FF2B5EF4-FFF2-40B4-BE49-F238E27FC236}">
                <a16:creationId xmlns:a16="http://schemas.microsoft.com/office/drawing/2014/main" id="{8726F6CD-BC42-4679-943A-4B42FE3B7EE2}"/>
              </a:ext>
            </a:extLst>
          </p:cNvPr>
          <p:cNvSpPr>
            <a:spLocks noGrp="1"/>
          </p:cNvSpPr>
          <p:nvPr>
            <p:ph type="body" sz="quarter" idx="13"/>
            <p:custDataLst>
              <p:tags r:id="rId4"/>
            </p:custDataLst>
          </p:nvPr>
        </p:nvSpPr>
        <p:spPr>
          <a:xfrm>
            <a:off x="6338316" y="2313433"/>
            <a:ext cx="4270248" cy="704087"/>
          </a:xfrm>
        </p:spPr>
        <p:txBody>
          <a:bodyPr/>
          <a:lstStyle/>
          <a:p>
            <a:r>
              <a:rPr lang="en-US" dirty="0"/>
              <a:t>client</a:t>
            </a:r>
          </a:p>
        </p:txBody>
      </p:sp>
      <p:sp>
        <p:nvSpPr>
          <p:cNvPr id="2" name="Title 1">
            <a:extLst>
              <a:ext uri="{FF2B5EF4-FFF2-40B4-BE49-F238E27FC236}">
                <a16:creationId xmlns:a16="http://schemas.microsoft.com/office/drawing/2014/main" id="{C87C035D-1A05-4755-963D-7C409DF96684}"/>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getters:</a:t>
            </a:r>
            <a:br>
              <a:rPr lang="en-US" dirty="0"/>
            </a:br>
            <a:r>
              <a:rPr lang="en-US" dirty="0"/>
              <a:t>const return</a:t>
            </a:r>
          </a:p>
        </p:txBody>
      </p:sp>
    </p:spTree>
    <p:extLst>
      <p:ext uri="{BB962C8B-B14F-4D97-AF65-F5344CB8AC3E}">
        <p14:creationId xmlns:p14="http://schemas.microsoft.com/office/powerpoint/2010/main" val="1371179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89C911A-7F42-4268-AA43-BCE74FCFEAF6}"/>
              </a:ext>
            </a:extLst>
          </p:cNvPr>
          <p:cNvSpPr>
            <a:spLocks noGrp="1"/>
          </p:cNvSpPr>
          <p:nvPr>
            <p:ph type="body" idx="1"/>
            <p:custDataLst>
              <p:tags r:id="rId1"/>
            </p:custDataLst>
          </p:nvPr>
        </p:nvSpPr>
        <p:spPr>
          <a:xfrm>
            <a:off x="1583436" y="2313433"/>
            <a:ext cx="4270248" cy="704087"/>
          </a:xfrm>
        </p:spPr>
        <p:txBody>
          <a:bodyPr/>
          <a:lstStyle/>
          <a:p>
            <a:r>
              <a:rPr lang="en-US" dirty="0"/>
              <a:t>Defining</a:t>
            </a:r>
          </a:p>
        </p:txBody>
      </p:sp>
      <p:sp>
        <p:nvSpPr>
          <p:cNvPr id="3" name="Content Placeholder 2">
            <a:extLst>
              <a:ext uri="{FF2B5EF4-FFF2-40B4-BE49-F238E27FC236}">
                <a16:creationId xmlns:a16="http://schemas.microsoft.com/office/drawing/2014/main" id="{98E55B4C-FE7A-480A-BE78-596CE0728D9F}"/>
              </a:ext>
            </a:extLst>
          </p:cNvPr>
          <p:cNvSpPr>
            <a:spLocks noGrp="1"/>
          </p:cNvSpPr>
          <p:nvPr>
            <p:ph sz="half" idx="2"/>
            <p:custDataLst>
              <p:tags r:id="rId2"/>
            </p:custDataLst>
          </p:nvPr>
        </p:nvSpPr>
        <p:spPr>
          <a:xfrm>
            <a:off x="1583436" y="3143250"/>
            <a:ext cx="4270248" cy="2596776"/>
          </a:xfrm>
        </p:spPr>
        <p:txBody>
          <a:bodyPr>
            <a:normAutofit/>
          </a:bodyPr>
          <a:lstStyle/>
          <a:p>
            <a:pPr marL="0" indent="0">
              <a:spcBef>
                <a:spcPts val="0"/>
              </a:spcBef>
              <a:buNone/>
            </a:pPr>
            <a:r>
              <a:rPr lang="en-US" dirty="0">
                <a:latin typeface="Courier New" panose="02070309020205020404" pitchFamily="49" charset="0"/>
                <a:cs typeface="Courier New" panose="02070309020205020404" pitchFamily="49" charset="0"/>
              </a:rPr>
              <a:t>class foo</a:t>
            </a:r>
          </a:p>
          <a:p>
            <a:pPr marL="0" indent="0">
              <a:spcBef>
                <a:spcPts val="0"/>
              </a:spcBef>
              <a:buNone/>
            </a:pPr>
            <a:r>
              <a:rPr lang="en-US" dirty="0">
                <a:latin typeface="Courier New" panose="02070309020205020404" pitchFamily="49" charset="0"/>
                <a:cs typeface="Courier New" panose="02070309020205020404" pitchFamily="49" charset="0"/>
              </a:rPr>
              <a:t>{</a:t>
            </a:r>
          </a:p>
          <a:p>
            <a:pPr marL="0" indent="0">
              <a:spcBef>
                <a:spcPts val="0"/>
              </a:spcBef>
              <a:buNone/>
            </a:pPr>
            <a:r>
              <a:rPr lang="en-US" dirty="0">
                <a:latin typeface="Courier New" panose="02070309020205020404" pitchFamily="49" charset="0"/>
                <a:cs typeface="Courier New" panose="02070309020205020404" pitchFamily="49" charset="0"/>
              </a:rPr>
              <a:t>  public:</a:t>
            </a:r>
          </a:p>
          <a:p>
            <a:pPr marL="0" indent="0">
              <a:spcBef>
                <a:spcPts val="0"/>
              </a:spcBef>
              <a:buNone/>
            </a:pPr>
            <a:r>
              <a:rPr lang="en-US" dirty="0">
                <a:latin typeface="Courier New" panose="02070309020205020404" pitchFamily="49" charset="0"/>
                <a:cs typeface="Courier New" panose="02070309020205020404" pitchFamily="49" charset="0"/>
              </a:rPr>
              <a:t>    const static int N = 10;</a:t>
            </a:r>
          </a:p>
          <a:p>
            <a:pPr marL="0" indent="0">
              <a:spcBef>
                <a:spcPts val="0"/>
              </a:spcBef>
              <a:buNone/>
            </a:pPr>
            <a:r>
              <a:rPr lang="en-US" dirty="0">
                <a:latin typeface="Courier New" panose="02070309020205020404" pitchFamily="49" charset="0"/>
                <a:cs typeface="Courier New" panose="02070309020205020404" pitchFamily="49" charset="0"/>
              </a:rPr>
              <a:t>    void function();</a:t>
            </a:r>
          </a:p>
          <a:p>
            <a:pPr marL="0" indent="0">
              <a:spcBef>
                <a:spcPts val="0"/>
              </a:spcBef>
              <a:buNone/>
            </a:pPr>
            <a:r>
              <a:rPr lang="en-US" dirty="0">
                <a:latin typeface="Courier New" panose="02070309020205020404" pitchFamily="49" charset="0"/>
                <a:cs typeface="Courier New" panose="02070309020205020404" pitchFamily="49" charset="0"/>
              </a:rPr>
              <a:t>};</a:t>
            </a:r>
          </a:p>
        </p:txBody>
      </p:sp>
      <p:sp>
        <p:nvSpPr>
          <p:cNvPr id="4" name="Content Placeholder 3">
            <a:extLst>
              <a:ext uri="{FF2B5EF4-FFF2-40B4-BE49-F238E27FC236}">
                <a16:creationId xmlns:a16="http://schemas.microsoft.com/office/drawing/2014/main" id="{CC99E597-217D-4BA5-98A2-57D33993C8FA}"/>
              </a:ext>
            </a:extLst>
          </p:cNvPr>
          <p:cNvSpPr>
            <a:spLocks noGrp="1"/>
          </p:cNvSpPr>
          <p:nvPr>
            <p:ph sz="quarter" idx="4"/>
            <p:custDataLst>
              <p:tags r:id="rId3"/>
            </p:custDataLst>
          </p:nvPr>
        </p:nvSpPr>
        <p:spPr>
          <a:xfrm>
            <a:off x="6338316" y="3143250"/>
            <a:ext cx="4253484" cy="2596776"/>
          </a:xfrm>
        </p:spPr>
        <p:txBody>
          <a:bodyPr>
            <a:normAutofit/>
          </a:bodyPr>
          <a:lstStyle/>
          <a:p>
            <a:pPr marL="0">
              <a:spcBef>
                <a:spcPts val="0"/>
              </a:spcBef>
            </a:pPr>
            <a:r>
              <a:rPr lang="en-US" dirty="0">
                <a:latin typeface="Courier New" panose="02070309020205020404" pitchFamily="49" charset="0"/>
                <a:cs typeface="Courier New" panose="02070309020205020404" pitchFamily="49" charset="0"/>
              </a:rPr>
              <a:t>void foo::function()</a:t>
            </a:r>
          </a:p>
          <a:p>
            <a:pPr marL="0" indent="0">
              <a:spcBef>
                <a:spcPts val="0"/>
              </a:spcBef>
              <a:buNone/>
            </a:pPr>
            <a:r>
              <a:rPr lang="en-US" dirty="0">
                <a:latin typeface="Courier New" panose="02070309020205020404" pitchFamily="49" charset="0"/>
                <a:cs typeface="Courier New" panose="02070309020205020404" pitchFamily="49" charset="0"/>
              </a:rPr>
              <a:t> {</a:t>
            </a:r>
          </a:p>
          <a:p>
            <a:pPr marL="0" indent="0">
              <a:spcBef>
                <a:spcPts val="0"/>
              </a:spcBef>
              <a:buNone/>
            </a:pPr>
            <a:r>
              <a:rPr lang="en-US" dirty="0">
                <a:latin typeface="Courier New" panose="02070309020205020404" pitchFamily="49" charset="0"/>
                <a:cs typeface="Courier New" panose="02070309020205020404" pitchFamily="49" charset="0"/>
              </a:rPr>
              <a:t>    ... N ...</a:t>
            </a:r>
          </a:p>
          <a:p>
            <a:pPr marL="0" indent="0">
              <a:spcBef>
                <a:spcPts val="0"/>
              </a:spcBef>
              <a:buNone/>
            </a:pPr>
            <a:r>
              <a:rPr lang="en-US" dirty="0">
                <a:latin typeface="Courier New" panose="02070309020205020404" pitchFamily="49" charset="0"/>
                <a:cs typeface="Courier New" panose="02070309020205020404" pitchFamily="49" charset="0"/>
              </a:rPr>
              <a:t> }</a:t>
            </a:r>
          </a:p>
          <a:p>
            <a:pPr marL="0">
              <a:spcBef>
                <a:spcPts val="0"/>
              </a:spcBef>
            </a:pPr>
            <a:endParaRPr lang="en-US" dirty="0">
              <a:latin typeface="Courier New" panose="02070309020205020404" pitchFamily="49" charset="0"/>
              <a:cs typeface="Courier New" panose="02070309020205020404" pitchFamily="49" charset="0"/>
            </a:endParaRPr>
          </a:p>
          <a:p>
            <a:pPr marL="0">
              <a:spcBef>
                <a:spcPts val="0"/>
              </a:spcBef>
            </a:pPr>
            <a:r>
              <a:rPr lang="en-US" dirty="0">
                <a:latin typeface="Courier New" panose="02070309020205020404" pitchFamily="49" charset="0"/>
                <a:cs typeface="Courier New" panose="02070309020205020404" pitchFamily="49" charset="0"/>
              </a:rPr>
              <a:t>void application1()</a:t>
            </a:r>
          </a:p>
          <a:p>
            <a:pPr marL="0" indent="0">
              <a:spcBef>
                <a:spcPts val="0"/>
              </a:spcBef>
              <a:buNone/>
            </a:pPr>
            <a:r>
              <a:rPr lang="en-US" dirty="0">
                <a:latin typeface="Courier New" panose="02070309020205020404" pitchFamily="49" charset="0"/>
                <a:cs typeface="Courier New" panose="02070309020205020404" pitchFamily="49" charset="0"/>
              </a:rPr>
              <a:t> {</a:t>
            </a:r>
          </a:p>
          <a:p>
            <a:pPr marL="0" indent="0">
              <a:spcBef>
                <a:spcPts val="0"/>
              </a:spcBef>
              <a:buNone/>
            </a:pPr>
            <a:r>
              <a:rPr lang="en-US" dirty="0">
                <a:latin typeface="Courier New" panose="02070309020205020404" pitchFamily="49" charset="0"/>
                <a:cs typeface="Courier New" panose="02070309020205020404" pitchFamily="49" charset="0"/>
              </a:rPr>
              <a:t>    ... foo::N ...</a:t>
            </a:r>
          </a:p>
          <a:p>
            <a:pPr marL="0" indent="0">
              <a:spcBef>
                <a:spcPts val="0"/>
              </a:spcBef>
              <a:buNone/>
            </a:pPr>
            <a:r>
              <a:rPr lang="en-US" dirty="0">
                <a:latin typeface="Courier New" panose="02070309020205020404" pitchFamily="49" charset="0"/>
                <a:cs typeface="Courier New" panose="02070309020205020404" pitchFamily="49" charset="0"/>
              </a:rPr>
              <a:t> }</a:t>
            </a:r>
          </a:p>
        </p:txBody>
      </p:sp>
      <p:sp>
        <p:nvSpPr>
          <p:cNvPr id="5" name="Text Placeholder 4">
            <a:extLst>
              <a:ext uri="{FF2B5EF4-FFF2-40B4-BE49-F238E27FC236}">
                <a16:creationId xmlns:a16="http://schemas.microsoft.com/office/drawing/2014/main" id="{30C805A8-FB59-49BA-9DC2-8818A68F1AAC}"/>
              </a:ext>
            </a:extLst>
          </p:cNvPr>
          <p:cNvSpPr>
            <a:spLocks noGrp="1"/>
          </p:cNvSpPr>
          <p:nvPr>
            <p:ph type="body" sz="quarter" idx="13"/>
            <p:custDataLst>
              <p:tags r:id="rId4"/>
            </p:custDataLst>
          </p:nvPr>
        </p:nvSpPr>
        <p:spPr>
          <a:xfrm>
            <a:off x="6338316" y="2313433"/>
            <a:ext cx="4270248" cy="704087"/>
          </a:xfrm>
        </p:spPr>
        <p:txBody>
          <a:bodyPr/>
          <a:lstStyle/>
          <a:p>
            <a:r>
              <a:rPr lang="en-US" dirty="0"/>
              <a:t>Using</a:t>
            </a:r>
          </a:p>
        </p:txBody>
      </p:sp>
      <p:sp>
        <p:nvSpPr>
          <p:cNvPr id="6" name="Title 5">
            <a:extLst>
              <a:ext uri="{FF2B5EF4-FFF2-40B4-BE49-F238E27FC236}">
                <a16:creationId xmlns:a16="http://schemas.microsoft.com/office/drawing/2014/main" id="{BD0C1938-A632-4823-AE9C-937D132AEAAF}"/>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Symbolic Class Constants</a:t>
            </a:r>
          </a:p>
        </p:txBody>
      </p:sp>
    </p:spTree>
    <p:extLst>
      <p:ext uri="{BB962C8B-B14F-4D97-AF65-F5344CB8AC3E}">
        <p14:creationId xmlns:p14="http://schemas.microsoft.com/office/powerpoint/2010/main" val="28271929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3DFEB04B-38FC-4472-B364-8388DBD073DF}&quot;/&gt;&lt;isInvalidForFieldText val=&quot;0&quot;/&gt;&lt;Image&gt;&lt;filename val=&quot;C:\Users\delroy\AppData\Local\Temp\CP147363438906Session\CPTrustFolder147363438906\PPTImport1473611916984\data\asimages\{3DFEB04B-38FC-4472-B364-8388DBD073DF}_1.png&quot;/&gt;&lt;left val=&quot;167&quot;/&gt;&lt;top val=&quot;249&quot;/&gt;&lt;width val=&quot;945&quot;/&gt;&lt;height val=&quot;174&quot;/&gt;&lt;hasText val=&quot;1&quot;/&gt;&lt;/Image&gt;&lt;/ThreeDShapeInfo&gt;"/>
  <p:tag name="PRESENTER_SHAPETEXTINFO" val="&lt;ShapeTextInfo&gt;&lt;TableIndex row=&quot;-1&quot; col=&quot;-1&quot;&gt;&lt;linesCount val=&quot;1&quot;/&gt;&lt;lineCharCount val=&quot;17&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7720CEF5-FC9A-49DB-92E4-B34B821ACD68}&quot;/&gt;&lt;isInvalidForFieldText val=&quot;0&quot;/&gt;&lt;Image&gt;&lt;filename val=&quot;C:\Users\delroy\AppData\Local\Temp\CP147363438906Session\CPTrustFolder147363438906\PPTImport1473611916984\data\asimages\{7720CEF5-FC9A-49DB-92E4-B34B821ACD68}_1.png&quot;/&gt;&lt;left val=&quot;282&quot;/&gt;&lt;top val=&quot;452&quot;/&gt;&lt;width val=&quot;715&quot;/&gt;&lt;height val=&quot;135&quot;/&gt;&lt;hasText val=&quot;1&quot;/&gt;&lt;/Image&gt;&lt;/ThreeDShapeInfo&gt;"/>
  <p:tag name="PRESENTER_SHAPETEXTINFO" val="&lt;ShapeTextInfo&gt;&lt;TableIndex row=&quot;-1&quot; col=&quot;-1&quot;&gt;&lt;linesCount val=&quot;1&quot;/&gt;&lt;lineCharCount val=&quot;17&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10FE8306-5E03-4601-9952-1D01FEF531E0}&quot;/&gt;&lt;isInvalidForFieldText val=&quot;0&quot;/&gt;&lt;Image&gt;&lt;filename val=&quot;C:\Users\delroy\AppData\Local\Temp\CP147363438906Session\CPTrustFolder147363438906\PPTImport1473611916984\data\asimages\{10FE8306-5E03-4601-9952-1D01FEF531E0}_1.png&quot;/&gt;&lt;left val=&quot;167&quot;/&gt;&lt;top val=&quot;647&quot;/&gt;&lt;width val=&quot;159&quot;/&gt;&lt;height val=&quot;35&quot;/&gt;&lt;hasText val=&quot;1&quot;/&gt;&lt;/Image&gt;&lt;/ThreeDShapeInfo&gt;"/>
  <p:tag name="PRESENTER_SHAPETEXTINFO" val="&lt;ShapeTextInfo&gt;&lt;TableIndex row=&quot;-1&quot; col=&quot;-1&quot;&gt;&lt;linesCount val=&quot;1&quot;/&gt;&lt;lineCharCount val=&quot;21&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HTML_SHAPEINFO" val="&lt;ThreeDShapeInfo&gt;&lt;uuid val=&quot;{A5097129-9E3F-4F72-A821-9CD67542F94F}&quot;/&gt;&lt;isInvalidForFieldText val=&quot;0&quot;/&gt;&lt;Image&gt;&lt;filename val=&quot;C:\Users\delroy\AppData\Local\Temp\CP147363438906Session\CPTrustFolder147363438906\PPTImport1473611916984\data\asimages\{A5097129-9E3F-4F72-A821-9CD67542F94F}_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7&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HTML_SHAPEINFO" val="&lt;ThreeDShapeInfo&gt;&lt;uuid val=&quot;{97379B2B-11B1-4512-B88B-8AD07CAA64A6}&quot;/&gt;&lt;isInvalidForFieldText val=&quot;0&quot;/&gt;&lt;Image&gt;&lt;filename val=&quot;C:\Users\delroy\AppData\Local\Temp\CP147363438906Session\CPTrustFolder147363438906\PPTImport1473611916984\data\asimages\{97379B2B-11B1-4512-B88B-8AD07CAA64A6}_2.png&quot;/&gt;&lt;left val=&quot;161&quot;/&gt;&lt;top val=&quot;273&quot;/&gt;&lt;width val=&quot;453&quot;/&gt;&lt;height val=&quot;329&quot;/&gt;&lt;hasText val=&quot;1&quot;/&gt;&lt;/Image&gt;&lt;/ThreeDShapeInfo&gt;"/>
  <p:tag name="PRESENTER_SHAPETEXTINFO" val="&lt;ShapeTextInfo&gt;&lt;TableIndex row=&quot;-1&quot; col=&quot;-1&quot;&gt;&lt;linesCount val=&quot;1&quot;/&gt;&lt;lineCharCount val=&quot;15&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HTML_SHAPEINFO" val="&lt;ThreeDShapeInfo&gt;&lt;uuid val=&quot;{67007267-20B2-424B-8F56-6B8370B20090}&quot;/&gt;&lt;isInvalidForFieldText val=&quot;0&quot;/&gt;&lt;Image&gt;&lt;filename val=&quot;C:\Users\delroy\AppData\Local\Temp\CP147363438906Session\CPTrustFolder147363438906\PPTImport1473611916984\data\asimages\{67007267-20B2-424B-8F56-6B8370B20090}_2.png&quot;/&gt;&lt;left val=&quot;635&quot;/&gt;&lt;top val=&quot;273&quot;/&gt;&lt;width val=&quot;497&quot;/&gt;&lt;height val=&quot;329&quot;/&gt;&lt;hasText val=&quot;1&quot;/&gt;&lt;/Image&gt;&lt;/ThreeDShapeInfo&gt;"/>
  <p:tag name="PRESENTER_SHAPETEXTINFO" val="&lt;ShapeTextInfo&gt;&lt;TableIndex row=&quot;-1&quot; col=&quot;-1&quot;&gt;&lt;linesCount val=&quot;1&quot;/&gt;&lt;lineCharCount val=&quot;31&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HTML_AUTOSHAPE_INFO" val="&lt;ThreeDShapeInfo&gt;&lt;uuid val=&quot;{66B1055A-4474-49AE-915A-45B22B7C9AAD}&quot;/&gt;&lt;isInvalidForFieldText val=&quot;0&quot;/&gt;&lt;Image&gt;&lt;filename val=&quot;C:\Users\delroy\AppData\Local\Temp\CP147363438906Session\CPTrustFolder147363438906\PPTImport1473611916984\data\asimages\{66B1055A-4474-49AE-915A-45B22B7C9AAD}.png&quot;/&gt;&lt;left val=&quot;471&quot;/&gt;&lt;top val=&quot;339&quot;/&gt;&lt;width val=&quot;285&quot;/&gt;&lt;height val=&quot;21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HTML_SHAPEINFO" val="&lt;ThreeDShapeInfo&gt;&lt;uuid val=&quot;{DD85835A-E8BC-42E8-A21C-19FC799FBAB1}&quot;/&gt;&lt;isInvalidForFieldText val=&quot;0&quot;/&gt;&lt;Image&gt;&lt;filename val=&quot;C:\Users\delroy\AppData\Local\Temp\CP147363438906Session\CPTrustFolder147363438906\PPTImport1473611916984\data\asimages\{DD85835A-E8BC-42E8-A21C-19FC799FBAB1}_3.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5&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HTML_SHAPEINFO" val="&lt;ThreeDShapeInfo&gt;&lt;uuid val=&quot;{1562EF76-42B4-470A-BCCF-870E747D50BD}&quot;/&gt;&lt;isInvalidForFieldText val=&quot;0&quot;/&gt;&lt;Image&gt;&lt;filename val=&quot;C:\Users\delroy\AppData\Local\Temp\CP147363438906Session\CPTrustFolder147363438906\PPTImport1473611916984\data\asimages\{1562EF76-42B4-470A-BCCF-870E747D50BD}_3.png&quot;/&gt;&lt;left val=&quot;161&quot;/&gt;&lt;top val=&quot;273&quot;/&gt;&lt;width val=&quot;453&quot;/&gt;&lt;height val=&quot;329&quot;/&gt;&lt;hasText val=&quot;1&quot;/&gt;&lt;/Image&gt;&lt;/ThreeDShapeInfo&gt;"/>
  <p:tag name="PRESENTER_SHAPETEXTINFO" val="&lt;ShapeTextInfo&gt;&lt;TableIndex row=&quot;-1&quot; col=&quot;-1&quot;&gt;&lt;linesCount val=&quot;3&quot;/&gt;&lt;lineCharCount val=&quot;17&quot;/&gt;&lt;lineCharCount val=&quot;17&quot;/&gt;&lt;lineCharCount val=&quot;16&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HTML_SHAPEINFO" val="&lt;ThreeDShapeInfo&gt;&lt;uuid val=&quot;{230A2006-A5E3-449F-81FE-FD4254B93F67}&quot;/&gt;&lt;isInvalidForFieldText val=&quot;0&quot;/&gt;&lt;Image&gt;&lt;filename val=&quot;C:\Users\delroy\AppData\Local\Temp\CP147363438906Session\CPTrustFolder147363438906\PPTImport1473611916984\data\asimages\{230A2006-A5E3-449F-81FE-FD4254B93F67}_3.png&quot;/&gt;&lt;left val=&quot;635&quot;/&gt;&lt;top val=&quot;273&quot;/&gt;&lt;width val=&quot;584&quot;/&gt;&lt;height val=&quot;329&quot;/&gt;&lt;hasText val=&quot;1&quot;/&gt;&lt;/Image&gt;&lt;/ThreeDShapeInfo&gt;"/>
  <p:tag name="PRESENTER_SHAPETEXTINFO" val="&lt;ShapeTextInfo&gt;&lt;TableIndex row=&quot;-1&quot; col=&quot;-1&quot;&gt;&lt;linesCount val=&quot;3&quot;/&gt;&lt;lineCharCount val=&quot;32&quot;/&gt;&lt;lineCharCount val=&quot;32&quot;/&gt;&lt;lineCharCount val=&quot;37&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AUTOSHAPE_INFO" val="&lt;ThreeDShapeInfo&gt;&lt;uuid val=&quot;{62F4C9F1-37E8-4F22-A2CB-CF498E53E25F}&quot;/&gt;&lt;isInvalidForFieldText val=&quot;0&quot;/&gt;&lt;Image&gt;&lt;filename val=&quot;C:\Users\delroy\AppData\Local\Temp\CP147363438906Session\CPTrustFolder147363438906\PPTImport1473611916984\data\asimages\{62F4C9F1-37E8-4F22-A2CB-CF498E53E25F}.png&quot;/&gt;&lt;left val=&quot;389&quot;/&gt;&lt;top val=&quot;416&quot;/&gt;&lt;width val=&quot;574&quot;/&gt;&lt;height val=&quot;18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HTML_SHAPEINFO" val="&lt;ThreeDShapeInfo&gt;&lt;uuid val=&quot;{241F976E-4ADA-4E25-85C8-B489136C099F}&quot;/&gt;&lt;isInvalidForFieldText val=&quot;0&quot;/&gt;&lt;Image&gt;&lt;filename val=&quot;C:\Users\delroy\AppData\Local\Temp\CP147363438906Session\CPTrustFolder147363438906\PPTImport1473611916984\data\asimages\{241F976E-4ADA-4E25-85C8-B489136C099F}_4.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5&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HTML_SHAPEINFO" val="&lt;ThreeDShapeInfo&gt;&lt;uuid val=&quot;{DA924B72-79E6-4DE0-B0A1-EF3C85D67AE6}&quot;/&gt;&lt;isInvalidForFieldText val=&quot;0&quot;/&gt;&lt;Image&gt;&lt;filename val=&quot;C:\Users\delroy\AppData\Local\Temp\CP147363438906Session\CPTrustFolder147363438906\PPTImport1473611916984\data\asimages\{DA924B72-79E6-4DE0-B0A1-EF3C85D67AE6}_4.png&quot;/&gt;&lt;left val=&quot;161&quot;/&gt;&lt;top val=&quot;273&quot;/&gt;&lt;width val=&quot;453&quot;/&gt;&lt;height val=&quot;329&quot;/&gt;&lt;hasText val=&quot;1&quot;/&gt;&lt;/Image&gt;&lt;/ThreeDShapeInfo&gt;"/>
  <p:tag name="PRESENTER_SHAPETEXTINFO" val="&lt;ShapeTextInfo&gt;&lt;TableIndex row=&quot;-1&quot; col=&quot;-1&quot;&gt;&lt;linesCount val=&quot;3&quot;/&gt;&lt;lineCharCount val=&quot;17&quot;/&gt;&lt;lineCharCount val=&quot;17&quot;/&gt;&lt;lineCharCount val=&quot;16&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HTML_SHAPEINFO" val="&lt;ThreeDShapeInfo&gt;&lt;uuid val=&quot;{24DEF8D0-18BE-40A6-B620-0632DB6B66A5}&quot;/&gt;&lt;isInvalidForFieldText val=&quot;0&quot;/&gt;&lt;Image&gt;&lt;filename val=&quot;C:\Users\delroy\AppData\Local\Temp\CP147363438906Session\CPTrustFolder147363438906\PPTImport1473611916984\data\asimages\{24DEF8D0-18BE-40A6-B620-0632DB6B66A5}_4.png&quot;/&gt;&lt;left val=&quot;635&quot;/&gt;&lt;top val=&quot;273&quot;/&gt;&lt;width val=&quot;584&quot;/&gt;&lt;height val=&quot;329&quot;/&gt;&lt;hasText val=&quot;1&quot;/&gt;&lt;/Image&gt;&lt;/ThreeDShapeInfo&gt;"/>
  <p:tag name="PRESENTER_SHAPETEXTINFO" val="&lt;ShapeTextInfo&gt;&lt;TableIndex row=&quot;-1&quot; col=&quot;-1&quot;&gt;&lt;linesCount val=&quot;3&quot;/&gt;&lt;lineCharCount val=&quot;32&quot;/&gt;&lt;lineCharCount val=&quot;32&quot;/&gt;&lt;lineCharCount val=&quot;37&quot;/&gt;&lt;/TableIndex&gt;&lt;/ShapeTextInfo&gt;"/>
</p:tagLst>
</file>

<file path=ppt/tags/tag44.xml><?xml version="1.0" encoding="utf-8"?>
<p:tagLst xmlns:a="http://schemas.openxmlformats.org/drawingml/2006/main" xmlns:r="http://schemas.openxmlformats.org/officeDocument/2006/relationships" xmlns:p="http://schemas.openxmlformats.org/presentationml/2006/main">
  <p:tag name="HTML_AUTOSHAPE_INFO" val="&lt;ThreeDShapeInfo&gt;&lt;uuid val=&quot;{F64B0D85-BEA3-48A7-B6F2-592986C74280}&quot;/&gt;&lt;isInvalidForFieldText val=&quot;0&quot;/&gt;&lt;Image&gt;&lt;filename val=&quot;C:\Users\delroy\AppData\Local\Temp\CP147363438906Session\CPTrustFolder147363438906\PPTImport1473611916984\data\asimages\{F64B0D85-BEA3-48A7-B6F2-592986C74280}.png&quot;/&gt;&lt;left val=&quot;389&quot;/&gt;&lt;top val=&quot;416&quot;/&gt;&lt;width val=&quot;574&quot;/&gt;&lt;height val=&quot;186&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HTML_SHAPEINFO" val="&lt;ThreeDShapeInfo&gt;&lt;uuid val=&quot;{12814509-F37B-4525-BC58-B6A14250D24A}&quot;/&gt;&lt;isInvalidForFieldText val=&quot;0&quot;/&gt;&lt;Image&gt;&lt;filename val=&quot;C:\Users\delroy\AppData\Local\Temp\CP147363438906Session\CPTrustFolder147363438906\PPTImport1473611916984\data\asimages\{12814509-F37B-4525-BC58-B6A14250D24A}_5.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26&quot;/&gt;&lt;lineCharCount val=&quot;15&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HTML_SHAPEINFO" val="&lt;ThreeDShapeInfo&gt;&lt;uuid val=&quot;{971E2F8F-2B97-4A3C-A433-B664D9B537CB}&quot;/&gt;&lt;isInvalidForFieldText val=&quot;0&quot;/&gt;&lt;Image&gt;&lt;filename val=&quot;C:\Users\delroy\AppData\Local\Temp\CP147363438906Session\CPTrustFolder147363438906\PPTImport1473611916984\data\asimages\{971E2F8F-2B97-4A3C-A433-B664D9B537CB}_5.png&quot;/&gt;&lt;left val=&quot;161&quot;/&gt;&lt;top val=&quot;273&quot;/&gt;&lt;width val=&quot;453&quot;/&gt;&lt;height val=&quot;329&quot;/&gt;&lt;hasText val=&quot;1&quot;/&gt;&lt;/Image&gt;&lt;/ThreeDShapeInfo&gt;"/>
  <p:tag name="PRESENTER_SHAPETEXTINFO" val="&lt;ShapeTextInfo&gt;&lt;TableIndex row=&quot;-1&quot; col=&quot;-1&quot;&gt;&lt;linesCount val=&quot;1&quot;/&gt;&lt;lineCharCount val=&quot;14&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HTML_SHAPEINFO" val="&lt;ThreeDShapeInfo&gt;&lt;uuid val=&quot;{39DFFF2D-2ADE-4FA0-A835-7BE8D2451A22}&quot;/&gt;&lt;isInvalidForFieldText val=&quot;0&quot;/&gt;&lt;Image&gt;&lt;filename val=&quot;C:\Users\delroy\AppData\Local\Temp\CP147363438906Session\CPTrustFolder147363438906\PPTImport1473611916984\data\asimages\{39DFFF2D-2ADE-4FA0-A835-7BE8D2451A22}_5.png&quot;/&gt;&lt;left val=&quot;660&quot;/&gt;&lt;top val=&quot;273&quot;/&gt;&lt;width val=&quot;453&quot;/&gt;&lt;height val=&quot;329&quot;/&gt;&lt;hasText val=&quot;1&quot;/&gt;&lt;/Image&gt;&lt;/ThreeDShapeInfo&gt;"/>
  <p:tag name="PRESENTER_SHAPETEXTINFO" val="&lt;ShapeTextInfo&gt;&lt;TableIndex row=&quot;-1&quot; col=&quot;-1&quot;&gt;&lt;linesCount val=&quot;1&quot;/&gt;&lt;lineCharCount val=&quot;23&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HTML_AUTOSHAPE_INFO" val="&lt;ThreeDShapeInfo&gt;&lt;uuid val=&quot;{2FD28622-C5D5-4315-A4DC-DB2CFC6F6864}&quot;/&gt;&lt;isInvalidForFieldText val=&quot;0&quot;/&gt;&lt;Image&gt;&lt;filename val=&quot;C:\Users\delroy\AppData\Local\Temp\CP147363438906Session\CPTrustFolder147363438906\PPTImport1473611916984\data\asimages\{2FD28622-C5D5-4315-A4DC-DB2CFC6F6864}.png&quot;/&gt;&lt;left val=&quot;382&quot;/&gt;&lt;top val=&quot;335&quot;/&gt;&lt;width val=&quot;514&quot;/&gt;&lt;height val=&quot;167&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HTML_SHAPEINFO" val="&lt;ThreeDShapeInfo&gt;&lt;uuid val=&quot;{2C1979FF-129A-4892-90A7-5BC83D5FCDB7}&quot;/&gt;&lt;isInvalidForFieldText val=&quot;0&quot;/&gt;&lt;Image&gt;&lt;filename val=&quot;C:\Users\delroy\AppData\Local\Temp\CP147363438906Session\CPTrustFolder147363438906\PPTImport1473611916984\data\asimages\{2C1979FF-129A-4892-90A7-5BC83D5FCDB7}_6.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3&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HTML_SHAPEINFO" val="&lt;ThreeDShapeInfo&gt;&lt;uuid val=&quot;{BE021022-F917-4EE0-923D-5032E0D6950D}&quot;/&gt;&lt;isInvalidForFieldText val=&quot;0&quot;/&gt;&lt;Image&gt;&lt;filename val=&quot;C:\Users\delroy\AppData\Local\Temp\CP147363438906Session\CPTrustFolder147363438906\PPTImport1473611916984\data\asimages\{BE021022-F917-4EE0-923D-5032E0D6950D}_6.png&quot;/&gt;&lt;left val=&quot;161&quot;/&gt;&lt;top val=&quot;273&quot;/&gt;&lt;width val=&quot;453&quot;/&gt;&lt;height val=&quot;329&quot;/&gt;&lt;hasText val=&quot;1&quot;/&gt;&lt;/Image&gt;&lt;/ThreeDShapeInfo&gt;"/>
  <p:tag name="PRESENTER_SHAPETEXTINFO" val="&lt;ShapeTextInfo&gt;&lt;TableIndex row=&quot;-1&quot; col=&quot;-1&quot;&gt;&lt;linesCount val=&quot;7&quot;/&gt;&lt;lineCharCount val=&quot;13&quot;/&gt;&lt;lineCharCount val=&quot;16&quot;/&gt;&lt;lineCharCount val=&quot;14&quot;/&gt;&lt;lineCharCount val=&quot;1&quot;/&gt;&lt;lineCharCount val=&quot;23&quot;/&gt;&lt;lineCharCount val=&quot;21&quot;/&gt;&lt;lineCharCount val=&quot;5&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HTML_SHAPEINFO" val="&lt;ThreeDShapeInfo&gt;&lt;uuid val=&quot;{A0BEEF68-1C4D-4AF3-B59F-D16056A10E67}&quot;/&gt;&lt;isInvalidForFieldText val=&quot;0&quot;/&gt;&lt;Image&gt;&lt;filename val=&quot;C:\Users\delroy\AppData\Local\Temp\CP147363438906Session\CPTrustFolder147363438906\PPTImport1473611916984\data\asimages\{A0BEEF68-1C4D-4AF3-B59F-D16056A10E67}_6.png&quot;/&gt;&lt;left val=&quot;659&quot;/&gt;&lt;top val=&quot;273&quot;/&gt;&lt;width val=&quot;454&quot;/&gt;&lt;height val=&quot;329&quot;/&gt;&lt;hasText val=&quot;1&quot;/&gt;&lt;/Image&gt;&lt;/ThreeDShapeInfo&gt;"/>
  <p:tag name="PRESENTER_SHAPETEXTINFO" val="&lt;ShapeTextInfo&gt;&lt;TableIndex row=&quot;-1&quot; col=&quot;-1&quot;&gt;&lt;linesCount val=&quot;10&quot;/&gt;&lt;lineCharCount val=&quot;16&quot;/&gt;&lt;lineCharCount val=&quot;2&quot;/&gt;&lt;lineCharCount val=&quot;16&quot;/&gt;&lt;lineCharCount val=&quot;2&quot;/&gt;&lt;lineCharCount val=&quot;1&quot;/&gt;&lt;lineCharCount val=&quot;1&quot;/&gt;&lt;lineCharCount val=&quot;17&quot;/&gt;&lt;lineCharCount val=&quot;2&quot;/&gt;&lt;lineCharCount val=&quot;14&quot;/&gt;&lt;lineCharCount val=&quot;1&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HTML_SHAPEINFO" val="&lt;ThreeDShapeInfo&gt;&lt;uuid val=&quot;{0D5DF76D-D1F8-4276-9824-8F2AF1258B09}&quot;/&gt;&lt;isInvalidForFieldText val=&quot;0&quot;/&gt;&lt;Image&gt;&lt;filename val=&quot;C:\Users\delroy\AppData\Local\Temp\CP147363438906Session\CPTrustFolder147363438906\PPTImport1473611916984\data\asimages\{0D5DF76D-D1F8-4276-9824-8F2AF1258B09}_7.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2&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HTML_SHAPEINFO" val="&lt;ThreeDShapeInfo&gt;&lt;uuid val=&quot;{E108B49F-9AC3-46E1-B944-442D8C380596}&quot;/&gt;&lt;isInvalidForFieldText val=&quot;0&quot;/&gt;&lt;Image&gt;&lt;filename val=&quot;C:\Users\delroy\AppData\Local\Temp\CP147363438906Session\CPTrustFolder147363438906\PPTImport1473611916984\data\asimages\{E108B49F-9AC3-46E1-B944-442D8C380596}_7.png&quot;/&gt;&lt;left val=&quot;161&quot;/&gt;&lt;top val=&quot;273&quot;/&gt;&lt;width val=&quot;453&quot;/&gt;&lt;height val=&quot;329&quot;/&gt;&lt;hasText val=&quot;1&quot;/&gt;&lt;/Image&gt;&lt;/ThreeDShapeInfo&gt;"/>
  <p:tag name="PRESENTER_SHAPETEXTINFO" val="&lt;ShapeTextInfo&gt;&lt;TableIndex row=&quot;-1&quot; col=&quot;-1&quot;&gt;&lt;linesCount val=&quot;6&quot;/&gt;&lt;lineCharCount val=&quot;13&quot;/&gt;&lt;lineCharCount val=&quot;16&quot;/&gt;&lt;lineCharCount val=&quot;14&quot;/&gt;&lt;lineCharCount val=&quot;1&quot;/&gt;&lt;lineCharCount val=&quot;36&quot;/&gt;&lt;lineCharCount val=&quot;12&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HTML_SHAPEINFO" val="&lt;ThreeDShapeInfo&gt;&lt;uuid val=&quot;{85BB7BEB-098B-49EF-A285-AB4F9E521473}&quot;/&gt;&lt;isInvalidForFieldText val=&quot;0&quot;/&gt;&lt;Image&gt;&lt;filename val=&quot;C:\Users\delroy\AppData\Local\Temp\CP147363438906Session\CPTrustFolder147363438906\PPTImport1473611916984\data\asimages\{85BB7BEB-098B-49EF-A285-AB4F9E521473}_7.png&quot;/&gt;&lt;left val=&quot;659&quot;/&gt;&lt;top val=&quot;273&quot;/&gt;&lt;width val=&quot;454&quot;/&gt;&lt;height val=&quot;329&quot;/&gt;&lt;hasText val=&quot;1&quot;/&gt;&lt;/Image&gt;&lt;/ThreeDShapeInfo&gt;"/>
  <p:tag name="PRESENTER_SHAPETEXTINFO" val="&lt;ShapeTextInfo&gt;&lt;TableIndex row=&quot;-1&quot; col=&quot;-1&quot;&gt;&lt;linesCount val=&quot;10&quot;/&gt;&lt;lineCharCount val=&quot;16&quot;/&gt;&lt;lineCharCount val=&quot;2&quot;/&gt;&lt;lineCharCount val=&quot;16&quot;/&gt;&lt;lineCharCount val=&quot;2&quot;/&gt;&lt;lineCharCount val=&quot;1&quot;/&gt;&lt;lineCharCount val=&quot;1&quot;/&gt;&lt;lineCharCount val=&quot;17&quot;/&gt;&lt;lineCharCount val=&quot;2&quot;/&gt;&lt;lineCharCount val=&quot;14&quot;/&gt;&lt;lineCharCount val=&quot;1&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HTML_SHAPEINFO" val="&lt;ThreeDShapeInfo&gt;&lt;uuid val=&quot;{E734657A-0325-4267-9DF2-04B08441AECF}&quot;/&gt;&lt;isInvalidForFieldText val=&quot;0&quot;/&gt;&lt;Image&gt;&lt;filename val=&quot;C:\Users\delroy\AppData\Local\Temp\CP147363438906Session\CPTrustFolder147363438906\PPTImport1473611916984\data\asimages\{E734657A-0325-4267-9DF2-04B08441AECF}_8.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5&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HTML_SHAPEINFO" val="&lt;ThreeDShapeInfo&gt;&lt;uuid val=&quot;{31534A2E-F47D-4B14-8D7C-6D76793E0F1B}&quot;/&gt;&lt;isInvalidForFieldText val=&quot;0&quot;/&gt;&lt;Image&gt;&lt;filename val=&quot;C:\Users\delroy\AppData\Local\Temp\CP147363438906Session\CPTrustFolder147363438906\PPTImport1473611916984\data\asimages\{31534A2E-F47D-4B14-8D7C-6D76793E0F1B}_8.png&quot;/&gt;&lt;left val=&quot;161&quot;/&gt;&lt;top val=&quot;326&quot;/&gt;&lt;width val=&quot;453&quot;/&gt;&lt;height val=&quot;276&quot;/&gt;&lt;hasText val=&quot;1&quot;/&gt;&lt;/Image&gt;&lt;/ThreeDShapeInfo&gt;"/>
  <p:tag name="PRESENTER_SHAPETEXTINFO" val="&lt;ShapeTextInfo&gt;&lt;TableIndex row=&quot;-1&quot; col=&quot;-1&quot;&gt;&lt;linesCount val=&quot;7&quot;/&gt;&lt;lineCharCount val=&quot;16&quot;/&gt;&lt;lineCharCount val=&quot;1&quot;/&gt;&lt;lineCharCount val=&quot;1&quot;/&gt;&lt;lineCharCount val=&quot;23&quot;/&gt;&lt;lineCharCount val=&quot;3&quot;/&gt;&lt;lineCharCount val=&quot;16&quot;/&gt;&lt;lineCharCount val=&quot;2&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HTML_SHAPEINFO" val="&lt;ThreeDShapeInfo&gt;&lt;uuid val=&quot;{D99B6171-C2A9-4E42-9A40-1FA092E58BB8}&quot;/&gt;&lt;isInvalidForFieldText val=&quot;0&quot;/&gt;&lt;Image&gt;&lt;filename val=&quot;C:\Users\delroy\AppData\Local\Temp\CP147363438906Session\CPTrustFolder147363438906\PPTImport1473611916984\data\asimages\{D99B6171-C2A9-4E42-9A40-1FA092E58BB8}_8.png&quot;/&gt;&lt;left val=&quot;660&quot;/&gt;&lt;top val=&quot;326&quot;/&gt;&lt;width val=&quot;556&quot;/&gt;&lt;height val=&quot;276&quot;/&gt;&lt;hasText val=&quot;1&quot;/&gt;&lt;/Image&gt;&lt;/ThreeDShapeInfo&gt;"/>
  <p:tag name="PRESENTER_SHAPETEXTINFO" val="&lt;ShapeTextInfo&gt;&lt;TableIndex row=&quot;-1&quot; col=&quot;-1&quot;&gt;&lt;linesCount val=&quot;5&quot;/&gt;&lt;lineCharCount val=&quot;36&quot;/&gt;&lt;lineCharCount val=&quot;36&quot;/&gt;&lt;lineCharCount val=&quot;1&quot;/&gt;&lt;lineCharCount val=&quot;1&quot;/&gt;&lt;lineCharCount val=&quot;35&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HTML_SHAPEINFO" val="&lt;ThreeDShapeInfo&gt;&lt;uuid val=&quot;{3758199B-315E-4B81-9EB5-E406368E88E9}&quot;/&gt;&lt;isInvalidForFieldText val=&quot;0&quot;/&gt;&lt;Image&gt;&lt;filename val=&quot;C:\Users\delroy\AppData\Local\Temp\CP147363438906Session\CPTrustFolder147363438906\PPTImport1473611916984\data\asimages\{3758199B-315E-4B81-9EB5-E406368E88E9}_8.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6&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HTML_SHAPEINFO" val="&lt;ThreeDShapeInfo&gt;&lt;uuid val=&quot;{35704CF2-5E06-4C5B-BA6F-4EF7D7A7003C}&quot;/&gt;&lt;isInvalidForFieldText val=&quot;0&quot;/&gt;&lt;Image&gt;&lt;filename val=&quot;C:\Users\delroy\AppData\Local\Temp\CP147363438906Session\CPTrustFolder147363438906\PPTImport1473611916984\data\asimages\{35704CF2-5E06-4C5B-BA6F-4EF7D7A7003C}_8.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9&quot;/&gt;&lt;lineCharCount val=&quot;12&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HTML_SHAPEINFO" val="&lt;ThreeDShapeInfo&gt;&lt;uuid val=&quot;{779BE569-E148-4E8F-B139-6E6475FAD5A8}&quot;/&gt;&lt;isInvalidForFieldText val=&quot;0&quot;/&gt;&lt;Image&gt;&lt;filename val=&quot;C:\Users\delroy\AppData\Local\Temp\CP147363438906Session\CPTrustFolder147363438906\PPTImport1473611916984\data\asimages\{779BE569-E148-4E8F-B139-6E6475FAD5A8}_9.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8&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HTML_SHAPEINFO" val="&lt;ThreeDShapeInfo&gt;&lt;uuid val=&quot;{AC28C835-33A9-40B0-9970-2E9DF3CEEABB}&quot;/&gt;&lt;isInvalidForFieldText val=&quot;0&quot;/&gt;&lt;Image&gt;&lt;filename val=&quot;C:\Users\delroy\AppData\Local\Temp\CP147363438906Session\CPTrustFolder147363438906\PPTImport1473611916984\data\asimages\{AC28C835-33A9-40B0-9970-2E9DF3CEEABB}_9.png&quot;/&gt;&lt;left val=&quot;160&quot;/&gt;&lt;top val=&quot;326&quot;/&gt;&lt;width val=&quot;454&quot;/&gt;&lt;height val=&quot;276&quot;/&gt;&lt;hasText val=&quot;1&quot;/&gt;&lt;/Image&gt;&lt;/ThreeDShapeInfo&gt;"/>
  <p:tag name="PRESENTER_SHAPETEXTINFO" val="&lt;ShapeTextInfo&gt;&lt;TableIndex row=&quot;-1&quot; col=&quot;-1&quot;&gt;&lt;linesCount val=&quot;6&quot;/&gt;&lt;lineCharCount val=&quot;10&quot;/&gt;&lt;lineCharCount val=&quot;2&quot;/&gt;&lt;lineCharCount val=&quot;10&quot;/&gt;&lt;lineCharCount val=&quot;29&quot;/&gt;&lt;lineCharCount val=&quot;21&quot;/&gt;&lt;lineCharCount val=&quot;2&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HTML_SHAPEINFO" val="&lt;ThreeDShapeInfo&gt;&lt;uuid val=&quot;{1D62D919-D677-4DEB-B5AC-373D569F57C8}&quot;/&gt;&lt;isInvalidForFieldText val=&quot;0&quot;/&gt;&lt;Image&gt;&lt;filename val=&quot;C:\Users\delroy\AppData\Local\Temp\CP147363438906Session\CPTrustFolder147363438906\PPTImport1473611916984\data\asimages\{1D62D919-D677-4DEB-B5AC-373D569F57C8}_9.png&quot;/&gt;&lt;left val=&quot;660&quot;/&gt;&lt;top val=&quot;326&quot;/&gt;&lt;width val=&quot;452&quot;/&gt;&lt;height val=&quot;282&quot;/&gt;&lt;hasText val=&quot;1&quot;/&gt;&lt;/Image&gt;&lt;/ThreeDShapeInfo&gt;"/>
  <p:tag name="PRESENTER_SHAPETEXTINFO" val="&lt;ShapeTextInfo&gt;&lt;TableIndex row=&quot;-1&quot; col=&quot;-1&quot;&gt;&lt;linesCount val=&quot;9&quot;/&gt;&lt;lineCharCount val=&quot;21&quot;/&gt;&lt;lineCharCount val=&quot;3&quot;/&gt;&lt;lineCharCount val=&quot;14&quot;/&gt;&lt;lineCharCount val=&quot;3&quot;/&gt;&lt;lineCharCount val=&quot;1&quot;/&gt;&lt;lineCharCount val=&quot;20&quot;/&gt;&lt;lineCharCount val=&quot;3&quot;/&gt;&lt;lineCharCount val=&quot;19&quot;/&gt;&lt;lineCharCount val=&quot;2&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HTML_SHAPEINFO" val="&lt;ThreeDShapeInfo&gt;&lt;uuid val=&quot;{4F00F3D1-5AA4-4AE8-8CDA-3B72EEFB7B8C}&quot;/&gt;&lt;isInvalidForFieldText val=&quot;0&quot;/&gt;&lt;Image&gt;&lt;filename val=&quot;C:\Users\delroy\AppData\Local\Temp\CP147363438906Session\CPTrustFolder147363438906\PPTImport1473611916984\data\asimages\{4F00F3D1-5AA4-4AE8-8CDA-3B72EEFB7B8C}_9.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5&quot;/&gt;&lt;/TableIndex&gt;&lt;/ShapeTextInfo&gt;"/>
</p:tagLst>
</file>

<file path=ppt/tags/tag64.xml><?xml version="1.0" encoding="utf-8"?>
<p:tagLst xmlns:a="http://schemas.openxmlformats.org/drawingml/2006/main" xmlns:r="http://schemas.openxmlformats.org/officeDocument/2006/relationships" xmlns:p="http://schemas.openxmlformats.org/presentationml/2006/main">
  <p:tag name="HTML_SHAPEINFO" val="&lt;ThreeDShapeInfo&gt;&lt;uuid val=&quot;{E9946269-B672-491E-876C-42D8D9B1DE0E}&quot;/&gt;&lt;isInvalidForFieldText val=&quot;0&quot;/&gt;&lt;Image&gt;&lt;filename val=&quot;C:\Users\delroy\AppData\Local\Temp\CP147363438906Session\CPTrustFolder147363438906\PPTImport1473611916984\data\asimages\{E9946269-B672-491E-876C-42D8D9B1DE0E}_9.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4&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940</TotalTime>
  <Words>1493</Words>
  <Application>Microsoft Office PowerPoint</Application>
  <PresentationFormat>Widescreen</PresentationFormat>
  <Paragraphs>115</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Courier New</vt:lpstr>
      <vt:lpstr>Gill Sans MT</vt:lpstr>
      <vt:lpstr>Parcel</vt:lpstr>
      <vt:lpstr>The const keyword</vt:lpstr>
      <vt:lpstr>Pass-by-reference</vt:lpstr>
      <vt:lpstr>Pass-by-pointer</vt:lpstr>
      <vt:lpstr>Pass-by-pointer</vt:lpstr>
      <vt:lpstr>Implicit / “this” object: Pass by pointer</vt:lpstr>
      <vt:lpstr>Getters: Java</vt:lpstr>
      <vt:lpstr>Getters: C++</vt:lpstr>
      <vt:lpstr>getters: const return</vt:lpstr>
      <vt:lpstr>Symbolic Class Constants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24</cp:revision>
  <dcterms:created xsi:type="dcterms:W3CDTF">2016-07-13T22:03:45Z</dcterms:created>
  <dcterms:modified xsi:type="dcterms:W3CDTF">2022-09-21T17:34:39Z</dcterms:modified>
</cp:coreProperties>
</file>