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2.xml" ContentType="application/vnd.openxmlformats-officedocument.presentationml.notesSlid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notesSlides/notesSlide4.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5.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notesSlides/notesSlide6.xml" ContentType="application/vnd.openxmlformats-officedocument.presentationml.notesSlide+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notesSlides/notesSlide7.xml" ContentType="application/vnd.openxmlformats-officedocument.presentationml.notesSlide+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258" r:id="rId3"/>
    <p:sldId id="260" r:id="rId4"/>
    <p:sldId id="257" r:id="rId5"/>
    <p:sldId id="259"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2" d="100"/>
          <a:sy n="72" d="100"/>
        </p:scale>
        <p:origin x="4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4BC05-EF03-482A-8703-9D741AEF7BED}" type="datetimeFigureOut">
              <a:rPr lang="en-US" smtClean="0"/>
              <a:t>10/12/2022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ABE717-6CAA-466A-81DE-369D7F5767A1}" type="slidenum">
              <a:rPr lang="en-US" smtClean="0"/>
              <a:t>‹#›</a:t>
            </a:fld>
            <a:endParaRPr lang="en-US"/>
          </a:p>
        </p:txBody>
      </p:sp>
    </p:spTree>
    <p:extLst>
      <p:ext uri="{BB962C8B-B14F-4D97-AF65-F5344CB8AC3E}">
        <p14:creationId xmlns:p14="http://schemas.microsoft.com/office/powerpoint/2010/main" val="484243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It’s easy to understand the namespace and scope resolution operator syntax but more challenging to understand the problems we use them to solve. So, the following discussion focuses on programming but attempts to provide enough context to illustrate why we use namespaces. Furthermore, we’ll revisit the scope resolution operator in the next chapter but use it with classes.</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1</a:t>
            </a:fld>
            <a:endParaRPr lang="en-US"/>
          </a:p>
        </p:txBody>
      </p:sp>
    </p:spTree>
    <p:extLst>
      <p:ext uri="{BB962C8B-B14F-4D97-AF65-F5344CB8AC3E}">
        <p14:creationId xmlns:p14="http://schemas.microsoft.com/office/powerpoint/2010/main" val="548908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Most of our programming examples have been using namespaces throughout the semester. And depending on how you choose to write your code, you might also use the scope resolution operator. This example from chapter 1 illustrates how to use a namespace named standard. The “using” statement allows us to use the programming elements declared in the standard namespace using just the element’s name. Alternatively, we can use the element by providing its full name consisting of the namespace name, the scope resolution operator, and the element’s name.</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2</a:t>
            </a:fld>
            <a:endParaRPr lang="en-US"/>
          </a:p>
        </p:txBody>
      </p:sp>
    </p:spTree>
    <p:extLst>
      <p:ext uri="{BB962C8B-B14F-4D97-AF65-F5344CB8AC3E}">
        <p14:creationId xmlns:p14="http://schemas.microsoft.com/office/powerpoint/2010/main" val="3927699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Following good programming style, programmers typically name functions based on what they do in a program. Sadly, this practice can lead to “name collisions.” A name collision occurs when a program defines two or more functions with the same name in the same scope. Collisions typically happen when two functions do essentially the same thing but in different contexts or parts of the program. Programmers give them the same name because of their similar tasks. Correcting the collision is relatively easy when one organization creates and owns all the parts. But it’s more challenging to fix the problem when the code comes from different organizations. This situation typically arises when a program includes code from multiple object-code libraries licensed from different vendors.</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3</a:t>
            </a:fld>
            <a:endParaRPr lang="en-US"/>
          </a:p>
        </p:txBody>
      </p:sp>
    </p:spTree>
    <p:extLst>
      <p:ext uri="{BB962C8B-B14F-4D97-AF65-F5344CB8AC3E}">
        <p14:creationId xmlns:p14="http://schemas.microsoft.com/office/powerpoint/2010/main" val="20753319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introduced namespaces to alleviate name collisions. Microsoft provides a clear definition of “namespace:”</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 namespace is a declarative region that provides a scope to the identifiers (the names of types, functions, variables, etc.) inside it. Namespaces are used to organize code into logical groups and to prevent name collisions that can occur especially when your code base includes multiple libraries.”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Namespaces help manage name collisions.</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4</a:t>
            </a:fld>
            <a:endParaRPr lang="en-US"/>
          </a:p>
        </p:txBody>
      </p:sp>
    </p:spTree>
    <p:extLst>
      <p:ext uri="{BB962C8B-B14F-4D97-AF65-F5344CB8AC3E}">
        <p14:creationId xmlns:p14="http://schemas.microsoft.com/office/powerpoint/2010/main" val="2447752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Syntactically, namespaces look similar to classes and structures but begin with the “namespace” keyword. Library programmers name the namespace with a unique name generally based on an organization or company name and then declare the functions included in the library. They write the function bodies in a separate source-code file with the same notation used to write class member functions outside the class specification.</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5</a:t>
            </a:fld>
            <a:endParaRPr lang="en-US"/>
          </a:p>
        </p:txBody>
      </p:sp>
    </p:spTree>
    <p:extLst>
      <p:ext uri="{BB962C8B-B14F-4D97-AF65-F5344CB8AC3E}">
        <p14:creationId xmlns:p14="http://schemas.microsoft.com/office/powerpoint/2010/main" val="228399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Application programmers use the namespace name and the scope resolution operator to identify a specific library function when calling it.</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6</a:t>
            </a:fld>
            <a:endParaRPr lang="en-US"/>
          </a:p>
        </p:txBody>
      </p:sp>
    </p:spTree>
    <p:extLst>
      <p:ext uri="{BB962C8B-B14F-4D97-AF65-F5344CB8AC3E}">
        <p14:creationId xmlns:p14="http://schemas.microsoft.com/office/powerpoint/2010/main" val="4043885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Finally, namespaces help the compiler identify the correct function when the function name is ambiguous. In the last chapter, we learned that C++ provides a family of overloaded API or library functions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that convert various kinds of numeric data to string objects.</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example specifies a class called “beta” with a member function also named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The beta function delegates some of its duties to the API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 that is, the beta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uses the API function. In some cases, our program might be able to call the API function directly, but not always. Perhaps we need to write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b.to_string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(x)” where “b” is an instance of beta. Or maybe the call to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just one statement in a larger function.</a:t>
            </a:r>
          </a:p>
          <a:p>
            <a:pPr marL="0" marR="0">
              <a:lnSpc>
                <a:spcPct val="107000"/>
              </a:lnSpc>
              <a:spcBef>
                <a:spcPts val="0"/>
              </a:spcBef>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As written in the example, the compiler treats the call to the function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as a recursive function call that will fail, crashing the program.</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7</a:t>
            </a:fld>
            <a:endParaRPr lang="en-US"/>
          </a:p>
        </p:txBody>
      </p:sp>
    </p:spTree>
    <p:extLst>
      <p:ext uri="{BB962C8B-B14F-4D97-AF65-F5344CB8AC3E}">
        <p14:creationId xmlns:p14="http://schemas.microsoft.com/office/powerpoint/2010/main" val="14133634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C++ declares the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to_string</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function in the standard namespace. So, programmers can clarify that the beta function calls the API function using the namespace name, the scope resolution operator, and the function name. Notice that this notation is necessary for this situation even if the source code file includes the “using namespace std;” statement at the top of the file.</a:t>
            </a:r>
          </a:p>
          <a:p>
            <a:endParaRPr lang="en-US" dirty="0"/>
          </a:p>
        </p:txBody>
      </p:sp>
      <p:sp>
        <p:nvSpPr>
          <p:cNvPr id="4" name="Slide Number Placeholder 3"/>
          <p:cNvSpPr>
            <a:spLocks noGrp="1"/>
          </p:cNvSpPr>
          <p:nvPr>
            <p:ph type="sldNum" sz="quarter" idx="5"/>
          </p:nvPr>
        </p:nvSpPr>
        <p:spPr/>
        <p:txBody>
          <a:bodyPr/>
          <a:lstStyle/>
          <a:p>
            <a:fld id="{5BABE717-6CAA-466A-81DE-369D7F5767A1}" type="slidenum">
              <a:rPr lang="en-US" smtClean="0"/>
              <a:t>8</a:t>
            </a:fld>
            <a:endParaRPr lang="en-US"/>
          </a:p>
        </p:txBody>
      </p:sp>
    </p:spTree>
    <p:extLst>
      <p:ext uri="{BB962C8B-B14F-4D97-AF65-F5344CB8AC3E}">
        <p14:creationId xmlns:p14="http://schemas.microsoft.com/office/powerpoint/2010/main" val="38917096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10/12/2022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10/12/2022</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10/12/2022</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10/12/2022</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10/12/2022</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10/12/2022</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10/12/2022</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38.xml"/><Relationship Id="rId7" Type="http://schemas.openxmlformats.org/officeDocument/2006/relationships/slideLayout" Target="../slideLayouts/slideLayout5.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notesSlide" Target="../notesSlides/notesSlide5.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50.xml"/></Relationships>
</file>

<file path=ppt/slides/_rels/slide7.xml.rels><?xml version="1.0" encoding="UTF-8" standalone="yes"?>
<Relationships xmlns="http://schemas.openxmlformats.org/package/2006/relationships"><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tags" Target="../tags/tag51.xml"/><Relationship Id="rId5" Type="http://schemas.openxmlformats.org/officeDocument/2006/relationships/notesSlide" Target="../notesSlides/notesSlide7.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normAutofit fontScale="90000"/>
          </a:bodyPr>
          <a:lstStyle/>
          <a:p>
            <a:r>
              <a:rPr lang="en-US" dirty="0"/>
              <a:t>Namespaces &amp;</a:t>
            </a:r>
            <a:br>
              <a:rPr lang="en-US" dirty="0"/>
            </a:br>
            <a:r>
              <a:rPr lang="en-US" dirty="0"/>
              <a:t>the scope resolution operator</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Creating a distinct named scope</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533FA-8837-CF75-6EB6-28D0FC6D34B7}"/>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First Example</a:t>
            </a:r>
          </a:p>
        </p:txBody>
      </p:sp>
      <p:sp>
        <p:nvSpPr>
          <p:cNvPr id="4" name="Content Placeholder 3">
            <a:extLst>
              <a:ext uri="{FF2B5EF4-FFF2-40B4-BE49-F238E27FC236}">
                <a16:creationId xmlns:a16="http://schemas.microsoft.com/office/drawing/2014/main" id="{47182829-06DE-D45F-C7CC-2F861D69D1E9}"/>
              </a:ext>
            </a:extLst>
          </p:cNvPr>
          <p:cNvSpPr>
            <a:spLocks noGrp="1"/>
          </p:cNvSpPr>
          <p:nvPr>
            <p:ph sz="half" idx="2"/>
            <p:custDataLst>
              <p:tags r:id="rId2"/>
            </p:custDataLst>
          </p:nvPr>
        </p:nvSpPr>
        <p:spPr>
          <a:xfrm>
            <a:off x="6338315" y="2638044"/>
            <a:ext cx="4270247" cy="3101982"/>
          </a:xfrm>
        </p:spPr>
        <p:txBody>
          <a:bodyPr/>
          <a:lstStyle/>
          <a:p>
            <a:pPr marL="0" indent="0">
              <a:buNone/>
            </a:pPr>
            <a:r>
              <a:rPr lang="en-US" dirty="0">
                <a:latin typeface="Consolas" panose="020B0609020204030204" pitchFamily="49" charset="0"/>
              </a:rPr>
              <a:t>#include &lt;iostream&gt;</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std::cout &lt;&lt; “hello world”</a:t>
            </a:r>
          </a:p>
          <a:p>
            <a:pPr marL="0" indent="0">
              <a:buNone/>
            </a:pPr>
            <a:r>
              <a:rPr lang="en-US" dirty="0">
                <a:latin typeface="Consolas" panose="020B0609020204030204" pitchFamily="49" charset="0"/>
              </a:rPr>
              <a:t>	&lt;&lt; std::endl;</a:t>
            </a:r>
          </a:p>
        </p:txBody>
      </p:sp>
      <p:sp>
        <p:nvSpPr>
          <p:cNvPr id="6" name="Content Placeholder 5">
            <a:extLst>
              <a:ext uri="{FF2B5EF4-FFF2-40B4-BE49-F238E27FC236}">
                <a16:creationId xmlns:a16="http://schemas.microsoft.com/office/drawing/2014/main" id="{D0BE7B00-2F6A-2C0D-DF10-070A52EE9699}"/>
              </a:ext>
            </a:extLst>
          </p:cNvPr>
          <p:cNvSpPr>
            <a:spLocks noGrp="1"/>
          </p:cNvSpPr>
          <p:nvPr>
            <p:ph sz="half" idx="1"/>
            <p:custDataLst>
              <p:tags r:id="rId3"/>
            </p:custDataLst>
          </p:nvPr>
        </p:nvSpPr>
        <p:spPr>
          <a:xfrm>
            <a:off x="1581912" y="2638044"/>
            <a:ext cx="4271771" cy="3101982"/>
          </a:xfrm>
        </p:spPr>
        <p:txBody>
          <a:bodyPr/>
          <a:lstStyle/>
          <a:p>
            <a:pPr marL="0" indent="0">
              <a:buNone/>
            </a:pPr>
            <a:r>
              <a:rPr lang="en-US" dirty="0">
                <a:latin typeface="Consolas" panose="020B0609020204030204" pitchFamily="49" charset="0"/>
              </a:rPr>
              <a:t>#include &lt;iostream&gt;</a:t>
            </a:r>
          </a:p>
          <a:p>
            <a:pPr marL="0" indent="0">
              <a:buNone/>
            </a:pPr>
            <a:r>
              <a:rPr lang="en-US" dirty="0">
                <a:latin typeface="Consolas" panose="020B0609020204030204" pitchFamily="49" charset="0"/>
              </a:rPr>
              <a:t>using namespace std;</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	.</a:t>
            </a:r>
          </a:p>
          <a:p>
            <a:pPr marL="0" indent="0">
              <a:buNone/>
            </a:pPr>
            <a:r>
              <a:rPr lang="en-US" dirty="0">
                <a:latin typeface="Consolas" panose="020B0609020204030204" pitchFamily="49" charset="0"/>
              </a:rPr>
              <a:t>cout &lt;&lt; “hello world” &lt;&lt; endl;</a:t>
            </a:r>
          </a:p>
        </p:txBody>
      </p:sp>
    </p:spTree>
    <p:extLst>
      <p:ext uri="{BB962C8B-B14F-4D97-AF65-F5344CB8AC3E}">
        <p14:creationId xmlns:p14="http://schemas.microsoft.com/office/powerpoint/2010/main" val="1750607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C4AA2C0-A778-06DB-2DBB-F6266D8F6D10}"/>
              </a:ext>
            </a:extLst>
          </p:cNvPr>
          <p:cNvSpPr>
            <a:spLocks noGrp="1"/>
          </p:cNvSpPr>
          <p:nvPr>
            <p:ph type="body" idx="1"/>
            <p:custDataLst>
              <p:tags r:id="rId1"/>
            </p:custDataLst>
          </p:nvPr>
        </p:nvSpPr>
        <p:spPr>
          <a:xfrm>
            <a:off x="1583436" y="2313433"/>
            <a:ext cx="4270248" cy="704087"/>
          </a:xfrm>
        </p:spPr>
        <p:txBody>
          <a:bodyPr/>
          <a:lstStyle/>
          <a:p>
            <a:r>
              <a:rPr lang="en-US" dirty="0"/>
              <a:t>Library 1</a:t>
            </a:r>
          </a:p>
        </p:txBody>
      </p:sp>
      <p:sp>
        <p:nvSpPr>
          <p:cNvPr id="3" name="Content Placeholder 2">
            <a:extLst>
              <a:ext uri="{FF2B5EF4-FFF2-40B4-BE49-F238E27FC236}">
                <a16:creationId xmlns:a16="http://schemas.microsoft.com/office/drawing/2014/main" id="{5DDBD2C9-5A46-8A6D-B559-FFD41FFB9FC6}"/>
              </a:ext>
            </a:extLst>
          </p:cNvPr>
          <p:cNvSpPr>
            <a:spLocks noGrp="1"/>
          </p:cNvSpPr>
          <p:nvPr>
            <p:ph sz="half" idx="2"/>
            <p:custDataLst>
              <p:tags r:id="rId2"/>
            </p:custDataLst>
          </p:nvPr>
        </p:nvSpPr>
        <p:spPr>
          <a:xfrm>
            <a:off x="1583436" y="3143250"/>
            <a:ext cx="4270248" cy="1189053"/>
          </a:xfrm>
        </p:spPr>
        <p:txBody>
          <a:bodyPr/>
          <a:lstStyle/>
          <a:p>
            <a:r>
              <a:rPr lang="en-US" dirty="0">
                <a:latin typeface="Consolas" panose="020B0609020204030204" pitchFamily="49" charset="0"/>
              </a:rPr>
              <a:t>void print(string name) {...}</a:t>
            </a:r>
          </a:p>
        </p:txBody>
      </p:sp>
      <p:sp>
        <p:nvSpPr>
          <p:cNvPr id="4" name="Content Placeholder 3">
            <a:extLst>
              <a:ext uri="{FF2B5EF4-FFF2-40B4-BE49-F238E27FC236}">
                <a16:creationId xmlns:a16="http://schemas.microsoft.com/office/drawing/2014/main" id="{2C04CDC2-3AFD-3E92-2081-CCC0E1C76A0D}"/>
              </a:ext>
            </a:extLst>
          </p:cNvPr>
          <p:cNvSpPr>
            <a:spLocks noGrp="1"/>
          </p:cNvSpPr>
          <p:nvPr>
            <p:ph sz="quarter" idx="4"/>
            <p:custDataLst>
              <p:tags r:id="rId3"/>
            </p:custDataLst>
          </p:nvPr>
        </p:nvSpPr>
        <p:spPr>
          <a:xfrm>
            <a:off x="6338316" y="3143250"/>
            <a:ext cx="4253484" cy="1189053"/>
          </a:xfrm>
        </p:spPr>
        <p:txBody>
          <a:bodyPr/>
          <a:lstStyle/>
          <a:p>
            <a:r>
              <a:rPr lang="en-US" dirty="0">
                <a:latin typeface="Consolas" panose="020B0609020204030204" pitchFamily="49" charset="0"/>
              </a:rPr>
              <a:t>void print(string part) {...}</a:t>
            </a:r>
          </a:p>
        </p:txBody>
      </p:sp>
      <p:sp>
        <p:nvSpPr>
          <p:cNvPr id="5" name="Text Placeholder 4">
            <a:extLst>
              <a:ext uri="{FF2B5EF4-FFF2-40B4-BE49-F238E27FC236}">
                <a16:creationId xmlns:a16="http://schemas.microsoft.com/office/drawing/2014/main" id="{A7D5A4C3-EFA8-7CD8-610A-AEC028A48E85}"/>
              </a:ext>
            </a:extLst>
          </p:cNvPr>
          <p:cNvSpPr>
            <a:spLocks noGrp="1"/>
          </p:cNvSpPr>
          <p:nvPr>
            <p:ph type="body" sz="quarter" idx="13"/>
            <p:custDataLst>
              <p:tags r:id="rId4"/>
            </p:custDataLst>
          </p:nvPr>
        </p:nvSpPr>
        <p:spPr>
          <a:xfrm>
            <a:off x="6338316" y="2313433"/>
            <a:ext cx="4270248" cy="704087"/>
          </a:xfrm>
        </p:spPr>
        <p:txBody>
          <a:bodyPr/>
          <a:lstStyle/>
          <a:p>
            <a:r>
              <a:rPr lang="en-US" dirty="0"/>
              <a:t>Library 2</a:t>
            </a:r>
          </a:p>
        </p:txBody>
      </p:sp>
      <p:sp>
        <p:nvSpPr>
          <p:cNvPr id="6" name="Title 5">
            <a:extLst>
              <a:ext uri="{FF2B5EF4-FFF2-40B4-BE49-F238E27FC236}">
                <a16:creationId xmlns:a16="http://schemas.microsoft.com/office/drawing/2014/main" id="{A0494B30-78EA-C89E-DA8E-738D87E2048B}"/>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name collisions</a:t>
            </a:r>
          </a:p>
        </p:txBody>
      </p:sp>
      <p:sp>
        <p:nvSpPr>
          <p:cNvPr id="8" name="TextBox 7">
            <a:extLst>
              <a:ext uri="{FF2B5EF4-FFF2-40B4-BE49-F238E27FC236}">
                <a16:creationId xmlns:a16="http://schemas.microsoft.com/office/drawing/2014/main" id="{13B2C687-51E8-3008-BDE6-21F97D68A85E}"/>
              </a:ext>
            </a:extLst>
          </p:cNvPr>
          <p:cNvSpPr txBox="1"/>
          <p:nvPr>
            <p:custDataLst>
              <p:tags r:id="rId6"/>
            </p:custDataLst>
          </p:nvPr>
        </p:nvSpPr>
        <p:spPr>
          <a:xfrm>
            <a:off x="1583436" y="4332303"/>
            <a:ext cx="9087523" cy="923330"/>
          </a:xfrm>
          <a:prstGeom prst="rect">
            <a:avLst/>
          </a:prstGeom>
          <a:noFill/>
        </p:spPr>
        <p:txBody>
          <a:bodyPr wrap="square" rtlCol="0">
            <a:spAutoFit/>
          </a:bodyPr>
          <a:lstStyle/>
          <a:p>
            <a:pPr marL="285750" indent="-285750">
              <a:buFont typeface="Arial" panose="020B0604020202020204" pitchFamily="34" charset="0"/>
              <a:buChar char="•"/>
            </a:pPr>
            <a:r>
              <a:rPr lang="en-US" dirty="0"/>
              <a:t>Programmers name programming elements based on what they do</a:t>
            </a:r>
          </a:p>
          <a:p>
            <a:pPr marL="285750" indent="-285750">
              <a:buFont typeface="Arial" panose="020B0604020202020204" pitchFamily="34" charset="0"/>
              <a:buChar char="•"/>
            </a:pPr>
            <a:r>
              <a:rPr lang="en-US" dirty="0"/>
              <a:t>A name collision occurs when two elements have the same name in the same scope</a:t>
            </a:r>
          </a:p>
          <a:p>
            <a:pPr marL="285750" indent="-285750">
              <a:buFont typeface="Arial" panose="020B0604020202020204" pitchFamily="34" charset="0"/>
              <a:buChar char="•"/>
            </a:pPr>
            <a:r>
              <a:rPr lang="en-US" dirty="0"/>
              <a:t>When linked together, elements from multiple object files exist in the same scope</a:t>
            </a:r>
          </a:p>
        </p:txBody>
      </p:sp>
    </p:spTree>
    <p:extLst>
      <p:ext uri="{BB962C8B-B14F-4D97-AF65-F5344CB8AC3E}">
        <p14:creationId xmlns:p14="http://schemas.microsoft.com/office/powerpoint/2010/main" val="4142959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namespaces</a:t>
            </a:r>
          </a:p>
        </p:txBody>
      </p:sp>
      <p:sp>
        <p:nvSpPr>
          <p:cNvPr id="4" name="Content Placeholder 3"/>
          <p:cNvSpPr>
            <a:spLocks noGrp="1"/>
          </p:cNvSpPr>
          <p:nvPr>
            <p:ph idx="1"/>
            <p:custDataLst>
              <p:tags r:id="rId2"/>
            </p:custDataLst>
          </p:nvPr>
        </p:nvSpPr>
        <p:spPr>
          <a:xfrm>
            <a:off x="2231136" y="2638044"/>
            <a:ext cx="7729728" cy="3101983"/>
          </a:xfrm>
        </p:spPr>
        <p:txBody>
          <a:bodyPr>
            <a:normAutofit/>
          </a:bodyPr>
          <a:lstStyle/>
          <a:p>
            <a:r>
              <a:rPr lang="en-US" dirty="0"/>
              <a:t>“A namespace is a declarative region that provides a scope to the identifiers (the names of types, functions, variables, etc.) inside it. Namespaces are used to organize code into logical groups and to prevent name collisions that can occur especially when your code base includes multiple libraries”</a:t>
            </a:r>
          </a:p>
          <a:p>
            <a:pPr lvl="1"/>
            <a:r>
              <a:rPr lang="en-US" sz="1200" dirty="0"/>
              <a:t>https://learn.microsoft.com/en-us/cpp/cpp/namespaces-cpp</a:t>
            </a:r>
          </a:p>
          <a:p>
            <a:r>
              <a:rPr lang="en-US" dirty="0"/>
              <a:t>Namespaces help manage name collision</a:t>
            </a:r>
          </a:p>
        </p:txBody>
      </p:sp>
    </p:spTree>
    <p:extLst>
      <p:ext uri="{BB962C8B-B14F-4D97-AF65-F5344CB8AC3E}">
        <p14:creationId xmlns:p14="http://schemas.microsoft.com/office/powerpoint/2010/main" val="24704868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DD744-88D3-01C2-E903-117DCB11B76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Namespace creates a named scope</a:t>
            </a:r>
          </a:p>
        </p:txBody>
      </p:sp>
      <p:sp>
        <p:nvSpPr>
          <p:cNvPr id="5" name="TextBox 4">
            <a:extLst>
              <a:ext uri="{FF2B5EF4-FFF2-40B4-BE49-F238E27FC236}">
                <a16:creationId xmlns:a16="http://schemas.microsoft.com/office/drawing/2014/main" id="{2D4F6A52-8C36-0789-76CC-EC54E3E9F1AB}"/>
              </a:ext>
            </a:extLst>
          </p:cNvPr>
          <p:cNvSpPr txBox="1"/>
          <p:nvPr>
            <p:custDataLst>
              <p:tags r:id="rId2"/>
            </p:custDataLst>
          </p:nvPr>
        </p:nvSpPr>
        <p:spPr>
          <a:xfrm>
            <a:off x="1581912" y="2503503"/>
            <a:ext cx="4270247" cy="2308324"/>
          </a:xfrm>
          <a:prstGeom prst="rect">
            <a:avLst/>
          </a:prstGeom>
          <a:noFill/>
        </p:spPr>
        <p:txBody>
          <a:bodyPr wrap="square" rtlCol="0">
            <a:spAutoFit/>
          </a:bodyPr>
          <a:lstStyle/>
          <a:p>
            <a:r>
              <a:rPr lang="en-US" sz="1600" dirty="0">
                <a:latin typeface="Consolas" panose="020B0609020204030204" pitchFamily="49" charset="0"/>
              </a:rPr>
              <a:t>namespace Acme</a:t>
            </a:r>
          </a:p>
          <a:p>
            <a:r>
              <a:rPr lang="en-US" sz="1600" dirty="0">
                <a:latin typeface="Consolas" panose="020B0609020204030204" pitchFamily="49" charset="0"/>
              </a:rPr>
              <a:t>{</a:t>
            </a:r>
          </a:p>
          <a:p>
            <a:r>
              <a:rPr lang="en-US" sz="1600" dirty="0">
                <a:latin typeface="Consolas" panose="020B0609020204030204" pitchFamily="49" charset="0"/>
              </a:rPr>
              <a:t>    void print(string name);</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namespace Widgets_galore</a:t>
            </a:r>
          </a:p>
          <a:p>
            <a:r>
              <a:rPr lang="en-US" sz="1600" dirty="0">
                <a:latin typeface="Consolas" panose="020B0609020204030204" pitchFamily="49" charset="0"/>
              </a:rPr>
              <a:t>{</a:t>
            </a:r>
          </a:p>
          <a:p>
            <a:r>
              <a:rPr lang="en-US" sz="1600" dirty="0">
                <a:latin typeface="Consolas" panose="020B0609020204030204" pitchFamily="49" charset="0"/>
              </a:rPr>
              <a:t>    void print(string part);</a:t>
            </a:r>
          </a:p>
          <a:p>
            <a:r>
              <a:rPr lang="en-US" sz="1600" dirty="0">
                <a:latin typeface="Consolas" panose="020B0609020204030204" pitchFamily="49" charset="0"/>
              </a:rPr>
              <a:t>};</a:t>
            </a:r>
          </a:p>
        </p:txBody>
      </p:sp>
      <p:sp>
        <p:nvSpPr>
          <p:cNvPr id="6" name="TextBox 5">
            <a:extLst>
              <a:ext uri="{FF2B5EF4-FFF2-40B4-BE49-F238E27FC236}">
                <a16:creationId xmlns:a16="http://schemas.microsoft.com/office/drawing/2014/main" id="{0B69F9D2-30F3-1568-54E1-E904B59642E4}"/>
              </a:ext>
            </a:extLst>
          </p:cNvPr>
          <p:cNvSpPr txBox="1"/>
          <p:nvPr>
            <p:custDataLst>
              <p:tags r:id="rId3"/>
            </p:custDataLst>
          </p:nvPr>
        </p:nvSpPr>
        <p:spPr>
          <a:xfrm>
            <a:off x="6096000" y="2503503"/>
            <a:ext cx="5116497" cy="2554545"/>
          </a:xfrm>
          <a:prstGeom prst="rect">
            <a:avLst/>
          </a:prstGeom>
          <a:noFill/>
        </p:spPr>
        <p:txBody>
          <a:bodyPr wrap="square" rtlCol="0">
            <a:spAutoFit/>
          </a:bodyPr>
          <a:lstStyle/>
          <a:p>
            <a:r>
              <a:rPr lang="en-US" sz="1600" dirty="0">
                <a:latin typeface="Consolas" panose="020B0609020204030204" pitchFamily="49" charset="0"/>
              </a:rPr>
              <a:t>void Acme::print(string name)</a:t>
            </a:r>
          </a:p>
          <a:p>
            <a:r>
              <a:rPr lang="en-US" sz="1600" dirty="0">
                <a:latin typeface="Consolas" panose="020B0609020204030204" pitchFamily="49" charset="0"/>
              </a:rPr>
              <a:t>{</a:t>
            </a:r>
          </a:p>
          <a:p>
            <a:r>
              <a:rPr lang="en-US" sz="1600" dirty="0">
                <a:latin typeface="Consolas" panose="020B0609020204030204" pitchFamily="49" charset="0"/>
              </a:rPr>
              <a:t>    cout &lt;&lt; "Acme " &lt;&lt; name &lt;&lt; endl;</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void Widgets_galore::print(string part)</a:t>
            </a:r>
          </a:p>
          <a:p>
            <a:r>
              <a:rPr lang="en-US" sz="1600" dirty="0">
                <a:latin typeface="Consolas" panose="020B0609020204030204" pitchFamily="49" charset="0"/>
              </a:rPr>
              <a:t>{</a:t>
            </a:r>
          </a:p>
          <a:p>
            <a:r>
              <a:rPr lang="en-US" sz="1600" dirty="0">
                <a:latin typeface="Consolas" panose="020B0609020204030204" pitchFamily="49" charset="0"/>
              </a:rPr>
              <a:t>    cout &lt;&lt; "Widgets_galore "</a:t>
            </a:r>
          </a:p>
          <a:p>
            <a:r>
              <a:rPr lang="en-US" sz="1600" dirty="0">
                <a:latin typeface="Consolas" panose="020B0609020204030204" pitchFamily="49" charset="0"/>
              </a:rPr>
              <a:t>		&lt;&lt; part &lt;&lt; endl;</a:t>
            </a:r>
          </a:p>
          <a:p>
            <a:r>
              <a:rPr lang="en-US" sz="1600" dirty="0">
                <a:latin typeface="Consolas" panose="020B0609020204030204" pitchFamily="49" charset="0"/>
              </a:rPr>
              <a:t>};</a:t>
            </a:r>
          </a:p>
        </p:txBody>
      </p:sp>
    </p:spTree>
    <p:extLst>
      <p:ext uri="{BB962C8B-B14F-4D97-AF65-F5344CB8AC3E}">
        <p14:creationId xmlns:p14="http://schemas.microsoft.com/office/powerpoint/2010/main" val="3701757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DD744-88D3-01C2-E903-117DCB11B76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Namespace creates a named scope</a:t>
            </a:r>
          </a:p>
        </p:txBody>
      </p:sp>
      <p:sp>
        <p:nvSpPr>
          <p:cNvPr id="5" name="TextBox 4">
            <a:extLst>
              <a:ext uri="{FF2B5EF4-FFF2-40B4-BE49-F238E27FC236}">
                <a16:creationId xmlns:a16="http://schemas.microsoft.com/office/drawing/2014/main" id="{2D4F6A52-8C36-0789-76CC-EC54E3E9F1AB}"/>
              </a:ext>
            </a:extLst>
          </p:cNvPr>
          <p:cNvSpPr txBox="1"/>
          <p:nvPr>
            <p:custDataLst>
              <p:tags r:id="rId2"/>
            </p:custDataLst>
          </p:nvPr>
        </p:nvSpPr>
        <p:spPr>
          <a:xfrm>
            <a:off x="1581912" y="2503503"/>
            <a:ext cx="4270247" cy="2308324"/>
          </a:xfrm>
          <a:prstGeom prst="rect">
            <a:avLst/>
          </a:prstGeom>
          <a:noFill/>
        </p:spPr>
        <p:txBody>
          <a:bodyPr wrap="square" rtlCol="0">
            <a:spAutoFit/>
          </a:bodyPr>
          <a:lstStyle/>
          <a:p>
            <a:r>
              <a:rPr lang="en-US" sz="1600" dirty="0">
                <a:latin typeface="Consolas" panose="020B0609020204030204" pitchFamily="49" charset="0"/>
              </a:rPr>
              <a:t>namespace Acme</a:t>
            </a:r>
          </a:p>
          <a:p>
            <a:r>
              <a:rPr lang="en-US" sz="1600" dirty="0">
                <a:latin typeface="Consolas" panose="020B0609020204030204" pitchFamily="49" charset="0"/>
              </a:rPr>
              <a:t>{</a:t>
            </a:r>
          </a:p>
          <a:p>
            <a:r>
              <a:rPr lang="en-US" sz="1600" dirty="0">
                <a:latin typeface="Consolas" panose="020B0609020204030204" pitchFamily="49" charset="0"/>
              </a:rPr>
              <a:t>    void print(string name);</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namespace Widgets_galore</a:t>
            </a:r>
          </a:p>
          <a:p>
            <a:r>
              <a:rPr lang="en-US" sz="1600" dirty="0">
                <a:latin typeface="Consolas" panose="020B0609020204030204" pitchFamily="49" charset="0"/>
              </a:rPr>
              <a:t>{</a:t>
            </a:r>
          </a:p>
          <a:p>
            <a:r>
              <a:rPr lang="en-US" sz="1600" dirty="0">
                <a:latin typeface="Consolas" panose="020B0609020204030204" pitchFamily="49" charset="0"/>
              </a:rPr>
              <a:t>    void print(string part);</a:t>
            </a:r>
          </a:p>
          <a:p>
            <a:r>
              <a:rPr lang="en-US" sz="1600" dirty="0">
                <a:latin typeface="Consolas" panose="020B0609020204030204" pitchFamily="49" charset="0"/>
              </a:rPr>
              <a:t>};</a:t>
            </a:r>
          </a:p>
        </p:txBody>
      </p:sp>
      <p:sp>
        <p:nvSpPr>
          <p:cNvPr id="6" name="TextBox 5">
            <a:extLst>
              <a:ext uri="{FF2B5EF4-FFF2-40B4-BE49-F238E27FC236}">
                <a16:creationId xmlns:a16="http://schemas.microsoft.com/office/drawing/2014/main" id="{0B69F9D2-30F3-1568-54E1-E904B59642E4}"/>
              </a:ext>
            </a:extLst>
          </p:cNvPr>
          <p:cNvSpPr txBox="1"/>
          <p:nvPr>
            <p:custDataLst>
              <p:tags r:id="rId3"/>
            </p:custDataLst>
          </p:nvPr>
        </p:nvSpPr>
        <p:spPr>
          <a:xfrm>
            <a:off x="6096000" y="2503503"/>
            <a:ext cx="5116497" cy="2554545"/>
          </a:xfrm>
          <a:prstGeom prst="rect">
            <a:avLst/>
          </a:prstGeom>
          <a:noFill/>
        </p:spPr>
        <p:txBody>
          <a:bodyPr wrap="square" rtlCol="0">
            <a:spAutoFit/>
          </a:bodyPr>
          <a:lstStyle/>
          <a:p>
            <a:r>
              <a:rPr lang="en-US" sz="1600" dirty="0">
                <a:latin typeface="Consolas" panose="020B0609020204030204" pitchFamily="49" charset="0"/>
              </a:rPr>
              <a:t>void Acme::print(string name)</a:t>
            </a:r>
          </a:p>
          <a:p>
            <a:r>
              <a:rPr lang="en-US" sz="1600" dirty="0">
                <a:latin typeface="Consolas" panose="020B0609020204030204" pitchFamily="49" charset="0"/>
              </a:rPr>
              <a:t>{</a:t>
            </a:r>
          </a:p>
          <a:p>
            <a:r>
              <a:rPr lang="en-US" sz="1600" dirty="0">
                <a:latin typeface="Consolas" panose="020B0609020204030204" pitchFamily="49" charset="0"/>
              </a:rPr>
              <a:t>    cout &lt;&lt; "Acme " &lt;&lt; name &lt;&lt; endl;</a:t>
            </a:r>
          </a:p>
          <a:p>
            <a:r>
              <a:rPr lang="en-US" sz="1600" dirty="0">
                <a:latin typeface="Consolas" panose="020B0609020204030204" pitchFamily="49" charset="0"/>
              </a:rPr>
              <a:t>};</a:t>
            </a:r>
          </a:p>
          <a:p>
            <a:endParaRPr lang="en-US" sz="1600" dirty="0">
              <a:latin typeface="Consolas" panose="020B0609020204030204" pitchFamily="49" charset="0"/>
            </a:endParaRPr>
          </a:p>
          <a:p>
            <a:r>
              <a:rPr lang="en-US" sz="1600" dirty="0">
                <a:latin typeface="Consolas" panose="020B0609020204030204" pitchFamily="49" charset="0"/>
              </a:rPr>
              <a:t>void Widgets_galore::print(string part)</a:t>
            </a:r>
          </a:p>
          <a:p>
            <a:r>
              <a:rPr lang="en-US" sz="1600" dirty="0">
                <a:latin typeface="Consolas" panose="020B0609020204030204" pitchFamily="49" charset="0"/>
              </a:rPr>
              <a:t>{</a:t>
            </a:r>
          </a:p>
          <a:p>
            <a:r>
              <a:rPr lang="en-US" sz="1600" dirty="0">
                <a:latin typeface="Consolas" panose="020B0609020204030204" pitchFamily="49" charset="0"/>
              </a:rPr>
              <a:t>    cout &lt;&lt; "Widgets_galore "</a:t>
            </a:r>
          </a:p>
          <a:p>
            <a:r>
              <a:rPr lang="en-US" sz="1600" dirty="0">
                <a:latin typeface="Consolas" panose="020B0609020204030204" pitchFamily="49" charset="0"/>
              </a:rPr>
              <a:t>		&lt;&lt; part &lt;&lt; endl;</a:t>
            </a:r>
          </a:p>
          <a:p>
            <a:r>
              <a:rPr lang="en-US" sz="1600" dirty="0">
                <a:latin typeface="Consolas" panose="020B0609020204030204" pitchFamily="49" charset="0"/>
              </a:rPr>
              <a:t>};</a:t>
            </a:r>
          </a:p>
        </p:txBody>
      </p:sp>
      <p:sp>
        <p:nvSpPr>
          <p:cNvPr id="3" name="TextBox 2">
            <a:extLst>
              <a:ext uri="{FF2B5EF4-FFF2-40B4-BE49-F238E27FC236}">
                <a16:creationId xmlns:a16="http://schemas.microsoft.com/office/drawing/2014/main" id="{0AE306C3-261B-E196-0841-34AD2FAE2727}"/>
              </a:ext>
            </a:extLst>
          </p:cNvPr>
          <p:cNvSpPr txBox="1"/>
          <p:nvPr>
            <p:custDataLst>
              <p:tags r:id="rId4"/>
            </p:custDataLst>
          </p:nvPr>
        </p:nvSpPr>
        <p:spPr>
          <a:xfrm>
            <a:off x="4112684" y="5408139"/>
            <a:ext cx="3966631" cy="584775"/>
          </a:xfrm>
          <a:prstGeom prst="rect">
            <a:avLst/>
          </a:prstGeom>
          <a:noFill/>
        </p:spPr>
        <p:txBody>
          <a:bodyPr wrap="square" rtlCol="0">
            <a:spAutoFit/>
          </a:bodyPr>
          <a:lstStyle/>
          <a:p>
            <a:r>
              <a:rPr lang="en-US" sz="1600" dirty="0">
                <a:latin typeface="Consolas" panose="020B0609020204030204" pitchFamily="49" charset="0"/>
              </a:rPr>
              <a:t>Acme::print("Dilbert");</a:t>
            </a:r>
          </a:p>
          <a:p>
            <a:r>
              <a:rPr lang="en-US" sz="1600" dirty="0">
                <a:latin typeface="Consolas" panose="020B0609020204030204" pitchFamily="49" charset="0"/>
              </a:rPr>
              <a:t>Widgets_galore::print("wing nut");</a:t>
            </a:r>
          </a:p>
        </p:txBody>
      </p:sp>
    </p:spTree>
    <p:extLst>
      <p:ext uri="{BB962C8B-B14F-4D97-AF65-F5344CB8AC3E}">
        <p14:creationId xmlns:p14="http://schemas.microsoft.com/office/powerpoint/2010/main" val="3829675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7B73B4-1E4E-F745-F113-0AFEC40F9B42}"/>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Clarifying Ambiguous Scope</a:t>
            </a:r>
          </a:p>
        </p:txBody>
      </p:sp>
      <p:sp>
        <p:nvSpPr>
          <p:cNvPr id="3" name="Content Placeholder 2">
            <a:extLst>
              <a:ext uri="{FF2B5EF4-FFF2-40B4-BE49-F238E27FC236}">
                <a16:creationId xmlns:a16="http://schemas.microsoft.com/office/drawing/2014/main" id="{DE388428-EC50-B32A-942D-20091C2428BD}"/>
              </a:ext>
            </a:extLst>
          </p:cNvPr>
          <p:cNvSpPr>
            <a:spLocks noGrp="1"/>
          </p:cNvSpPr>
          <p:nvPr>
            <p:ph sz="half" idx="1"/>
            <p:custDataLst>
              <p:tags r:id="rId2"/>
            </p:custDataLst>
          </p:nvPr>
        </p:nvSpPr>
        <p:spPr>
          <a:xfrm>
            <a:off x="1581912" y="2638044"/>
            <a:ext cx="4271771" cy="3101982"/>
          </a:xfrm>
        </p:spPr>
        <p:txBody>
          <a:bodyPr/>
          <a:lstStyle/>
          <a:p>
            <a:r>
              <a:rPr lang="en-US" dirty="0"/>
              <a:t>C++ provides functions to convert numbers to strings:</a:t>
            </a:r>
          </a:p>
          <a:p>
            <a:r>
              <a:rPr lang="en-US" dirty="0">
                <a:latin typeface="Consolas" panose="020B0609020204030204" pitchFamily="49" charset="0"/>
              </a:rPr>
              <a:t>string to_string(int val);</a:t>
            </a:r>
          </a:p>
          <a:p>
            <a:r>
              <a:rPr lang="en-US" dirty="0">
                <a:latin typeface="Consolas" panose="020B0609020204030204" pitchFamily="49" charset="0"/>
              </a:rPr>
              <a:t>string to_string(long val);</a:t>
            </a:r>
          </a:p>
          <a:p>
            <a:r>
              <a:rPr lang="en-US" dirty="0"/>
              <a:t>etc.</a:t>
            </a:r>
          </a:p>
        </p:txBody>
      </p:sp>
      <p:sp>
        <p:nvSpPr>
          <p:cNvPr id="4" name="Content Placeholder 3">
            <a:extLst>
              <a:ext uri="{FF2B5EF4-FFF2-40B4-BE49-F238E27FC236}">
                <a16:creationId xmlns:a16="http://schemas.microsoft.com/office/drawing/2014/main" id="{0D88BAC5-A70C-4EDC-D70C-AFEF2DAEFEFD}"/>
              </a:ext>
            </a:extLst>
          </p:cNvPr>
          <p:cNvSpPr>
            <a:spLocks noGrp="1"/>
          </p:cNvSpPr>
          <p:nvPr>
            <p:ph sz="half" idx="2"/>
            <p:custDataLst>
              <p:tags r:id="rId3"/>
            </p:custDataLst>
          </p:nvPr>
        </p:nvSpPr>
        <p:spPr>
          <a:xfrm>
            <a:off x="6338315" y="2638044"/>
            <a:ext cx="4971836" cy="3101982"/>
          </a:xfrm>
        </p:spPr>
        <p:txBody>
          <a:bodyPr/>
          <a:lstStyle/>
          <a:p>
            <a:pPr marL="0" indent="0">
              <a:buNone/>
            </a:pPr>
            <a:r>
              <a:rPr lang="en-US" dirty="0">
                <a:latin typeface="Consolas" panose="020B0609020204030204" pitchFamily="49" charset="0"/>
              </a:rPr>
              <a:t>class beta</a:t>
            </a:r>
          </a:p>
          <a:p>
            <a:pPr marL="0" indent="0">
              <a:buNone/>
            </a:pPr>
            <a:r>
              <a:rPr lang="en-US" dirty="0">
                <a:latin typeface="Consolas" panose="020B0609020204030204" pitchFamily="49" charset="0"/>
              </a:rPr>
              <a:t>{</a:t>
            </a:r>
          </a:p>
          <a:p>
            <a:pPr marL="0" indent="0">
              <a:buNone/>
            </a:pPr>
            <a:r>
              <a:rPr lang="en-US" dirty="0">
                <a:latin typeface="Consolas" panose="020B0609020204030204" pitchFamily="49" charset="0"/>
              </a:rPr>
              <a:t>    public:</a:t>
            </a:r>
          </a:p>
          <a:p>
            <a:pPr marL="0" indent="0">
              <a:buNone/>
            </a:pPr>
            <a:r>
              <a:rPr lang="en-US" dirty="0">
                <a:latin typeface="Consolas" panose="020B0609020204030204" pitchFamily="49" charset="0"/>
              </a:rPr>
              <a:t>        string </a:t>
            </a:r>
            <a:r>
              <a:rPr lang="en-US" dirty="0">
                <a:highlight>
                  <a:srgbClr val="FFFF00"/>
                </a:highlight>
                <a:latin typeface="Consolas" panose="020B0609020204030204" pitchFamily="49" charset="0"/>
              </a:rPr>
              <a:t>to_string</a:t>
            </a:r>
            <a:r>
              <a:rPr lang="en-US" dirty="0">
                <a:latin typeface="Consolas" panose="020B0609020204030204" pitchFamily="49" charset="0"/>
              </a:rPr>
              <a:t>(int value)</a:t>
            </a:r>
          </a:p>
          <a:p>
            <a:pPr marL="0" indent="0">
              <a:buNone/>
            </a:pPr>
            <a:r>
              <a:rPr lang="en-US" dirty="0">
                <a:latin typeface="Consolas" panose="020B0609020204030204" pitchFamily="49" charset="0"/>
              </a:rPr>
              <a:t>            {return </a:t>
            </a:r>
            <a:r>
              <a:rPr lang="en-US" dirty="0">
                <a:highlight>
                  <a:srgbClr val="FFFF00"/>
                </a:highlight>
                <a:latin typeface="Consolas" panose="020B0609020204030204" pitchFamily="49" charset="0"/>
              </a:rPr>
              <a:t>to_string</a:t>
            </a:r>
            <a:r>
              <a:rPr lang="en-US" dirty="0">
                <a:latin typeface="Consolas" panose="020B0609020204030204" pitchFamily="49" charset="0"/>
              </a:rPr>
              <a:t>(value);}</a:t>
            </a:r>
          </a:p>
          <a:p>
            <a:pPr marL="0" indent="0">
              <a:buNone/>
            </a:pPr>
            <a:r>
              <a:rPr lang="en-US" dirty="0">
                <a:latin typeface="Consolas" panose="020B0609020204030204" pitchFamily="49" charset="0"/>
              </a:rPr>
              <a:t>};</a:t>
            </a:r>
          </a:p>
        </p:txBody>
      </p:sp>
    </p:spTree>
    <p:extLst>
      <p:ext uri="{BB962C8B-B14F-4D97-AF65-F5344CB8AC3E}">
        <p14:creationId xmlns:p14="http://schemas.microsoft.com/office/powerpoint/2010/main" val="9499355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39B54-EB8A-EAB6-4EDE-E6EECA000CB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Clarifying Ambiguous Scope</a:t>
            </a:r>
          </a:p>
        </p:txBody>
      </p:sp>
      <p:sp>
        <p:nvSpPr>
          <p:cNvPr id="3" name="Content Placeholder 2">
            <a:extLst>
              <a:ext uri="{FF2B5EF4-FFF2-40B4-BE49-F238E27FC236}">
                <a16:creationId xmlns:a16="http://schemas.microsoft.com/office/drawing/2014/main" id="{C5F9F8BD-00CC-F107-AA80-8D59A7148F4C}"/>
              </a:ext>
            </a:extLst>
          </p:cNvPr>
          <p:cNvSpPr>
            <a:spLocks noGrp="1"/>
          </p:cNvSpPr>
          <p:nvPr>
            <p:ph sz="half" idx="1"/>
            <p:custDataLst>
              <p:tags r:id="rId2"/>
            </p:custDataLst>
          </p:nvPr>
        </p:nvSpPr>
        <p:spPr>
          <a:xfrm>
            <a:off x="1581912" y="2638044"/>
            <a:ext cx="4271771" cy="3101982"/>
          </a:xfrm>
        </p:spPr>
        <p:txBody>
          <a:bodyPr>
            <a:normAutofit/>
          </a:bodyPr>
          <a:lstStyle/>
          <a:p>
            <a:pPr marL="0" indent="0">
              <a:buNone/>
            </a:pPr>
            <a:r>
              <a:rPr lang="en-US" sz="1600" dirty="0">
                <a:latin typeface="Consolas" panose="020B0609020204030204" pitchFamily="49" charset="0"/>
              </a:rPr>
              <a:t>namespace </a:t>
            </a:r>
            <a:r>
              <a:rPr lang="en-US" sz="1600" dirty="0">
                <a:highlight>
                  <a:srgbClr val="FFFF00"/>
                </a:highlight>
                <a:latin typeface="Consolas" panose="020B0609020204030204" pitchFamily="49" charset="0"/>
              </a:rPr>
              <a:t>std</a:t>
            </a:r>
          </a:p>
          <a:p>
            <a:pPr marL="0" indent="0">
              <a:buNone/>
            </a:pPr>
            <a:r>
              <a:rPr lang="en-US" sz="1600" dirty="0">
                <a:latin typeface="Consolas" panose="020B0609020204030204" pitchFamily="49" charset="0"/>
              </a:rPr>
              <a:t>{</a:t>
            </a:r>
          </a:p>
          <a:p>
            <a:pPr marL="0" indent="0">
              <a:buNone/>
            </a:pPr>
            <a:r>
              <a:rPr lang="en-US" sz="1600" dirty="0">
                <a:latin typeface="Consolas" panose="020B0609020204030204" pitchFamily="49" charset="0"/>
              </a:rPr>
              <a:t>    string to_string(int value);</a:t>
            </a:r>
          </a:p>
          <a:p>
            <a:pPr marL="0" indent="0">
              <a:buNone/>
            </a:pPr>
            <a:r>
              <a:rPr lang="en-US" sz="1600" dirty="0">
                <a:latin typeface="Consolas" panose="020B0609020204030204" pitchFamily="49" charset="0"/>
              </a:rPr>
              <a:t>};</a:t>
            </a:r>
          </a:p>
        </p:txBody>
      </p:sp>
      <p:sp>
        <p:nvSpPr>
          <p:cNvPr id="4" name="Content Placeholder 3">
            <a:extLst>
              <a:ext uri="{FF2B5EF4-FFF2-40B4-BE49-F238E27FC236}">
                <a16:creationId xmlns:a16="http://schemas.microsoft.com/office/drawing/2014/main" id="{32C69918-0EAD-DA73-BEE6-BAB6D198CBEA}"/>
              </a:ext>
            </a:extLst>
          </p:cNvPr>
          <p:cNvSpPr>
            <a:spLocks noGrp="1"/>
          </p:cNvSpPr>
          <p:nvPr>
            <p:ph sz="half" idx="2"/>
            <p:custDataLst>
              <p:tags r:id="rId3"/>
            </p:custDataLst>
          </p:nvPr>
        </p:nvSpPr>
        <p:spPr>
          <a:xfrm>
            <a:off x="6107494" y="2638044"/>
            <a:ext cx="4989593" cy="3101982"/>
          </a:xfrm>
        </p:spPr>
        <p:txBody>
          <a:bodyPr>
            <a:normAutofit/>
          </a:bodyPr>
          <a:lstStyle/>
          <a:p>
            <a:pPr marL="0" indent="0">
              <a:buNone/>
            </a:pPr>
            <a:r>
              <a:rPr lang="en-US" sz="1600" dirty="0">
                <a:latin typeface="Consolas" panose="020B0609020204030204" pitchFamily="49" charset="0"/>
              </a:rPr>
              <a:t>class beta</a:t>
            </a:r>
          </a:p>
          <a:p>
            <a:pPr marL="0" indent="0">
              <a:buNone/>
            </a:pPr>
            <a:r>
              <a:rPr lang="en-US" sz="1600" dirty="0">
                <a:latin typeface="Consolas" panose="020B0609020204030204" pitchFamily="49" charset="0"/>
              </a:rPr>
              <a:t>{</a:t>
            </a:r>
          </a:p>
          <a:p>
            <a:pPr marL="0" indent="0">
              <a:buNone/>
            </a:pPr>
            <a:r>
              <a:rPr lang="en-US" sz="1600" dirty="0">
                <a:latin typeface="Consolas" panose="020B0609020204030204" pitchFamily="49" charset="0"/>
              </a:rPr>
              <a:t>    public:</a:t>
            </a:r>
          </a:p>
          <a:p>
            <a:pPr marL="0" indent="0">
              <a:buNone/>
            </a:pPr>
            <a:r>
              <a:rPr lang="en-US" sz="1600" dirty="0">
                <a:latin typeface="Consolas" panose="020B0609020204030204" pitchFamily="49" charset="0"/>
              </a:rPr>
              <a:t>        string to_string(int value)</a:t>
            </a:r>
          </a:p>
          <a:p>
            <a:pPr marL="0" indent="0">
              <a:buNone/>
            </a:pPr>
            <a:r>
              <a:rPr lang="en-US" sz="1600" dirty="0">
                <a:latin typeface="Consolas" panose="020B0609020204030204" pitchFamily="49" charset="0"/>
              </a:rPr>
              <a:t>            {return </a:t>
            </a:r>
            <a:r>
              <a:rPr lang="en-US" sz="1600" dirty="0">
                <a:highlight>
                  <a:srgbClr val="FFFF00"/>
                </a:highlight>
                <a:latin typeface="Consolas" panose="020B0609020204030204" pitchFamily="49" charset="0"/>
              </a:rPr>
              <a:t>std::</a:t>
            </a:r>
            <a:r>
              <a:rPr lang="en-US" sz="1600" dirty="0">
                <a:latin typeface="Consolas" panose="020B0609020204030204" pitchFamily="49" charset="0"/>
              </a:rPr>
              <a:t>to_string(value);}</a:t>
            </a:r>
          </a:p>
          <a:p>
            <a:pPr marL="0" indent="0">
              <a:buNone/>
            </a:pPr>
            <a:r>
              <a:rPr lang="en-US" sz="1600" dirty="0">
                <a:latin typeface="Consolas" panose="020B0609020204030204" pitchFamily="49" charset="0"/>
              </a:rPr>
              <a:t>};</a:t>
            </a:r>
          </a:p>
        </p:txBody>
      </p:sp>
    </p:spTree>
    <p:extLst>
      <p:ext uri="{BB962C8B-B14F-4D97-AF65-F5344CB8AC3E}">
        <p14:creationId xmlns:p14="http://schemas.microsoft.com/office/powerpoint/2010/main" val="2607941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29&quot;/&gt;&lt;/TableIndex&gt;&lt;/ShapeTextInfo&gt;"/>
  <p:tag name="PRESENTER_DUMMYTAG" val="&lt;DummyForForceWrite&gt;&lt;/DummyForForceWrite&gt;"/>
  <p:tag name="HTML_SHAPEINFO" val="&lt;ThreeDShapeInfo&gt;&lt;uuid val=&quot;{D3CEDD1C-0D95-4DBA-9E37-42D6AEF421D8}&quot;/&gt;&lt;isInvalidForFieldText val=&quot;0&quot;/&gt;&lt;Image&gt;&lt;filename val=&quot;C:\Users\delroy\AppData\Local\Temp\CP109803424062Session\CPTrustFolder109803424062\PPTImport109803485796\data\asimages\{D3CEDD1C-0D95-4DBA-9E37-42D6AEF421D8}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PRESENTER_DUMMYTAG" val="&lt;DummyForForceWrite&gt;&lt;/DummyForForceWrite&gt;"/>
  <p:tag name="HTML_SHAPEINFO" val="&lt;ThreeDShapeInfo&gt;&lt;uuid val=&quot;{9E7C8E7E-E027-4E89-BEFC-1718CE481201}&quot;/&gt;&lt;isInvalidForFieldText val=&quot;0&quot;/&gt;&lt;Image&gt;&lt;filename val=&quot;C:\Users\delroy\AppData\Local\Temp\CP109803424062Session\CPTrustFolder109803424062\PPTImport109803485796\data\asimages\{9E7C8E7E-E027-4E89-BEFC-1718CE481201}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E293E181-E772-4D94-A16C-982BC7F79FAE}&quot;/&gt;&lt;isInvalidForFieldText val=&quot;0&quot;/&gt;&lt;Image&gt;&lt;filename val=&quot;C:\Users\delroy\AppData\Local\Temp\CP109803424062Session\CPTrustFolder109803424062\PPTImport109803485796\data\asimages\{E293E181-E772-4D94-A16C-982BC7F79FAE}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37DBE872-481C-457E-B37B-540BDE6C513E}&quot;/&gt;&lt;isInvalidForFieldText val=&quot;0&quot;/&gt;&lt;Image&gt;&lt;filename val=&quot;C:\Users\delroy\AppData\Local\Temp\CP109803424062Session\CPTrustFolder109803424062\PPTImport109803485796\data\asimages\{37DBE872-481C-457E-B37B-540BDE6C513E}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0&quot;/&gt;&lt;lineCharCount val=&quot;3&quot;/&gt;&lt;lineCharCount val=&quot;3&quot;/&gt;&lt;lineCharCount val=&quot;3&quot;/&gt;&lt;lineCharCount val=&quot;27&quot;/&gt;&lt;lineCharCount val=&quot;14&quot;/&gt;&lt;/TableIndex&gt;&lt;/ShapeTextInfo&gt;"/>
  <p:tag name="HTML_SHAPEINFO" val="&lt;ThreeDShapeInfo&gt;&lt;uuid val=&quot;{20E88A9D-D2E5-4643-B23D-5BBA065921DF}&quot;/&gt;&lt;isInvalidForFieldText val=&quot;0&quot;/&gt;&lt;Image&gt;&lt;filename val=&quot;C:\Users\delroy\AppData\Local\Temp\CP109803424062Session\CPTrustFolder109803424062\PPTImport109803485796\data\asimages\{20E88A9D-D2E5-4643-B23D-5BBA065921DF}_2.png&quot;/&gt;&lt;left val=&quot;659&quot;/&gt;&lt;top val=&quot;273&quot;/&gt;&lt;width val=&quot;454&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20&quot;/&gt;&lt;lineCharCount val=&quot;21&quot;/&gt;&lt;lineCharCount val=&quot;3&quot;/&gt;&lt;lineCharCount val=&quot;3&quot;/&gt;&lt;lineCharCount val=&quot;3&quot;/&gt;&lt;lineCharCount val=&quot;30&quot;/&gt;&lt;/TableIndex&gt;&lt;/ShapeTextInfo&gt;"/>
  <p:tag name="HTML_SHAPEINFO" val="&lt;ThreeDShapeInfo&gt;&lt;uuid val=&quot;{A55895E8-1177-47BF-8935-DD6AE3599972}&quot;/&gt;&lt;isInvalidForFieldText val=&quot;0&quot;/&gt;&lt;Image&gt;&lt;filename val=&quot;C:\Users\delroy\AppData\Local\Temp\CP109803424062Session\CPTrustFolder109803424062\PPTImport109803485796\data\asimages\{A55895E8-1177-47BF-8935-DD6AE3599972}_2.png&quot;/&gt;&lt;left val=&quot;160&quot;/&gt;&lt;top val=&quot;273&quot;/&gt;&lt;width val=&quot;454&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A16F4586-F9BD-48ED-9388-A74B86C6DAD0}&quot;/&gt;&lt;isInvalidForFieldText val=&quot;0&quot;/&gt;&lt;Image&gt;&lt;filename val=&quot;C:\Users\delroy\AppData\Local\Temp\CP109803424062Session\CPTrustFolder109803424062\PPTImport109803485796\data\asimages\{A16F4586-F9BD-48ED-9388-A74B86C6DAD0}_3.png&quot;/&gt;&lt;left val=&quot;165&quot;/&gt;&lt;top val=&quot;242&quot;/&gt;&lt;width val=&quot;449&quot;/&gt;&lt;height val=&quot;85&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3CD087BE-1BCD-49C4-8114-10574685704D}&quot;/&gt;&lt;isInvalidForFieldText val=&quot;0&quot;/&gt;&lt;Image&gt;&lt;filename val=&quot;C:\Users\delroy\AppData\Local\Temp\CP109803424062Session\CPTrustFolder109803424062\PPTImport109803485796\data\asimages\{3CD087BE-1BCD-49C4-8114-10574685704D}_3.png&quot;/&gt;&lt;left val=&quot;161&quot;/&gt;&lt;top val=&quot;326&quot;/&gt;&lt;width val=&quot;453&quot;/&gt;&lt;height val=&quot;128&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9&quot;/&gt;&lt;/TableIndex&gt;&lt;/ShapeTextInfo&gt;"/>
  <p:tag name="HTML_SHAPEINFO" val="&lt;ThreeDShapeInfo&gt;&lt;uuid val=&quot;{1667A628-AD2E-46E4-BEBA-B9986BE62797}&quot;/&gt;&lt;isInvalidForFieldText val=&quot;0&quot;/&gt;&lt;Image&gt;&lt;filename val=&quot;C:\Users\delroy\AppData\Local\Temp\CP109803424062Session\CPTrustFolder109803424062\PPTImport109803485796\data\asimages\{1667A628-AD2E-46E4-BEBA-B9986BE62797}_3.png&quot;/&gt;&lt;left val=&quot;660&quot;/&gt;&lt;top val=&quot;326&quot;/&gt;&lt;width val=&quot;452&quot;/&gt;&lt;height val=&quot;128&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32523600-EAB3-48AE-A6A5-0BF761C4F583}&quot;/&gt;&lt;isInvalidForFieldText val=&quot;0&quot;/&gt;&lt;Image&gt;&lt;filename val=&quot;C:\Users\delroy\AppData\Local\Temp\CP109803424062Session\CPTrustFolder109803424062\PPTImport109803485796\data\asimages\{32523600-EAB3-48AE-A6A5-0BF761C4F583}_3.png&quot;/&gt;&lt;left val=&quot;664&quot;/&gt;&lt;top val=&quot;242&quot;/&gt;&lt;width val=&quot;449&quot;/&gt;&lt;height val=&quot;85&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F6ACBE64-EC8B-442B-BD9E-595F2EEAF8E3}&quot;/&gt;&lt;isInvalidForFieldText val=&quot;0&quot;/&gt;&lt;Image&gt;&lt;filename val=&quot;C:\Users\delroy\AppData\Local\Temp\CP109803424062Session\CPTrustFolder109803424062\PPTImport109803485796\data\asimages\{F6ACBE64-EC8B-442B-BD9E-595F2EEAF8E3}_3.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3&quot;/&gt;&lt;lineCharCount val=&quot;60&quot;/&gt;&lt;lineCharCount val=&quot;79&quot;/&gt;&lt;lineCharCount val=&quot;81&quot;/&gt;&lt;/TableIndex&gt;&lt;/ShapeTextInfo&gt;"/>
  <p:tag name="HTML_SHAPEINFO" val="&lt;ThreeDShapeInfo&gt;&lt;uuid val=&quot;{E80D168B-58EE-4FAB-9A86-72FB13B2C5B2}&quot;/&gt;&lt;isInvalidForFieldText val=&quot;0&quot;/&gt;&lt;Image&gt;&lt;filename val=&quot;C:\Users\delroy\AppData\Local\Temp\CP109803424062Session\CPTrustFolder109803424062\PPTImport109803485796\data\asimages\{E80D168B-58EE-4FAB-9A86-72FB13B2C5B2}_3.png&quot;/&gt;&lt;left val=&quot;161&quot;/&gt;&lt;top val=&quot;451&quot;/&gt;&lt;width val=&quot;959&quot;/&gt;&lt;height val=&quot;109&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HTML_SHAPEINFO" val="&lt;ThreeDShapeInfo&gt;&lt;uuid val=&quot;{D8B5EFCE-F6FF-4EE6-830A-848FFD982368}&quot;/&gt;&lt;isInvalidForFieldText val=&quot;0&quot;/&gt;&lt;Image&gt;&lt;filename val=&quot;C:\Users\delroy\AppData\Local\Temp\CP109803424062Session\CPTrustFolder109803424062\PPTImport109803485796\data\asimages\{D8B5EFCE-F6FF-4EE6-830A-848FFD982368}_4.png&quot;/&gt;&lt;left val=&quot;233&quot;/&gt;&lt;top val=&quot;100&quot;/&gt;&lt;width val=&quot;813&quot;/&gt;&lt;height val=&quot;126&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78&quot;/&gt;&lt;lineCharCount val=&quot;83&quot;/&gt;&lt;lineCharCount val=&quot;74&quot;/&gt;&lt;lineCharCount val=&quot;66&quot;/&gt;&lt;lineCharCount val=&quot;57&quot;/&gt;&lt;lineCharCount val=&quot;37&quot;/&gt;&lt;/TableIndex&gt;&lt;/ShapeTextInfo&gt;"/>
  <p:tag name="HTML_SHAPEINFO" val="&lt;ThreeDShapeInfo&gt;&lt;uuid val=&quot;{EDCAB235-ACEA-43CB-AC23-D67DFD0A7FE4}&quot;/&gt;&lt;isInvalidForFieldText val=&quot;0&quot;/&gt;&lt;Image&gt;&lt;filename val=&quot;C:\Users\delroy\AppData\Local\Temp\CP109803424062Session\CPTrustFolder109803424062\PPTImport109803485796\data\asimages\{EDCAB235-ACEA-43CB-AC23-D67DFD0A7FE4}_4.png&quot;/&gt;&lt;left val=&quot;229&quot;/&gt;&lt;top val=&quot;273&quot;/&gt;&lt;width val=&quot;825&quot;/&gt;&lt;height val=&quot;329&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B0D83CFE-1DB3-4AC8-8092-1370D1956FF5}&quot;/&gt;&lt;isInvalidForFieldText val=&quot;0&quot;/&gt;&lt;Image&gt;&lt;filename val=&quot;C:\Users\delroy\AppData\Local\Temp\CP109803424062Session\CPTrustFolder109803424062\PPTImport109803485796\data\asimages\{B0D83CFE-1DB3-4AC8-8092-1370D1956FF5}_5.png&quot;/&gt;&lt;left val=&quot;233&quot;/&gt;&lt;top val=&quot;100&quot;/&gt;&lt;width val=&quot;813&quot;/&gt;&lt;height val=&quot;126&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29&quot;/&gt;&lt;lineCharCount val=&quot;3&quot;/&gt;&lt;lineCharCount val=&quot;1&quot;/&gt;&lt;lineCharCount val=&quot;25&quot;/&gt;&lt;lineCharCount val=&quot;2&quot;/&gt;&lt;lineCharCount val=&quot;29&quot;/&gt;&lt;lineCharCount val=&quot;2&quot;/&gt;&lt;/TableIndex&gt;&lt;/ShapeTextInfo&gt;"/>
  <p:tag name="HTML_SHAPEINFO" val="&lt;ThreeDShapeInfo&gt;&lt;uuid val=&quot;{6769C1BF-3C57-4975-8B9A-1ADD4A12B2FB}&quot;/&gt;&lt;isInvalidForFieldText val=&quot;0&quot;/&gt;&lt;Image&gt;&lt;filename val=&quot;C:\Users\delroy\AppData\Local\Temp\CP109803424062Session\CPTrustFolder109803424062\PPTImport109803485796\data\asimages\{6769C1BF-3C57-4975-8B9A-1ADD4A12B2FB}_5.png&quot;/&gt;&lt;left val=&quot;162&quot;/&gt;&lt;top val=&quot;260&quot;/&gt;&lt;width val=&quot;452&quot;/&gt;&lt;height val=&quot;251&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30&quot;/&gt;&lt;lineCharCount val=&quot;2&quot;/&gt;&lt;lineCharCount val=&quot;37&quot;/&gt;&lt;lineCharCount val=&quot;3&quot;/&gt;&lt;lineCharCount val=&quot;1&quot;/&gt;&lt;lineCharCount val=&quot;40&quot;/&gt;&lt;lineCharCount val=&quot;2&quot;/&gt;&lt;lineCharCount val=&quot;30&quot;/&gt;&lt;lineCharCount val=&quot;19&quot;/&gt;&lt;lineCharCount val=&quot;2&quot;/&gt;&lt;/TableIndex&gt;&lt;/ShapeTextInfo&gt;"/>
  <p:tag name="HTML_SHAPEINFO" val="&lt;ThreeDShapeInfo&gt;&lt;uuid val=&quot;{EDE9A273-B2E4-45A1-8EA4-DDC5CC0E7328}&quot;/&gt;&lt;isInvalidForFieldText val=&quot;0&quot;/&gt;&lt;Image&gt;&lt;filename val=&quot;C:\Users\delroy\AppData\Local\Temp\CP109803424062Session\CPTrustFolder109803424062\PPTImport109803485796\data\asimages\{EDE9A273-B2E4-45A1-8EA4-DDC5CC0E7328}_5.png&quot;/&gt;&lt;left val=&quot;635&quot;/&gt;&lt;top val=&quot;260&quot;/&gt;&lt;width val=&quot;541&quot;/&gt;&lt;height val=&quot;27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8FC6718C-2C1E-4132-B9DE-34B85D80B91E}&quot;/&gt;&lt;isInvalidForFieldText val=&quot;0&quot;/&gt;&lt;Image&gt;&lt;filename val=&quot;C:\Users\delroy\AppData\Local\Temp\CP109803424062Session\CPTrustFolder109803424062\PPTImport109803485796\data\asimages\{8FC6718C-2C1E-4132-B9DE-34B85D80B91E}_6.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15&quot;/&gt;&lt;lineCharCount val=&quot;2&quot;/&gt;&lt;lineCharCount val=&quot;29&quot;/&gt;&lt;lineCharCount val=&quot;3&quot;/&gt;&lt;lineCharCount val=&quot;1&quot;/&gt;&lt;lineCharCount val=&quot;25&quot;/&gt;&lt;lineCharCount val=&quot;2&quot;/&gt;&lt;lineCharCount val=&quot;29&quot;/&gt;&lt;lineCharCount val=&quot;2&quot;/&gt;&lt;/TableIndex&gt;&lt;/ShapeTextInfo&gt;"/>
  <p:tag name="HTML_SHAPEINFO" val="&lt;ThreeDShapeInfo&gt;&lt;uuid val=&quot;{EC3F1330-90F6-444A-BE3D-23E700AAF926}&quot;/&gt;&lt;isInvalidForFieldText val=&quot;0&quot;/&gt;&lt;Image&gt;&lt;filename val=&quot;C:\Users\delroy\AppData\Local\Temp\CP109803424062Session\CPTrustFolder109803424062\PPTImport109803485796\data\asimages\{EC3F1330-90F6-444A-BE3D-23E700AAF926}_6.png&quot;/&gt;&lt;left val=&quot;162&quot;/&gt;&lt;top val=&quot;260&quot;/&gt;&lt;width val=&quot;452&quot;/&gt;&lt;height val=&quot;251&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30&quot;/&gt;&lt;lineCharCount val=&quot;2&quot;/&gt;&lt;lineCharCount val=&quot;37&quot;/&gt;&lt;lineCharCount val=&quot;3&quot;/&gt;&lt;lineCharCount val=&quot;1&quot;/&gt;&lt;lineCharCount val=&quot;40&quot;/&gt;&lt;lineCharCount val=&quot;2&quot;/&gt;&lt;lineCharCount val=&quot;30&quot;/&gt;&lt;lineCharCount val=&quot;19&quot;/&gt;&lt;lineCharCount val=&quot;2&quot;/&gt;&lt;/TableIndex&gt;&lt;/ShapeTextInfo&gt;"/>
  <p:tag name="HTML_SHAPEINFO" val="&lt;ThreeDShapeInfo&gt;&lt;uuid val=&quot;{2F768BFE-D848-4F23-BD48-FE9D71CDFA22}&quot;/&gt;&lt;isInvalidForFieldText val=&quot;0&quot;/&gt;&lt;Image&gt;&lt;filename val=&quot;C:\Users\delroy\AppData\Local\Temp\CP109803424062Session\CPTrustFolder109803424062\PPTImport109803485796\data\asimages\{2F768BFE-D848-4F23-BD48-FE9D71CDFA22}_6.png&quot;/&gt;&lt;left val=&quot;635&quot;/&gt;&lt;top val=&quot;260&quot;/&gt;&lt;width val=&quot;541&quot;/&gt;&lt;height val=&quot;27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4&quot;/&gt;&lt;lineCharCount val=&quot;34&quot;/&gt;&lt;/TableIndex&gt;&lt;/ShapeTextInfo&gt;"/>
  <p:tag name="HTML_SHAPEINFO" val="&lt;ThreeDShapeInfo&gt;&lt;uuid val=&quot;{7E3FB3B6-DD3A-49EE-A1F0-2C9BB1F15946}&quot;/&gt;&lt;isInvalidForFieldText val=&quot;0&quot;/&gt;&lt;Image&gt;&lt;filename val=&quot;C:\Users\delroy\AppData\Local\Temp\CP109803424062Session\CPTrustFolder109803424062\PPTImport109803485796\data\asimages\{7E3FB3B6-DD3A-49EE-A1F0-2C9BB1F15946}_6.png&quot;/&gt;&lt;left val=&quot;427&quot;/&gt;&lt;top val=&quot;565&quot;/&gt;&lt;width val=&quot;424&quot;/&gt;&lt;height val=&quot;72&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A0E823FF-3E12-4D7C-9B54-C556569ED59C}&quot;/&gt;&lt;isInvalidForFieldText val=&quot;0&quot;/&gt;&lt;Image&gt;&lt;filename val=&quot;C:\Users\delroy\AppData\Local\Temp\CP109803424062Session\CPTrustFolder109803424062\PPTImport109803485796\data\asimages\{A0E823FF-3E12-4D7C-9B54-C556569ED59C}_7.png&quot;/&gt;&lt;left val=&quot;233&quot;/&gt;&lt;top val=&quot;100&quot;/&gt;&lt;width val=&quot;813&quot;/&gt;&lt;height val=&quot;126&quot;/&gt;&lt;hasText val=&quot;1&quot;/&gt;&lt;/Image&gt;&lt;/ThreeDShapeInfo&gt;"/>
</p:tagLst>
</file>

<file path=ppt/tags/tag5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34&quot;/&gt;&lt;lineCharCount val=&quot;20&quot;/&gt;&lt;lineCharCount val=&quot;27&quot;/&gt;&lt;lineCharCount val=&quot;28&quot;/&gt;&lt;lineCharCount val=&quot;4&quot;/&gt;&lt;/TableIndex&gt;&lt;/ShapeTextInfo&gt;"/>
  <p:tag name="HTML_SHAPEINFO" val="&lt;ThreeDShapeInfo&gt;&lt;uuid val=&quot;{44D7E471-8010-4B67-B4A9-078B39D6EA93}&quot;/&gt;&lt;isInvalidForFieldText val=&quot;0&quot;/&gt;&lt;Image&gt;&lt;filename val=&quot;C:\Users\delroy\AppData\Local\Temp\CP109803424062Session\CPTrustFolder109803424062\PPTImport109803485796\data\asimages\{44D7E471-8010-4B67-B4A9-078B39D6EA93}_7.png&quot;/&gt;&lt;left val=&quot;161&quot;/&gt;&lt;top val=&quot;273&quot;/&gt;&lt;width val=&quot;453&quot;/&gt;&lt;height val=&quot;329&quot;/&gt;&lt;hasText val=&quot;1&quot;/&gt;&lt;/Image&gt;&lt;/ThreeDShapeInfo&gt;"/>
</p:tagLst>
</file>

<file path=ppt/tags/tag5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1&quot;/&gt;&lt;lineCharCount val=&quot;2&quot;/&gt;&lt;lineCharCount val=&quot;12&quot;/&gt;&lt;lineCharCount val=&quot;36&quot;/&gt;&lt;lineCharCount val=&quot;39&quot;/&gt;&lt;lineCharCount val=&quot;2&quot;/&gt;&lt;/TableIndex&gt;&lt;/ShapeTextInfo&gt;"/>
  <p:tag name="HTML_SHAPEINFO" val="&lt;ThreeDShapeInfo&gt;&lt;uuid val=&quot;{B1800E8D-98AB-4A72-9129-27A210E6DFF5}&quot;/&gt;&lt;isInvalidForFieldText val=&quot;0&quot;/&gt;&lt;Image&gt;&lt;filename val=&quot;C:\Users\delroy\AppData\Local\Temp\CP109803424062Session\CPTrustFolder109803424062\PPTImport109803485796\data\asimages\{B1800E8D-98AB-4A72-9129-27A210E6DFF5}_7.png&quot;/&gt;&lt;left val=&quot;659&quot;/&gt;&lt;top val=&quot;273&quot;/&gt;&lt;width val=&quot;530&quot;/&gt;&lt;height val=&quot;329&quot;/&gt;&lt;hasText val=&quot;1&quot;/&gt;&lt;/Image&gt;&lt;/ThreeDShapeInfo&gt;"/>
</p:tagLst>
</file>

<file path=ppt/tags/tag5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6&quot;/&gt;&lt;/TableIndex&gt;&lt;/ShapeTextInfo&gt;"/>
  <p:tag name="HTML_SHAPEINFO" val="&lt;ThreeDShapeInfo&gt;&lt;uuid val=&quot;{44C3AB5B-7DF4-4281-90B1-061E76E6AE26}&quot;/&gt;&lt;isInvalidForFieldText val=&quot;0&quot;/&gt;&lt;Image&gt;&lt;filename val=&quot;C:\Users\delroy\AppData\Local\Temp\CP109803424062Session\CPTrustFolder109803424062\PPTImport109803485796\data\asimages\{44C3AB5B-7DF4-4281-90B1-061E76E6AE26}_8.png&quot;/&gt;&lt;left val=&quot;233&quot;/&gt;&lt;top val=&quot;100&quot;/&gt;&lt;width val=&quot;813&quot;/&gt;&lt;height val=&quot;126&quot;/&gt;&lt;hasText val=&quot;1&quot;/&gt;&lt;/Image&gt;&lt;/ThreeDShapeInfo&gt;"/>
</p:tagLst>
</file>

<file path=ppt/tags/tag5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4&quot;/&gt;&lt;lineCharCount val=&quot;2&quot;/&gt;&lt;lineCharCount val=&quot;33&quot;/&gt;&lt;lineCharCount val=&quot;2&quot;/&gt;&lt;/TableIndex&gt;&lt;/ShapeTextInfo&gt;"/>
  <p:tag name="HTML_SHAPEINFO" val="&lt;ThreeDShapeInfo&gt;&lt;uuid val=&quot;{67768C17-35A5-4FF1-AC95-D11A74F6F6AF}&quot;/&gt;&lt;isInvalidForFieldText val=&quot;0&quot;/&gt;&lt;Image&gt;&lt;filename val=&quot;C:\Users\delroy\AppData\Local\Temp\CP109803424062Session\CPTrustFolder109803424062\PPTImport109803485796\data\asimages\{67768C17-35A5-4FF1-AC95-D11A74F6F6AF}_8.png&quot;/&gt;&lt;left val=&quot;162&quot;/&gt;&lt;top val=&quot;274&quot;/&gt;&lt;width val=&quot;453&quot;/&gt;&lt;height val=&quot;328&quot;/&gt;&lt;hasText val=&quot;1&quot;/&gt;&lt;/Image&gt;&lt;/ThreeDShapeInfo&gt;"/>
</p:tagLst>
</file>

<file path=ppt/tags/tag5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1&quot;/&gt;&lt;lineCharCount val=&quot;2&quot;/&gt;&lt;lineCharCount val=&quot;12&quot;/&gt;&lt;lineCharCount val=&quot;36&quot;/&gt;&lt;lineCharCount val=&quot;44&quot;/&gt;&lt;lineCharCount val=&quot;2&quot;/&gt;&lt;/TableIndex&gt;&lt;/ShapeTextInfo&gt;"/>
  <p:tag name="HTML_SHAPEINFO" val="&lt;ThreeDShapeInfo&gt;&lt;uuid val=&quot;{A53FE510-BEFF-4F4B-816F-E401341987E2}&quot;/&gt;&lt;isInvalidForFieldText val=&quot;0&quot;/&gt;&lt;Image&gt;&lt;filename val=&quot;C:\Users\delroy\AppData\Local\Temp\CP109803424062Session\CPTrustFolder109803424062\PPTImport109803485796\data\asimages\{A53FE510-BEFF-4F4B-816F-E401341987E2}_8.png&quot;/&gt;&lt;left val=&quot;636&quot;/&gt;&lt;top val=&quot;274&quot;/&gt;&lt;width val=&quot;529&quot;/&gt;&lt;height val=&quot;328&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1085</TotalTime>
  <Words>1206</Words>
  <Application>Microsoft Office PowerPoint</Application>
  <PresentationFormat>Widescreen</PresentationFormat>
  <Paragraphs>112</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Consolas</vt:lpstr>
      <vt:lpstr>Gill Sans MT</vt:lpstr>
      <vt:lpstr>Parcel</vt:lpstr>
      <vt:lpstr>Namespaces &amp; the scope resolution operator</vt:lpstr>
      <vt:lpstr>First Example</vt:lpstr>
      <vt:lpstr>name collisions</vt:lpstr>
      <vt:lpstr>namespaces</vt:lpstr>
      <vt:lpstr>Namespace creates a named scope</vt:lpstr>
      <vt:lpstr>Namespace creates a named scope</vt:lpstr>
      <vt:lpstr>Clarifying Ambiguous Scope</vt:lpstr>
      <vt:lpstr>Clarifying Ambiguous Scope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Operators and Operands</dc:title>
  <dc:creator>Delroy Brinkerhoff</dc:creator>
  <cp:lastModifiedBy>Delroy Brinkerhoff</cp:lastModifiedBy>
  <cp:revision>15</cp:revision>
  <dcterms:created xsi:type="dcterms:W3CDTF">2016-07-13T22:03:45Z</dcterms:created>
  <dcterms:modified xsi:type="dcterms:W3CDTF">2022-10-12T13:43:33Z</dcterms:modified>
</cp:coreProperties>
</file>