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8.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9.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10.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6" r:id="rId4"/>
    <p:sldId id="258" r:id="rId5"/>
    <p:sldId id="264" r:id="rId6"/>
    <p:sldId id="259" r:id="rId7"/>
    <p:sldId id="260" r:id="rId8"/>
    <p:sldId id="261" r:id="rId9"/>
    <p:sldId id="262"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60" autoAdjust="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6AA78-EC6F-4008-8B45-1FBAC2AB44A6}" type="datetimeFigureOut">
              <a:rPr lang="en-US" smtClean="0"/>
              <a:t>8/26/2024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8EE805-4E29-4785-88A8-9035A0C425D8}" type="slidenum">
              <a:rPr lang="en-US" smtClean="0"/>
              <a:t>‹#›</a:t>
            </a:fld>
            <a:endParaRPr lang="en-US" dirty="0"/>
          </a:p>
        </p:txBody>
      </p:sp>
    </p:spTree>
    <p:extLst>
      <p:ext uri="{BB962C8B-B14F-4D97-AF65-F5344CB8AC3E}">
        <p14:creationId xmlns:p14="http://schemas.microsoft.com/office/powerpoint/2010/main" val="1173863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Creating a simple four-function calculator performing simple arithmetic operations on fractions illustrates many concepts described in the previous sections.</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1</a:t>
            </a:fld>
            <a:endParaRPr lang="en-US" dirty="0"/>
          </a:p>
        </p:txBody>
      </p:sp>
    </p:spTree>
    <p:extLst>
      <p:ext uri="{BB962C8B-B14F-4D97-AF65-F5344CB8AC3E}">
        <p14:creationId xmlns:p14="http://schemas.microsoft.com/office/powerpoint/2010/main" val="17300113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third and final version of the add function is a modest variation on the second. It forgoes the local variables by calculating the numerator and denominator as expressions in the general constructor call. The other arithmetic functions, subtract, multiply, and divide, work in the same way as the second or third version of add.</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10</a:t>
            </a:fld>
            <a:endParaRPr lang="en-US" dirty="0"/>
          </a:p>
        </p:txBody>
      </p:sp>
    </p:spTree>
    <p:extLst>
      <p:ext uri="{BB962C8B-B14F-4D97-AF65-F5344CB8AC3E}">
        <p14:creationId xmlns:p14="http://schemas.microsoft.com/office/powerpoint/2010/main" val="2893546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input and output functions are simple but satisfy the stated requirements.</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11</a:t>
            </a:fld>
            <a:endParaRPr lang="en-US" dirty="0"/>
          </a:p>
        </p:txBody>
      </p:sp>
    </p:spTree>
    <p:extLst>
      <p:ext uri="{BB962C8B-B14F-4D97-AF65-F5344CB8AC3E}">
        <p14:creationId xmlns:p14="http://schemas.microsoft.com/office/powerpoint/2010/main" val="1937307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Fractions are familiar to computer science students and have many characteristics, making them good examples of object-oriented programming. They're relatively simple, having just two member variables. Client programs can create them in various ways, illustrating different constructors. The arithmetic functions are non-trivial but small enough not to be burdensome. Their I/O operations are simple but can have some specific features.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fraction arithmetic operations also illustrate how multiple instances of a class interact. If f1, f2, and f3 are fraction objects, we can translate the fraction addition operation into a call to the C++ add function as illustrated.</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2</a:t>
            </a:fld>
            <a:endParaRPr lang="en-US" dirty="0"/>
          </a:p>
        </p:txBody>
      </p:sp>
    </p:spTree>
    <p:extLst>
      <p:ext uri="{BB962C8B-B14F-4D97-AF65-F5344CB8AC3E}">
        <p14:creationId xmlns:p14="http://schemas.microsoft.com/office/powerpoint/2010/main" val="3414832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fraction project begins when the customer provides the developer with the software's requirements. Requirements typically tell us what the software must do but not how. New programmers often feel like requirements restrict their creativity, and perhaps they do. When you create and market a software system, you can specify the requirements, but when creating a system for a customer, the customer determines the requirements.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fraction project requirements specify three constructors for creating fraction objects three ways, and they must reduce the fraction object to the lowest terms. Arithmetic operations must not alter the original fraction objects but create a new object representing the result. Finally, the requirements specify how a fraction must look when displayed and how they must be input into the program.</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3</a:t>
            </a:fld>
            <a:endParaRPr lang="en-US" dirty="0"/>
          </a:p>
        </p:txBody>
      </p:sp>
    </p:spTree>
    <p:extLst>
      <p:ext uri="{BB962C8B-B14F-4D97-AF65-F5344CB8AC3E}">
        <p14:creationId xmlns:p14="http://schemas.microsoft.com/office/powerpoint/2010/main" val="2845534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Modern software systems are large and complex, so programmer teams create and manage them. We begin the example with the fraction UML class diagram. A class diagram helps each team member maintain compatibility with the code produced by the other members. Specifically, the diagrams help programmers keep the function names, parameters, and return types consistent – beginning with the class specification.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programmer translates the UML class diagram into a C++ class specification. The diagram attributes become the member variables, and the diagram operations become the member functions.</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4</a:t>
            </a:fld>
            <a:endParaRPr lang="en-US" dirty="0"/>
          </a:p>
        </p:txBody>
      </p:sp>
    </p:spTree>
    <p:extLst>
      <p:ext uri="{BB962C8B-B14F-4D97-AF65-F5344CB8AC3E}">
        <p14:creationId xmlns:p14="http://schemas.microsoft.com/office/powerpoint/2010/main" val="1155688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fraction class needs three constructors. The first constructor makes a fraction object from two integers; the second converts an integer into a fraction, and the last one creates an "empty" fraction. We can get the behavior of all three constructors by using default arguments.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initializer list initializes the member variables, the numerator and denominator, before the function body executes, so these variables are ready for use when the constructor calls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gcd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gcd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calculates the greatest common divisor of its arguments - the largest number that evenly divides both arguments. For example, the greatest common divisor of 10 and 15 is 5, so 10/15 reduces to 2/3.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5</a:t>
            </a:fld>
            <a:endParaRPr lang="en-US" dirty="0"/>
          </a:p>
        </p:txBody>
      </p:sp>
    </p:spTree>
    <p:extLst>
      <p:ext uri="{BB962C8B-B14F-4D97-AF65-F5344CB8AC3E}">
        <p14:creationId xmlns:p14="http://schemas.microsoft.com/office/powerpoint/2010/main" val="836464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summarize the four arithmetic operations as simple algebraic formulas, our task becomes one of converting the formulas to C++ functions.</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6</a:t>
            </a:fld>
            <a:endParaRPr lang="en-US" dirty="0"/>
          </a:p>
        </p:txBody>
      </p:sp>
    </p:spTree>
    <p:extLst>
      <p:ext uri="{BB962C8B-B14F-4D97-AF65-F5344CB8AC3E}">
        <p14:creationId xmlns:p14="http://schemas.microsoft.com/office/powerpoint/2010/main" val="1435578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work through the addition operation in more detail by adding two fraction objects, f1 and f2. The letters a and b are f1's numerator and denominator, and c and d are f2's. The formula represents the sum of the two fractions, f1 and f2. In arithmetic formulas, the horizontal bars denote a division operation. However, the program maintains the numerator and denominator of each fraction as separate integers, so it doesn't perform the division operation – the horizontal lines separate the numerator and denominator.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 the numerator of the sum, f3, is the sum of two products: a*</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b+b</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And the denominator is the product b*d. Introducing variables a, b, c, and d is confusing and unnecessary. Instead, use the variables already defined in the program.</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7</a:t>
            </a:fld>
            <a:endParaRPr lang="en-US" dirty="0"/>
          </a:p>
        </p:txBody>
      </p:sp>
    </p:spTree>
    <p:extLst>
      <p:ext uri="{BB962C8B-B14F-4D97-AF65-F5344CB8AC3E}">
        <p14:creationId xmlns:p14="http://schemas.microsoft.com/office/powerpoint/2010/main" val="4018938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version of the add function produces a numerically correct value but subtly fails the requirements. The requirements stipulate that the constructors must reduce the fraction to the lowest terms. That means that a constructor must reduce a fraction like 10/15 to 2/3. The default and conversion constructors don't need to do this; only the general constructor does. The default constructor creates the fraction 0/1, so there isn't anything to reduce. Similarly, the conversion constructor creates an integer over 1; again, there isn't anything to reduce. However, the addition operation could produce a result like 10/15, which the general constructor should reduce to 2/3.</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version of the add function begins by creating an empty fraction. When it calculates the numerator and denominator, the constructor has finished, and the opportunity to reduce the fraction has passed.</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8</a:t>
            </a:fld>
            <a:endParaRPr lang="en-US" dirty="0"/>
          </a:p>
        </p:txBody>
      </p:sp>
    </p:spTree>
    <p:extLst>
      <p:ext uri="{BB962C8B-B14F-4D97-AF65-F5344CB8AC3E}">
        <p14:creationId xmlns:p14="http://schemas.microsoft.com/office/powerpoint/2010/main" val="3644532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version of the add function works as required. It begins by calculating the numerator and denominator of the sum and saves the results in a pair of local variables. It creates a new fraction object representing the sum with the general constructor. The general constructor reduces the fraction to the lowest terms as part of the construction process.</a:t>
            </a:r>
          </a:p>
          <a:p>
            <a:endParaRPr lang="en-US" dirty="0"/>
          </a:p>
        </p:txBody>
      </p:sp>
      <p:sp>
        <p:nvSpPr>
          <p:cNvPr id="4" name="Slide Number Placeholder 3"/>
          <p:cNvSpPr>
            <a:spLocks noGrp="1"/>
          </p:cNvSpPr>
          <p:nvPr>
            <p:ph type="sldNum" sz="quarter" idx="5"/>
          </p:nvPr>
        </p:nvSpPr>
        <p:spPr/>
        <p:txBody>
          <a:bodyPr/>
          <a:lstStyle/>
          <a:p>
            <a:fld id="{AA8EE805-4E29-4785-88A8-9035A0C425D8}" type="slidenum">
              <a:rPr lang="en-US" smtClean="0"/>
              <a:t>9</a:t>
            </a:fld>
            <a:endParaRPr lang="en-US" dirty="0"/>
          </a:p>
        </p:txBody>
      </p:sp>
    </p:spTree>
    <p:extLst>
      <p:ext uri="{BB962C8B-B14F-4D97-AF65-F5344CB8AC3E}">
        <p14:creationId xmlns:p14="http://schemas.microsoft.com/office/powerpoint/2010/main" val="13784558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8/26/2024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8/26/2024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8/26/2024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1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1.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2.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3.emf"/><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Fraction 1 Example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One Class</a:t>
            </a:r>
          </a:p>
          <a:p>
            <a:r>
              <a:rPr lang="en-US" dirty="0"/>
              <a:t>Multiple Objects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37448-9A98-454B-ABCA-EFE4AA5B4F6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a:t>
            </a:r>
            <a:br>
              <a:rPr lang="en-US" dirty="0"/>
            </a:br>
            <a:r>
              <a:rPr lang="en-US" dirty="0"/>
              <a:t>Version 3</a:t>
            </a:r>
          </a:p>
        </p:txBody>
      </p:sp>
      <p:sp>
        <p:nvSpPr>
          <p:cNvPr id="3" name="Content Placeholder 2">
            <a:extLst>
              <a:ext uri="{FF2B5EF4-FFF2-40B4-BE49-F238E27FC236}">
                <a16:creationId xmlns:a16="http://schemas.microsoft.com/office/drawing/2014/main" id="{633A8A12-A659-4CE8-8AF6-10C7BF92EA95}"/>
              </a:ext>
            </a:extLst>
          </p:cNvPr>
          <p:cNvSpPr>
            <a:spLocks noGrp="1"/>
          </p:cNvSpPr>
          <p:nvPr>
            <p:ph idx="1"/>
            <p:custDataLst>
              <p:tags r:id="rId2"/>
            </p:custDataLst>
          </p:nvPr>
        </p:nvSpPr>
        <p:spPr>
          <a:xfrm>
            <a:off x="621437" y="2638044"/>
            <a:ext cx="10981678" cy="3101983"/>
          </a:xfrm>
        </p:spPr>
        <p:txBody>
          <a:bodyPr/>
          <a:lstStyle/>
          <a:p>
            <a:pPr marL="0" indent="0">
              <a:buNone/>
            </a:pPr>
            <a:r>
              <a:rPr lang="en-US" dirty="0"/>
              <a:t>fraction fraction::add(fraction f2) const</a:t>
            </a:r>
          </a:p>
          <a:p>
            <a:pPr marL="0" indent="0">
              <a:buNone/>
            </a:pPr>
            <a:r>
              <a:rPr lang="en-US" dirty="0"/>
              <a:t>{</a:t>
            </a:r>
          </a:p>
          <a:p>
            <a:pPr marL="0" indent="0">
              <a:buNone/>
            </a:pPr>
            <a:r>
              <a:rPr lang="en-US" dirty="0"/>
              <a:t>    return fraction(numerator * f2.denominator + f2.numerator * denominator,   denominator * f2.denominator);</a:t>
            </a:r>
          </a:p>
          <a:p>
            <a:pPr marL="0" indent="0">
              <a:buNone/>
            </a:pPr>
            <a:r>
              <a:rPr lang="en-US" dirty="0"/>
              <a:t>}</a:t>
            </a:r>
          </a:p>
        </p:txBody>
      </p:sp>
    </p:spTree>
    <p:extLst>
      <p:ext uri="{BB962C8B-B14F-4D97-AF65-F5344CB8AC3E}">
        <p14:creationId xmlns:p14="http://schemas.microsoft.com/office/powerpoint/2010/main" val="195335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413C5-7C53-46E9-850A-1D0811C1C5D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Fraction I/O</a:t>
            </a:r>
          </a:p>
        </p:txBody>
      </p:sp>
      <p:sp>
        <p:nvSpPr>
          <p:cNvPr id="3" name="Content Placeholder 2">
            <a:extLst>
              <a:ext uri="{FF2B5EF4-FFF2-40B4-BE49-F238E27FC236}">
                <a16:creationId xmlns:a16="http://schemas.microsoft.com/office/drawing/2014/main" id="{1E8F5115-296F-4568-A607-7BAD6C855197}"/>
              </a:ext>
            </a:extLst>
          </p:cNvPr>
          <p:cNvSpPr>
            <a:spLocks noGrp="1"/>
          </p:cNvSpPr>
          <p:nvPr>
            <p:ph sz="half" idx="1"/>
            <p:custDataLst>
              <p:tags r:id="rId2"/>
            </p:custDataLst>
          </p:nvPr>
        </p:nvSpPr>
        <p:spPr>
          <a:xfrm>
            <a:off x="1581912" y="2638044"/>
            <a:ext cx="4271771" cy="3101982"/>
          </a:xfrm>
        </p:spPr>
        <p:txBody>
          <a:bodyPr/>
          <a:lstStyle/>
          <a:p>
            <a:pPr marL="0" indent="0">
              <a:buNone/>
            </a:pPr>
            <a:r>
              <a:rPr lang="en-US" dirty="0"/>
              <a:t>void fraction::print( ) const</a:t>
            </a:r>
          </a:p>
          <a:p>
            <a:pPr marL="0" indent="0">
              <a:buNone/>
            </a:pPr>
            <a:r>
              <a:rPr lang="en-US" dirty="0"/>
              <a:t>{</a:t>
            </a:r>
          </a:p>
          <a:p>
            <a:pPr marL="0" indent="0">
              <a:buNone/>
            </a:pPr>
            <a:r>
              <a:rPr lang="en-US" dirty="0"/>
              <a:t>    cout &lt;&lt; endl &lt;&lt; numerator &lt;&lt; "/"</a:t>
            </a:r>
          </a:p>
          <a:p>
            <a:pPr marL="0" indent="0">
              <a:buNone/>
            </a:pPr>
            <a:r>
              <a:rPr lang="en-US" dirty="0"/>
              <a:t>        &lt;&lt; denominator &lt;&lt; endl;</a:t>
            </a:r>
          </a:p>
          <a:p>
            <a:pPr marL="0" indent="0">
              <a:buNone/>
            </a:pPr>
            <a:r>
              <a:rPr lang="en-US" dirty="0"/>
              <a:t>}</a:t>
            </a:r>
          </a:p>
        </p:txBody>
      </p:sp>
      <p:sp>
        <p:nvSpPr>
          <p:cNvPr id="4" name="Content Placeholder 3">
            <a:extLst>
              <a:ext uri="{FF2B5EF4-FFF2-40B4-BE49-F238E27FC236}">
                <a16:creationId xmlns:a16="http://schemas.microsoft.com/office/drawing/2014/main" id="{E430B3BB-5850-4885-AA8D-6B0EA89B8BB8}"/>
              </a:ext>
            </a:extLst>
          </p:cNvPr>
          <p:cNvSpPr>
            <a:spLocks noGrp="1"/>
          </p:cNvSpPr>
          <p:nvPr>
            <p:ph sz="half" idx="2"/>
            <p:custDataLst>
              <p:tags r:id="rId3"/>
            </p:custDataLst>
          </p:nvPr>
        </p:nvSpPr>
        <p:spPr>
          <a:xfrm>
            <a:off x="6338315" y="2638044"/>
            <a:ext cx="4563464" cy="3101982"/>
          </a:xfrm>
        </p:spPr>
        <p:txBody>
          <a:bodyPr/>
          <a:lstStyle/>
          <a:p>
            <a:pPr marL="0" indent="0">
              <a:buNone/>
            </a:pPr>
            <a:r>
              <a:rPr lang="en-US" dirty="0"/>
              <a:t>void fraction::read( )</a:t>
            </a:r>
          </a:p>
          <a:p>
            <a:pPr marL="0" indent="0">
              <a:buNone/>
            </a:pPr>
            <a:r>
              <a:rPr lang="en-US" dirty="0"/>
              <a:t>{</a:t>
            </a:r>
          </a:p>
          <a:p>
            <a:pPr marL="0" indent="0">
              <a:buNone/>
            </a:pPr>
            <a:r>
              <a:rPr lang="en-US" dirty="0"/>
              <a:t>    cout &lt;&lt; "Please enter the numerator: ";</a:t>
            </a:r>
          </a:p>
          <a:p>
            <a:pPr marL="0" indent="0">
              <a:buNone/>
            </a:pPr>
            <a:r>
              <a:rPr lang="en-US" dirty="0"/>
              <a:t>    cin &gt;&gt; numerator;</a:t>
            </a:r>
          </a:p>
          <a:p>
            <a:pPr marL="0" indent="0">
              <a:buNone/>
            </a:pPr>
            <a:r>
              <a:rPr lang="en-US" dirty="0"/>
              <a:t>    cout &lt;&lt; "Please enter the denominator: ";</a:t>
            </a:r>
          </a:p>
          <a:p>
            <a:pPr marL="0" indent="0">
              <a:buNone/>
            </a:pPr>
            <a:r>
              <a:rPr lang="en-US" dirty="0"/>
              <a:t>    cin &gt;&gt; denominator;</a:t>
            </a:r>
          </a:p>
          <a:p>
            <a:pPr marL="0" indent="0">
              <a:buNone/>
            </a:pPr>
            <a:r>
              <a:rPr lang="en-US" dirty="0"/>
              <a:t>}</a:t>
            </a:r>
          </a:p>
        </p:txBody>
      </p:sp>
    </p:spTree>
    <p:extLst>
      <p:ext uri="{BB962C8B-B14F-4D97-AF65-F5344CB8AC3E}">
        <p14:creationId xmlns:p14="http://schemas.microsoft.com/office/powerpoint/2010/main" val="933097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FF2D2-856D-4362-A262-51D6FBE3698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Fractions:</a:t>
            </a:r>
            <a:br>
              <a:rPr lang="en-US" dirty="0"/>
            </a:br>
            <a:r>
              <a:rPr lang="en-US" dirty="0"/>
              <a:t>Classes and Objects</a:t>
            </a:r>
          </a:p>
        </p:txBody>
      </p:sp>
      <p:sp>
        <p:nvSpPr>
          <p:cNvPr id="3" name="Content Placeholder 2">
            <a:extLst>
              <a:ext uri="{FF2B5EF4-FFF2-40B4-BE49-F238E27FC236}">
                <a16:creationId xmlns:a16="http://schemas.microsoft.com/office/drawing/2014/main" id="{F3BE9B06-0E74-4EF2-8E1F-2B3DBEC1249B}"/>
              </a:ext>
            </a:extLst>
          </p:cNvPr>
          <p:cNvSpPr>
            <a:spLocks noGrp="1"/>
          </p:cNvSpPr>
          <p:nvPr>
            <p:ph idx="1"/>
            <p:custDataLst>
              <p:tags r:id="rId2"/>
            </p:custDataLst>
          </p:nvPr>
        </p:nvSpPr>
        <p:spPr>
          <a:xfrm>
            <a:off x="2231136" y="2638044"/>
            <a:ext cx="7729728" cy="3101983"/>
          </a:xfrm>
        </p:spPr>
        <p:txBody>
          <a:bodyPr/>
          <a:lstStyle/>
          <a:p>
            <a:r>
              <a:rPr lang="en-US" dirty="0"/>
              <a:t>Fractions are a good example of a class</a:t>
            </a:r>
          </a:p>
          <a:p>
            <a:pPr lvl="1"/>
            <a:r>
              <a:rPr lang="en-US" dirty="0"/>
              <a:t>Two member variables – simple, but enough to be interesting</a:t>
            </a:r>
          </a:p>
          <a:p>
            <a:pPr lvl="1"/>
            <a:r>
              <a:rPr lang="en-US" dirty="0"/>
              <a:t>Multiple ways of building them – interesting constructor functions</a:t>
            </a:r>
          </a:p>
          <a:p>
            <a:pPr lvl="1"/>
            <a:r>
              <a:rPr lang="en-US" dirty="0"/>
              <a:t>Algorithmic operations – non-trivial member functions that use the variables</a:t>
            </a:r>
          </a:p>
          <a:p>
            <a:pPr lvl="1"/>
            <a:r>
              <a:rPr lang="en-US" dirty="0"/>
              <a:t>I/O – simple but necessary</a:t>
            </a:r>
          </a:p>
          <a:p>
            <a:r>
              <a:rPr lang="en-US" dirty="0"/>
              <a:t>Fractions are a good example of a multi-object program</a:t>
            </a:r>
          </a:p>
          <a:p>
            <a:pPr lvl="1"/>
            <a:r>
              <a:rPr lang="en-US" dirty="0"/>
              <a:t>Even simple operations involve multiple objects: </a:t>
            </a:r>
            <a:r>
              <a:rPr lang="en-US" dirty="0">
                <a:latin typeface="Congenial" panose="020B0604020202020204" pitchFamily="2" charset="0"/>
              </a:rPr>
              <a:t>f1</a:t>
            </a:r>
            <a:r>
              <a:rPr lang="en-US" dirty="0"/>
              <a:t>, </a:t>
            </a:r>
            <a:r>
              <a:rPr lang="en-US" dirty="0">
                <a:latin typeface="Consolas" panose="020B0609020204030204" pitchFamily="49" charset="0"/>
              </a:rPr>
              <a:t>f2</a:t>
            </a:r>
            <a:r>
              <a:rPr lang="en-US" dirty="0"/>
              <a:t>, and </a:t>
            </a:r>
            <a:r>
              <a:rPr lang="en-US" dirty="0">
                <a:latin typeface="Consolas" panose="020B0609020204030204" pitchFamily="49" charset="0"/>
              </a:rPr>
              <a:t>f3</a:t>
            </a:r>
            <a:r>
              <a:rPr lang="en-US" dirty="0"/>
              <a:t> are fraction objects</a:t>
            </a:r>
          </a:p>
          <a:p>
            <a:pPr lvl="1"/>
            <a:r>
              <a:rPr lang="en-US" dirty="0">
                <a:latin typeface="Consolas" panose="020B0609020204030204" pitchFamily="49" charset="0"/>
              </a:rPr>
              <a:t>f3 = f1 + f2 </a:t>
            </a:r>
            <a:r>
              <a:rPr lang="en-US" dirty="0"/>
              <a:t>translates to </a:t>
            </a:r>
            <a:r>
              <a:rPr lang="en-US" dirty="0">
                <a:latin typeface="Consolas" panose="020B0609020204030204" pitchFamily="49" charset="0"/>
              </a:rPr>
              <a:t>f3 = f1.add(f2);</a:t>
            </a:r>
          </a:p>
        </p:txBody>
      </p:sp>
    </p:spTree>
    <p:extLst>
      <p:ext uri="{BB962C8B-B14F-4D97-AF65-F5344CB8AC3E}">
        <p14:creationId xmlns:p14="http://schemas.microsoft.com/office/powerpoint/2010/main" val="174459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3237A-EE26-093A-FDDF-84FD4FD401D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Requirements</a:t>
            </a:r>
          </a:p>
        </p:txBody>
      </p:sp>
      <p:sp>
        <p:nvSpPr>
          <p:cNvPr id="3" name="Content Placeholder 2">
            <a:extLst>
              <a:ext uri="{FF2B5EF4-FFF2-40B4-BE49-F238E27FC236}">
                <a16:creationId xmlns:a16="http://schemas.microsoft.com/office/drawing/2014/main" id="{ABCD5C8B-791C-C1FD-3849-884C0204A8C0}"/>
              </a:ext>
            </a:extLst>
          </p:cNvPr>
          <p:cNvSpPr>
            <a:spLocks noGrp="1"/>
          </p:cNvSpPr>
          <p:nvPr>
            <p:ph idx="1"/>
            <p:custDataLst>
              <p:tags r:id="rId2"/>
            </p:custDataLst>
          </p:nvPr>
        </p:nvSpPr>
        <p:spPr>
          <a:xfrm>
            <a:off x="2231136" y="2638043"/>
            <a:ext cx="7827264" cy="3510965"/>
          </a:xfrm>
        </p:spPr>
        <p:txBody>
          <a:bodyPr>
            <a:normAutofit/>
          </a:bodyPr>
          <a:lstStyle/>
          <a:p>
            <a:r>
              <a:rPr lang="en-US" dirty="0"/>
              <a:t>Default constructor to make an empty fraction: </a:t>
            </a:r>
            <a:r>
              <a:rPr lang="en-US" dirty="0">
                <a:latin typeface="Consolas" panose="020B0609020204030204" pitchFamily="49" charset="0"/>
              </a:rPr>
              <a:t>0/1</a:t>
            </a:r>
          </a:p>
          <a:p>
            <a:r>
              <a:rPr lang="en-US" dirty="0"/>
              <a:t>Conversion constructor to convert an integer to a fraction: 5 to </a:t>
            </a:r>
            <a:r>
              <a:rPr lang="en-US" dirty="0">
                <a:latin typeface="Consolas" panose="020B0609020204030204" pitchFamily="49" charset="0"/>
              </a:rPr>
              <a:t>5/1</a:t>
            </a:r>
          </a:p>
          <a:p>
            <a:r>
              <a:rPr lang="en-US" dirty="0"/>
              <a:t>A general constructor to make fraction from two integers: 2 &amp; 3 to </a:t>
            </a:r>
            <a:r>
              <a:rPr lang="en-US" dirty="0">
                <a:latin typeface="Consolas" panose="020B0609020204030204" pitchFamily="49" charset="0"/>
              </a:rPr>
              <a:t>2/3</a:t>
            </a:r>
          </a:p>
          <a:p>
            <a:r>
              <a:rPr lang="en-US" dirty="0"/>
              <a:t>Improper fractions are okay, but constructors must reduce new fractions to lowest terms</a:t>
            </a:r>
          </a:p>
          <a:p>
            <a:r>
              <a:rPr lang="en-US" dirty="0"/>
              <a:t>Operations do not alter the original fractions</a:t>
            </a:r>
          </a:p>
          <a:p>
            <a:r>
              <a:rPr lang="en-US" dirty="0"/>
              <a:t>Each operation creates a new fraction to denote its result</a:t>
            </a:r>
          </a:p>
          <a:p>
            <a:r>
              <a:rPr lang="en-US" dirty="0"/>
              <a:t>The output displays the fraction as numerator / denominator: </a:t>
            </a:r>
            <a:r>
              <a:rPr lang="en-US" dirty="0">
                <a:latin typeface="Consolas" panose="020B0609020204030204" pitchFamily="49" charset="0"/>
              </a:rPr>
              <a:t>2/3</a:t>
            </a:r>
            <a:r>
              <a:rPr lang="en-US" dirty="0"/>
              <a:t>, </a:t>
            </a:r>
            <a:r>
              <a:rPr lang="en-US" dirty="0">
                <a:latin typeface="Consolas" panose="020B0609020204030204" pitchFamily="49" charset="0"/>
              </a:rPr>
              <a:t>5/3</a:t>
            </a:r>
            <a:r>
              <a:rPr lang="en-US" dirty="0"/>
              <a:t>, or </a:t>
            </a:r>
            <a:r>
              <a:rPr lang="en-US" dirty="0">
                <a:latin typeface="Consolas" panose="020B0609020204030204" pitchFamily="49" charset="0"/>
              </a:rPr>
              <a:t>5/1</a:t>
            </a:r>
          </a:p>
          <a:p>
            <a:r>
              <a:rPr lang="en-US" dirty="0"/>
              <a:t>The input reads the numerator and denominator one at a time</a:t>
            </a:r>
          </a:p>
        </p:txBody>
      </p:sp>
    </p:spTree>
    <p:extLst>
      <p:ext uri="{BB962C8B-B14F-4D97-AF65-F5344CB8AC3E}">
        <p14:creationId xmlns:p14="http://schemas.microsoft.com/office/powerpoint/2010/main" val="322565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B1731-3B41-4B5F-ADA0-786A4E38FF4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Fraction Class</a:t>
            </a:r>
          </a:p>
        </p:txBody>
      </p:sp>
      <p:pic>
        <p:nvPicPr>
          <p:cNvPr id="5" name="Content Placeholder 4">
            <a:extLst>
              <a:ext uri="{FF2B5EF4-FFF2-40B4-BE49-F238E27FC236}">
                <a16:creationId xmlns:a16="http://schemas.microsoft.com/office/drawing/2014/main" id="{E9211478-FEC6-4352-948D-DC8732354C20}"/>
              </a:ext>
            </a:extLst>
          </p:cNvPr>
          <p:cNvPicPr>
            <a:picLocks noGrp="1" noChangeAspect="1"/>
          </p:cNvPicPr>
          <p:nvPr>
            <p:ph sz="half" idx="1"/>
            <p:custDataLst>
              <p:tags r:id="rId2"/>
            </p:custDataLst>
          </p:nvPr>
        </p:nvPicPr>
        <p:blipFill>
          <a:blip r:embed="rId6"/>
          <a:stretch>
            <a:fillRect/>
          </a:stretch>
        </p:blipFill>
        <p:spPr>
          <a:xfrm>
            <a:off x="2349206" y="3063812"/>
            <a:ext cx="2735850" cy="2251200"/>
          </a:xfrm>
          <a:prstGeom prst="rect">
            <a:avLst/>
          </a:prstGeom>
        </p:spPr>
      </p:pic>
      <p:sp>
        <p:nvSpPr>
          <p:cNvPr id="4" name="Content Placeholder 3">
            <a:extLst>
              <a:ext uri="{FF2B5EF4-FFF2-40B4-BE49-F238E27FC236}">
                <a16:creationId xmlns:a16="http://schemas.microsoft.com/office/drawing/2014/main" id="{B1051CAF-C71F-4B41-A2F1-1051ABD14D22}"/>
              </a:ext>
            </a:extLst>
          </p:cNvPr>
          <p:cNvSpPr>
            <a:spLocks noGrp="1"/>
          </p:cNvSpPr>
          <p:nvPr>
            <p:ph sz="half" idx="2"/>
            <p:custDataLst>
              <p:tags r:id="rId3"/>
            </p:custDataLst>
          </p:nvPr>
        </p:nvSpPr>
        <p:spPr>
          <a:xfrm>
            <a:off x="6338315" y="2512381"/>
            <a:ext cx="4270247" cy="3657599"/>
          </a:xfrm>
        </p:spPr>
        <p:txBody>
          <a:bodyPr>
            <a:normAutofit fontScale="85000" lnSpcReduction="20000"/>
          </a:bodyPr>
          <a:lstStyle/>
          <a:p>
            <a:pPr marL="0" indent="0">
              <a:lnSpc>
                <a:spcPct val="120000"/>
              </a:lnSpc>
              <a:spcBef>
                <a:spcPts val="0"/>
              </a:spcBef>
              <a:buNone/>
            </a:pPr>
            <a:r>
              <a:rPr lang="en-US" dirty="0"/>
              <a:t>class fraction</a:t>
            </a:r>
          </a:p>
          <a:p>
            <a:pPr marL="0" indent="0">
              <a:lnSpc>
                <a:spcPct val="120000"/>
              </a:lnSpc>
              <a:spcBef>
                <a:spcPts val="0"/>
              </a:spcBef>
              <a:buNone/>
            </a:pPr>
            <a:r>
              <a:rPr lang="en-US" dirty="0"/>
              <a:t>{</a:t>
            </a:r>
          </a:p>
          <a:p>
            <a:pPr marL="0" indent="0">
              <a:lnSpc>
                <a:spcPct val="120000"/>
              </a:lnSpc>
              <a:spcBef>
                <a:spcPts val="0"/>
              </a:spcBef>
              <a:buNone/>
            </a:pPr>
            <a:r>
              <a:rPr lang="en-US" dirty="0"/>
              <a:t>    private:</a:t>
            </a:r>
          </a:p>
          <a:p>
            <a:pPr marL="0" indent="0">
              <a:lnSpc>
                <a:spcPct val="120000"/>
              </a:lnSpc>
              <a:spcBef>
                <a:spcPts val="0"/>
              </a:spcBef>
              <a:buNone/>
            </a:pPr>
            <a:r>
              <a:rPr lang="en-US" dirty="0"/>
              <a:t>	int	 numerator;</a:t>
            </a:r>
          </a:p>
          <a:p>
            <a:pPr marL="0" indent="0">
              <a:lnSpc>
                <a:spcPct val="120000"/>
              </a:lnSpc>
              <a:spcBef>
                <a:spcPts val="0"/>
              </a:spcBef>
              <a:buNone/>
            </a:pPr>
            <a:r>
              <a:rPr lang="en-US" dirty="0"/>
              <a:t>	int	 denominator;</a:t>
            </a:r>
          </a:p>
          <a:p>
            <a:pPr marL="0" indent="0">
              <a:lnSpc>
                <a:spcPct val="120000"/>
              </a:lnSpc>
              <a:spcBef>
                <a:spcPts val="0"/>
              </a:spcBef>
              <a:buNone/>
            </a:pPr>
            <a:endParaRPr lang="en-US" dirty="0"/>
          </a:p>
          <a:p>
            <a:pPr marL="0" indent="0">
              <a:lnSpc>
                <a:spcPct val="120000"/>
              </a:lnSpc>
              <a:spcBef>
                <a:spcPts val="0"/>
              </a:spcBef>
              <a:buNone/>
            </a:pPr>
            <a:r>
              <a:rPr lang="en-US" dirty="0"/>
              <a:t>    public:</a:t>
            </a:r>
          </a:p>
          <a:p>
            <a:pPr marL="0" indent="0">
              <a:lnSpc>
                <a:spcPct val="120000"/>
              </a:lnSpc>
              <a:spcBef>
                <a:spcPts val="0"/>
              </a:spcBef>
              <a:buNone/>
            </a:pPr>
            <a:r>
              <a:rPr lang="en-US" dirty="0"/>
              <a:t>	fraction(int n = 0, int d = 1);</a:t>
            </a:r>
          </a:p>
          <a:p>
            <a:pPr marL="0" indent="0">
              <a:lnSpc>
                <a:spcPct val="120000"/>
              </a:lnSpc>
              <a:spcBef>
                <a:spcPts val="0"/>
              </a:spcBef>
              <a:buNone/>
            </a:pPr>
            <a:r>
              <a:rPr lang="en-US" dirty="0"/>
              <a:t>	fraction	add(fraction f2) const;</a:t>
            </a:r>
          </a:p>
          <a:p>
            <a:pPr marL="0" indent="0">
              <a:lnSpc>
                <a:spcPct val="120000"/>
              </a:lnSpc>
              <a:spcBef>
                <a:spcPts val="0"/>
              </a:spcBef>
              <a:buNone/>
            </a:pPr>
            <a:r>
              <a:rPr lang="en-US" dirty="0"/>
              <a:t>	fraction	sub(fraction f2) const;</a:t>
            </a:r>
          </a:p>
          <a:p>
            <a:pPr marL="0" indent="0">
              <a:lnSpc>
                <a:spcPct val="120000"/>
              </a:lnSpc>
              <a:spcBef>
                <a:spcPts val="0"/>
              </a:spcBef>
              <a:buNone/>
            </a:pPr>
            <a:r>
              <a:rPr lang="en-US" dirty="0"/>
              <a:t>	fraction	mult(fraction f2) const;</a:t>
            </a:r>
          </a:p>
          <a:p>
            <a:pPr marL="0" indent="0">
              <a:lnSpc>
                <a:spcPct val="120000"/>
              </a:lnSpc>
              <a:spcBef>
                <a:spcPts val="0"/>
              </a:spcBef>
              <a:buNone/>
            </a:pPr>
            <a:r>
              <a:rPr lang="en-US" dirty="0"/>
              <a:t>	fraction	div(fraction f2) const;</a:t>
            </a:r>
          </a:p>
          <a:p>
            <a:pPr marL="0" indent="0">
              <a:lnSpc>
                <a:spcPct val="120000"/>
              </a:lnSpc>
              <a:spcBef>
                <a:spcPts val="0"/>
              </a:spcBef>
              <a:buNone/>
            </a:pPr>
            <a:r>
              <a:rPr lang="en-US" dirty="0"/>
              <a:t>	void	print() const;</a:t>
            </a:r>
          </a:p>
          <a:p>
            <a:pPr marL="0" indent="0">
              <a:lnSpc>
                <a:spcPct val="120000"/>
              </a:lnSpc>
              <a:spcBef>
                <a:spcPts val="0"/>
              </a:spcBef>
              <a:buNone/>
            </a:pPr>
            <a:r>
              <a:rPr lang="en-US" dirty="0"/>
              <a:t>	void	read();</a:t>
            </a:r>
          </a:p>
          <a:p>
            <a:pPr marL="0" indent="0">
              <a:lnSpc>
                <a:spcPct val="120000"/>
              </a:lnSpc>
              <a:spcBef>
                <a:spcPts val="0"/>
              </a:spcBef>
              <a:buNone/>
            </a:pPr>
            <a:r>
              <a:rPr lang="en-US" dirty="0"/>
              <a:t>};</a:t>
            </a:r>
          </a:p>
        </p:txBody>
      </p:sp>
    </p:spTree>
    <p:extLst>
      <p:ext uri="{BB962C8B-B14F-4D97-AF65-F5344CB8AC3E}">
        <p14:creationId xmlns:p14="http://schemas.microsoft.com/office/powerpoint/2010/main" val="230097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DA793-22DF-48E3-B612-C027EF618A5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Fraction Constructor</a:t>
            </a:r>
          </a:p>
        </p:txBody>
      </p:sp>
      <p:sp>
        <p:nvSpPr>
          <p:cNvPr id="3" name="Content Placeholder 2">
            <a:extLst>
              <a:ext uri="{FF2B5EF4-FFF2-40B4-BE49-F238E27FC236}">
                <a16:creationId xmlns:a16="http://schemas.microsoft.com/office/drawing/2014/main" id="{F3C8B30D-5A9E-48CE-9C7A-1C6F144F205C}"/>
              </a:ext>
            </a:extLst>
          </p:cNvPr>
          <p:cNvSpPr>
            <a:spLocks noGrp="1"/>
          </p:cNvSpPr>
          <p:nvPr>
            <p:ph sz="half" idx="1"/>
            <p:custDataLst>
              <p:tags r:id="rId2"/>
            </p:custDataLst>
          </p:nvPr>
        </p:nvSpPr>
        <p:spPr>
          <a:xfrm>
            <a:off x="1581912" y="2638044"/>
            <a:ext cx="4271771" cy="3101982"/>
          </a:xfrm>
        </p:spPr>
        <p:txBody>
          <a:bodyPr>
            <a:normAutofit/>
          </a:bodyPr>
          <a:lstStyle/>
          <a:p>
            <a:r>
              <a:rPr lang="en-US" dirty="0">
                <a:latin typeface="Consolas" panose="020B0609020204030204" pitchFamily="49" charset="0"/>
              </a:rPr>
              <a:t>Fraction f1(2, 3);	2/3</a:t>
            </a:r>
          </a:p>
          <a:p>
            <a:r>
              <a:rPr lang="en-US" dirty="0">
                <a:latin typeface="Consolas" panose="020B0609020204030204" pitchFamily="49" charset="0"/>
              </a:rPr>
              <a:t>Fraction f2(5);	5/1</a:t>
            </a:r>
          </a:p>
          <a:p>
            <a:r>
              <a:rPr lang="en-US" dirty="0">
                <a:latin typeface="Consolas" panose="020B0609020204030204" pitchFamily="49" charset="0"/>
              </a:rPr>
              <a:t>Fraction f3;		0/1</a:t>
            </a:r>
          </a:p>
        </p:txBody>
      </p:sp>
      <p:sp>
        <p:nvSpPr>
          <p:cNvPr id="4" name="Content Placeholder 3">
            <a:extLst>
              <a:ext uri="{FF2B5EF4-FFF2-40B4-BE49-F238E27FC236}">
                <a16:creationId xmlns:a16="http://schemas.microsoft.com/office/drawing/2014/main" id="{B54ACC0C-72EA-4B26-BA5A-38A902B12B8F}"/>
              </a:ext>
            </a:extLst>
          </p:cNvPr>
          <p:cNvSpPr>
            <a:spLocks noGrp="1"/>
          </p:cNvSpPr>
          <p:nvPr>
            <p:ph sz="half" idx="2"/>
            <p:custDataLst>
              <p:tags r:id="rId3"/>
            </p:custDataLst>
          </p:nvPr>
        </p:nvSpPr>
        <p:spPr>
          <a:xfrm>
            <a:off x="6096000" y="2638044"/>
            <a:ext cx="5498237" cy="3381016"/>
          </a:xfrm>
        </p:spPr>
        <p:txBody>
          <a:bodyPr>
            <a:normAutofit/>
          </a:bodyPr>
          <a:lstStyle/>
          <a:p>
            <a:pPr marL="0" indent="0">
              <a:buNone/>
            </a:pPr>
            <a:r>
              <a:rPr lang="en-US" dirty="0">
                <a:latin typeface="Consolas" panose="020B0609020204030204" pitchFamily="49" charset="0"/>
              </a:rPr>
              <a:t>fraction(int n = 0, int d = 1) </a:t>
            </a:r>
          </a:p>
          <a:p>
            <a:pPr marL="0" indent="0">
              <a:buNone/>
            </a:pPr>
            <a:r>
              <a:rPr lang="en-US" dirty="0">
                <a:latin typeface="Consolas" panose="020B0609020204030204" pitchFamily="49" charset="0"/>
              </a:rPr>
              <a:t>    : numerator(n), denominator(d)</a:t>
            </a:r>
          </a:p>
          <a:p>
            <a:pPr marL="0" indent="0">
              <a:buNone/>
            </a:pPr>
            <a:r>
              <a:rPr lang="en-US" dirty="0">
                <a:latin typeface="Consolas" panose="020B0609020204030204" pitchFamily="49" charset="0"/>
              </a:rPr>
              <a:t>{</a:t>
            </a:r>
          </a:p>
          <a:p>
            <a:pPr marL="0" indent="0">
              <a:buNone/>
            </a:pPr>
            <a:r>
              <a:rPr lang="en-US" dirty="0">
                <a:latin typeface="Consolas" panose="020B0609020204030204" pitchFamily="49" charset="0"/>
              </a:rPr>
              <a:t> int common = gcd(numerator, denominator);</a:t>
            </a:r>
          </a:p>
          <a:p>
            <a:pPr marL="0" indent="0">
              <a:buNone/>
            </a:pPr>
            <a:r>
              <a:rPr lang="en-US" dirty="0">
                <a:latin typeface="Consolas" panose="020B0609020204030204" pitchFamily="49" charset="0"/>
              </a:rPr>
              <a:t>    numerator /= common;</a:t>
            </a:r>
          </a:p>
          <a:p>
            <a:pPr marL="0" indent="0">
              <a:buNone/>
            </a:pPr>
            <a:r>
              <a:rPr lang="en-US" dirty="0">
                <a:latin typeface="Consolas" panose="020B0609020204030204" pitchFamily="49" charset="0"/>
              </a:rPr>
              <a:t>    denominator /= common;</a:t>
            </a:r>
          </a:p>
          <a:p>
            <a:pPr marL="0" indent="0">
              <a:buNone/>
            </a:pPr>
            <a:r>
              <a:rPr lang="en-US" dirty="0">
                <a:latin typeface="Consolas" panose="020B0609020204030204" pitchFamily="49" charset="0"/>
              </a:rPr>
              <a:t>}</a:t>
            </a:r>
          </a:p>
        </p:txBody>
      </p:sp>
    </p:spTree>
    <p:extLst>
      <p:ext uri="{BB962C8B-B14F-4D97-AF65-F5344CB8AC3E}">
        <p14:creationId xmlns:p14="http://schemas.microsoft.com/office/powerpoint/2010/main" val="1779414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00E8F-A452-4EF5-8473-2E3C61A9AC8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Fraction Formulas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285CCDB-DE69-443F-BAF4-7ACF798A97B7}"/>
                  </a:ext>
                </a:extLst>
              </p:cNvPr>
              <p:cNvSpPr>
                <a:spLocks noGrp="1"/>
              </p:cNvSpPr>
              <p:nvPr>
                <p:ph idx="1"/>
                <p:custDataLst>
                  <p:tags r:id="rId2"/>
                </p:custDataLst>
              </p:nvPr>
            </p:nvSpPr>
            <p:spPr>
              <a:xfrm>
                <a:off x="2231136" y="2638043"/>
                <a:ext cx="7729728" cy="3585203"/>
              </a:xfrm>
            </p:spPr>
            <p:txBody>
              <a:bodyPr>
                <a:normAutofit/>
              </a:bodyPr>
              <a:lstStyle/>
              <a:p>
                <a:r>
                  <a:rPr lang="en-US" dirty="0"/>
                  <a:t>Addition: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𝑎</m:t>
                        </m:r>
                      </m:num>
                      <m:den>
                        <m:r>
                          <a:rPr lang="en-US" sz="2000" b="0" i="1" smtClean="0">
                            <a:latin typeface="Cambria Math" panose="02040503050406030204" pitchFamily="18" charset="0"/>
                          </a:rPr>
                          <m:t>𝑏</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𝑐</m:t>
                        </m:r>
                      </m:num>
                      <m:den>
                        <m:r>
                          <a:rPr lang="en-US" sz="2000" b="0" i="1" smtClean="0">
                            <a:latin typeface="Cambria Math" panose="02040503050406030204" pitchFamily="18" charset="0"/>
                          </a:rPr>
                          <m:t>𝑑</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𝑎𝑑</m:t>
                        </m:r>
                        <m:r>
                          <a:rPr lang="en-US" sz="2000" b="0" i="1" smtClean="0">
                            <a:latin typeface="Cambria Math" panose="02040503050406030204" pitchFamily="18" charset="0"/>
                          </a:rPr>
                          <m:t>+</m:t>
                        </m:r>
                        <m:r>
                          <a:rPr lang="en-US" sz="2000" b="0" i="1" smtClean="0">
                            <a:latin typeface="Cambria Math" panose="02040503050406030204" pitchFamily="18" charset="0"/>
                          </a:rPr>
                          <m:t>𝑏𝑐</m:t>
                        </m:r>
                      </m:num>
                      <m:den>
                        <m:r>
                          <a:rPr lang="en-US" sz="2000" b="0" i="1" smtClean="0">
                            <a:latin typeface="Cambria Math" panose="02040503050406030204" pitchFamily="18" charset="0"/>
                          </a:rPr>
                          <m:t>𝑏𝑑</m:t>
                        </m:r>
                      </m:den>
                    </m:f>
                  </m:oMath>
                </a14:m>
                <a:endParaRPr lang="en-US" sz="2000" dirty="0"/>
              </a:p>
              <a:p>
                <a:endParaRPr lang="en-US" dirty="0"/>
              </a:p>
              <a:p>
                <a:r>
                  <a:rPr lang="en-US" dirty="0"/>
                  <a:t>Subtraction: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𝑎</m:t>
                        </m:r>
                      </m:num>
                      <m:den>
                        <m:r>
                          <a:rPr lang="en-US" sz="2000" b="0" i="1" smtClean="0">
                            <a:latin typeface="Cambria Math" panose="02040503050406030204" pitchFamily="18" charset="0"/>
                          </a:rPr>
                          <m:t>𝑏</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𝑐</m:t>
                        </m:r>
                      </m:num>
                      <m:den>
                        <m:r>
                          <a:rPr lang="en-US" sz="2000" b="0" i="1" smtClean="0">
                            <a:latin typeface="Cambria Math" panose="02040503050406030204" pitchFamily="18" charset="0"/>
                          </a:rPr>
                          <m:t>𝑑</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𝑎𝑑</m:t>
                        </m:r>
                        <m:r>
                          <a:rPr lang="en-US" sz="2000" b="0" i="1" smtClean="0">
                            <a:latin typeface="Cambria Math" panose="02040503050406030204" pitchFamily="18" charset="0"/>
                          </a:rPr>
                          <m:t>−</m:t>
                        </m:r>
                        <m:r>
                          <a:rPr lang="en-US" sz="2000" b="0" i="1" smtClean="0">
                            <a:latin typeface="Cambria Math" panose="02040503050406030204" pitchFamily="18" charset="0"/>
                          </a:rPr>
                          <m:t>𝑏𝑐</m:t>
                        </m:r>
                      </m:num>
                      <m:den>
                        <m:r>
                          <a:rPr lang="en-US" sz="2000" b="0" i="1" smtClean="0">
                            <a:latin typeface="Cambria Math" panose="02040503050406030204" pitchFamily="18" charset="0"/>
                          </a:rPr>
                          <m:t>𝑏𝑑</m:t>
                        </m:r>
                      </m:den>
                    </m:f>
                  </m:oMath>
                </a14:m>
                <a:endParaRPr lang="en-US" sz="2000" dirty="0"/>
              </a:p>
              <a:p>
                <a:endParaRPr lang="en-US" dirty="0"/>
              </a:p>
              <a:p>
                <a:r>
                  <a:rPr lang="en-US" dirty="0"/>
                  <a:t>Multiplication: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𝑎</m:t>
                        </m:r>
                      </m:num>
                      <m:den>
                        <m:r>
                          <a:rPr lang="en-US" sz="2000" b="0" i="1" smtClean="0">
                            <a:latin typeface="Cambria Math" panose="02040503050406030204" pitchFamily="18" charset="0"/>
                          </a:rPr>
                          <m:t>𝑏</m:t>
                        </m:r>
                      </m:den>
                    </m:f>
                    <m:r>
                      <a:rPr lang="en-US" sz="2000" i="1" smtClean="0">
                        <a:latin typeface="Cambria Math" panose="02040503050406030204" pitchFamily="18" charset="0"/>
                        <a:ea typeface="Cambria Math" panose="02040503050406030204" pitchFamily="18" charset="0"/>
                      </a:rPr>
                      <m:t>×</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𝑐</m:t>
                        </m:r>
                      </m:num>
                      <m:den>
                        <m:r>
                          <a:rPr lang="en-US" sz="2000" b="0" i="1" smtClean="0">
                            <a:latin typeface="Cambria Math" panose="02040503050406030204" pitchFamily="18" charset="0"/>
                          </a:rPr>
                          <m:t>𝑑</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𝑎𝑐</m:t>
                        </m:r>
                      </m:num>
                      <m:den>
                        <m:r>
                          <a:rPr lang="en-US" sz="2000" b="0" i="1" smtClean="0">
                            <a:latin typeface="Cambria Math" panose="02040503050406030204" pitchFamily="18" charset="0"/>
                          </a:rPr>
                          <m:t>𝑏𝑑</m:t>
                        </m:r>
                      </m:den>
                    </m:f>
                  </m:oMath>
                </a14:m>
                <a:endParaRPr lang="en-US" sz="2000" b="0" dirty="0"/>
              </a:p>
              <a:p>
                <a:endParaRPr lang="en-US" b="0" dirty="0"/>
              </a:p>
              <a:p>
                <a:r>
                  <a:rPr lang="en-US" dirty="0"/>
                  <a:t>Division: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𝑎</m:t>
                        </m:r>
                      </m:num>
                      <m:den>
                        <m:r>
                          <a:rPr lang="en-US" sz="2000" b="0" i="1" smtClean="0">
                            <a:latin typeface="Cambria Math" panose="02040503050406030204" pitchFamily="18" charset="0"/>
                          </a:rPr>
                          <m:t>𝑏</m:t>
                        </m:r>
                      </m:den>
                    </m:f>
                    <m:r>
                      <a:rPr lang="en-US" sz="2000" i="1" smtClean="0">
                        <a:latin typeface="Cambria Math" panose="02040503050406030204" pitchFamily="18" charset="0"/>
                        <a:ea typeface="Cambria Math" panose="02040503050406030204" pitchFamily="18" charset="0"/>
                      </a:rPr>
                      <m:t>÷</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𝑐</m:t>
                        </m:r>
                      </m:num>
                      <m:den>
                        <m:r>
                          <a:rPr lang="en-US" sz="2000" b="0" i="1" smtClean="0">
                            <a:latin typeface="Cambria Math" panose="02040503050406030204" pitchFamily="18" charset="0"/>
                          </a:rPr>
                          <m:t>𝑑</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𝑎</m:t>
                        </m:r>
                      </m:num>
                      <m:den>
                        <m:r>
                          <a:rPr lang="en-US" sz="2000" b="0" i="1" smtClean="0">
                            <a:latin typeface="Cambria Math" panose="02040503050406030204" pitchFamily="18" charset="0"/>
                          </a:rPr>
                          <m:t>𝑏</m:t>
                        </m:r>
                      </m:den>
                    </m:f>
                    <m:r>
                      <a:rPr lang="en-US" sz="2000" b="0" i="1"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m:t>
                        </m:r>
                      </m:num>
                      <m:den>
                        <m:r>
                          <a:rPr lang="en-US" sz="2000" b="0" i="1" smtClean="0">
                            <a:latin typeface="Cambria Math" panose="02040503050406030204" pitchFamily="18" charset="0"/>
                          </a:rPr>
                          <m:t>𝑐</m:t>
                        </m:r>
                      </m:den>
                    </m:f>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𝑎𝑑</m:t>
                        </m:r>
                      </m:num>
                      <m:den>
                        <m:r>
                          <a:rPr lang="en-US" sz="2000" b="0" i="1" smtClean="0">
                            <a:latin typeface="Cambria Math" panose="02040503050406030204" pitchFamily="18" charset="0"/>
                          </a:rPr>
                          <m:t>𝑏𝑐</m:t>
                        </m:r>
                      </m:den>
                    </m:f>
                  </m:oMath>
                </a14:m>
                <a:endParaRPr lang="en-US" sz="2000" dirty="0"/>
              </a:p>
            </p:txBody>
          </p:sp>
        </mc:Choice>
        <mc:Fallback>
          <p:sp>
            <p:nvSpPr>
              <p:cNvPr id="3" name="Content Placeholder 2">
                <a:extLst>
                  <a:ext uri="{FF2B5EF4-FFF2-40B4-BE49-F238E27FC236}">
                    <a16:creationId xmlns:a16="http://schemas.microsoft.com/office/drawing/2014/main" id="{6285CCDB-DE69-443F-BAF4-7ACF798A97B7}"/>
                  </a:ext>
                </a:extLst>
              </p:cNvPr>
              <p:cNvSpPr>
                <a:spLocks noGrp="1" noRot="1" noChangeAspect="1" noMove="1" noResize="1" noEditPoints="1" noAdjustHandles="1" noChangeArrowheads="1" noChangeShapeType="1" noTextEdit="1"/>
              </p:cNvSpPr>
              <p:nvPr>
                <p:ph idx="1"/>
                <p:custDataLst>
                  <p:tags r:id="rId2"/>
                </p:custDataLst>
              </p:nvPr>
            </p:nvSpPr>
            <p:spPr>
              <a:xfrm>
                <a:off x="2231136" y="2638043"/>
                <a:ext cx="7729728" cy="3585203"/>
              </a:xfrm>
              <a:blipFill>
                <a:blip r:embed="rId5"/>
                <a:stretch>
                  <a:fillRect l="-473"/>
                </a:stretch>
              </a:blipFill>
            </p:spPr>
            <p:txBody>
              <a:bodyPr/>
              <a:lstStyle/>
              <a:p>
                <a:r>
                  <a:rPr lang="en-US">
                    <a:noFill/>
                  </a:rPr>
                  <a:t> </a:t>
                </a:r>
              </a:p>
            </p:txBody>
          </p:sp>
        </mc:Fallback>
      </mc:AlternateContent>
    </p:spTree>
    <p:extLst>
      <p:ext uri="{BB962C8B-B14F-4D97-AF65-F5344CB8AC3E}">
        <p14:creationId xmlns:p14="http://schemas.microsoft.com/office/powerpoint/2010/main" val="2904669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4B4B5-B50B-4E24-A62B-85EB3D93374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formulas to objects</a:t>
            </a:r>
          </a:p>
        </p:txBody>
      </p:sp>
      <p:pic>
        <p:nvPicPr>
          <p:cNvPr id="5" name="Content Placeholder 4">
            <a:extLst>
              <a:ext uri="{FF2B5EF4-FFF2-40B4-BE49-F238E27FC236}">
                <a16:creationId xmlns:a16="http://schemas.microsoft.com/office/drawing/2014/main" id="{6BDD77B8-9897-4C37-89B1-90824B7FB3FC}"/>
              </a:ext>
            </a:extLst>
          </p:cNvPr>
          <p:cNvPicPr>
            <a:picLocks noGrp="1" noChangeAspect="1"/>
          </p:cNvPicPr>
          <p:nvPr>
            <p:ph sz="half" idx="1"/>
            <p:custDataLst>
              <p:tags r:id="rId2"/>
            </p:custDataLst>
          </p:nvPr>
        </p:nvPicPr>
        <p:blipFill>
          <a:blip r:embed="rId6"/>
          <a:stretch>
            <a:fillRect/>
          </a:stretch>
        </p:blipFill>
        <p:spPr>
          <a:xfrm>
            <a:off x="1788581" y="3657412"/>
            <a:ext cx="3857100" cy="1064000"/>
          </a:xfrm>
          <a:prstGeom prst="rect">
            <a:avLst/>
          </a:prstGeom>
        </p:spPr>
      </p:pic>
      <p:sp>
        <p:nvSpPr>
          <p:cNvPr id="4" name="Content Placeholder 3">
            <a:extLst>
              <a:ext uri="{FF2B5EF4-FFF2-40B4-BE49-F238E27FC236}">
                <a16:creationId xmlns:a16="http://schemas.microsoft.com/office/drawing/2014/main" id="{B4D2312F-82D1-42C5-86E9-8F40DDA933AF}"/>
              </a:ext>
            </a:extLst>
          </p:cNvPr>
          <p:cNvSpPr>
            <a:spLocks noGrp="1"/>
          </p:cNvSpPr>
          <p:nvPr>
            <p:ph sz="half" idx="2"/>
            <p:custDataLst>
              <p:tags r:id="rId3"/>
            </p:custDataLst>
          </p:nvPr>
        </p:nvSpPr>
        <p:spPr>
          <a:xfrm>
            <a:off x="6338315" y="2638044"/>
            <a:ext cx="4270247" cy="3101982"/>
          </a:xfrm>
        </p:spPr>
        <p:txBody>
          <a:bodyPr/>
          <a:lstStyle/>
          <a:p>
            <a:r>
              <a:rPr lang="en-US" dirty="0">
                <a:latin typeface="Consolas" panose="020B0609020204030204" pitchFamily="49" charset="0"/>
              </a:rPr>
              <a:t>a = f1.numerator</a:t>
            </a:r>
          </a:p>
          <a:p>
            <a:r>
              <a:rPr lang="en-US" dirty="0">
                <a:latin typeface="Consolas" panose="020B0609020204030204" pitchFamily="49" charset="0"/>
              </a:rPr>
              <a:t>b = f1.denominator</a:t>
            </a:r>
          </a:p>
          <a:p>
            <a:r>
              <a:rPr lang="en-US" dirty="0">
                <a:latin typeface="Consolas" panose="020B0609020204030204" pitchFamily="49" charset="0"/>
              </a:rPr>
              <a:t>c = f2.numerator</a:t>
            </a:r>
          </a:p>
          <a:p>
            <a:r>
              <a:rPr lang="en-US" dirty="0">
                <a:latin typeface="Consolas" panose="020B0609020204030204" pitchFamily="49" charset="0"/>
              </a:rPr>
              <a:t>d = f2.denominator</a:t>
            </a:r>
          </a:p>
          <a:p>
            <a:r>
              <a:rPr lang="en-US" dirty="0">
                <a:latin typeface="Consolas" panose="020B0609020204030204" pitchFamily="49" charset="0"/>
              </a:rPr>
              <a:t>a*d + b*c = f3.numerator</a:t>
            </a:r>
          </a:p>
          <a:p>
            <a:r>
              <a:rPr lang="en-US" dirty="0">
                <a:latin typeface="Consolas" panose="020B0609020204030204" pitchFamily="49" charset="0"/>
              </a:rPr>
              <a:t>b*d = f3.denominator</a:t>
            </a:r>
          </a:p>
        </p:txBody>
      </p:sp>
    </p:spTree>
    <p:extLst>
      <p:ext uri="{BB962C8B-B14F-4D97-AF65-F5344CB8AC3E}">
        <p14:creationId xmlns:p14="http://schemas.microsoft.com/office/powerpoint/2010/main" val="4159455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F82AC-FA1D-4070-ADF8-9021EED349B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a:t>
            </a:r>
            <a:br>
              <a:rPr lang="en-US" dirty="0"/>
            </a:br>
            <a:r>
              <a:rPr lang="en-US" dirty="0"/>
              <a:t>Version 1</a:t>
            </a:r>
          </a:p>
        </p:txBody>
      </p:sp>
      <p:sp>
        <p:nvSpPr>
          <p:cNvPr id="3" name="Content Placeholder 2">
            <a:extLst>
              <a:ext uri="{FF2B5EF4-FFF2-40B4-BE49-F238E27FC236}">
                <a16:creationId xmlns:a16="http://schemas.microsoft.com/office/drawing/2014/main" id="{28CF3FDB-D3C8-4B13-A2E1-3CA1FEB0C26B}"/>
              </a:ext>
            </a:extLst>
          </p:cNvPr>
          <p:cNvSpPr>
            <a:spLocks noGrp="1"/>
          </p:cNvSpPr>
          <p:nvPr>
            <p:ph idx="1"/>
            <p:custDataLst>
              <p:tags r:id="rId2"/>
            </p:custDataLst>
          </p:nvPr>
        </p:nvSpPr>
        <p:spPr>
          <a:xfrm>
            <a:off x="2231136" y="2638044"/>
            <a:ext cx="7729728" cy="3101983"/>
          </a:xfrm>
        </p:spPr>
        <p:txBody>
          <a:bodyPr/>
          <a:lstStyle/>
          <a:p>
            <a:pPr marL="0" indent="0">
              <a:buNone/>
            </a:pPr>
            <a:r>
              <a:rPr lang="en-US" dirty="0"/>
              <a:t>fraction fraction::add(fraction f2) const</a:t>
            </a:r>
          </a:p>
          <a:p>
            <a:pPr marL="0" indent="0">
              <a:buNone/>
            </a:pPr>
            <a:r>
              <a:rPr lang="en-US" dirty="0"/>
              <a:t>{</a:t>
            </a:r>
          </a:p>
          <a:p>
            <a:pPr marL="0" indent="0">
              <a:buNone/>
            </a:pPr>
            <a:r>
              <a:rPr lang="en-US" dirty="0"/>
              <a:t>    fraction f3;</a:t>
            </a:r>
          </a:p>
          <a:p>
            <a:pPr marL="0" indent="0">
              <a:buNone/>
            </a:pPr>
            <a:r>
              <a:rPr lang="en-US" dirty="0"/>
              <a:t>    f3.numerator = numerator * f2.denominator + f2.numerator * denominator;</a:t>
            </a:r>
          </a:p>
          <a:p>
            <a:pPr marL="0" indent="0">
              <a:buNone/>
            </a:pPr>
            <a:r>
              <a:rPr lang="en-US" dirty="0"/>
              <a:t>    f3.denominator = denominator * f2.denominator;</a:t>
            </a:r>
          </a:p>
          <a:p>
            <a:pPr marL="0" indent="0">
              <a:buNone/>
            </a:pPr>
            <a:r>
              <a:rPr lang="en-US" dirty="0"/>
              <a:t>    return f3;</a:t>
            </a:r>
          </a:p>
          <a:p>
            <a:pPr marL="0" indent="0">
              <a:buNone/>
            </a:pPr>
            <a:r>
              <a:rPr lang="en-US" dirty="0"/>
              <a:t>}</a:t>
            </a:r>
          </a:p>
        </p:txBody>
      </p:sp>
    </p:spTree>
    <p:extLst>
      <p:ext uri="{BB962C8B-B14F-4D97-AF65-F5344CB8AC3E}">
        <p14:creationId xmlns:p14="http://schemas.microsoft.com/office/powerpoint/2010/main" val="523996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6493D-B6C4-407B-9A02-A133BF60C52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a:t>
            </a:r>
            <a:br>
              <a:rPr lang="en-US" dirty="0"/>
            </a:br>
            <a:r>
              <a:rPr lang="en-US" dirty="0"/>
              <a:t>Version 2</a:t>
            </a:r>
          </a:p>
        </p:txBody>
      </p:sp>
      <p:sp>
        <p:nvSpPr>
          <p:cNvPr id="3" name="Content Placeholder 2">
            <a:extLst>
              <a:ext uri="{FF2B5EF4-FFF2-40B4-BE49-F238E27FC236}">
                <a16:creationId xmlns:a16="http://schemas.microsoft.com/office/drawing/2014/main" id="{78DB50C7-F0A2-441D-865D-83FFFD61F522}"/>
              </a:ext>
            </a:extLst>
          </p:cNvPr>
          <p:cNvSpPr>
            <a:spLocks noGrp="1"/>
          </p:cNvSpPr>
          <p:nvPr>
            <p:ph idx="1"/>
            <p:custDataLst>
              <p:tags r:id="rId2"/>
            </p:custDataLst>
          </p:nvPr>
        </p:nvSpPr>
        <p:spPr>
          <a:xfrm>
            <a:off x="2231136" y="2638044"/>
            <a:ext cx="7729728" cy="3101983"/>
          </a:xfrm>
        </p:spPr>
        <p:txBody>
          <a:bodyPr/>
          <a:lstStyle/>
          <a:p>
            <a:pPr marL="0" indent="0">
              <a:buNone/>
            </a:pPr>
            <a:r>
              <a:rPr lang="en-US" dirty="0"/>
              <a:t>fraction fraction::add(fraction f2) const</a:t>
            </a:r>
          </a:p>
          <a:p>
            <a:pPr marL="0" indent="0">
              <a:buNone/>
            </a:pPr>
            <a:r>
              <a:rPr lang="en-US" dirty="0"/>
              <a:t>{</a:t>
            </a:r>
          </a:p>
          <a:p>
            <a:pPr marL="0" indent="0">
              <a:buNone/>
            </a:pPr>
            <a:r>
              <a:rPr lang="en-US" dirty="0"/>
              <a:t>    int	n = numerator * f2.denominator + f2.numerator * denominator;</a:t>
            </a:r>
          </a:p>
          <a:p>
            <a:pPr marL="0" indent="0">
              <a:buNone/>
            </a:pPr>
            <a:r>
              <a:rPr lang="en-US" dirty="0"/>
              <a:t>    int	d = denominator * f2.denominator;</a:t>
            </a:r>
          </a:p>
          <a:p>
            <a:pPr marL="0" indent="0">
              <a:buNone/>
            </a:pPr>
            <a:r>
              <a:rPr lang="en-US" dirty="0"/>
              <a:t>    return  fraction(n, d);</a:t>
            </a:r>
          </a:p>
          <a:p>
            <a:pPr marL="0" indent="0">
              <a:buNone/>
            </a:pPr>
            <a:r>
              <a:rPr lang="en-US" dirty="0"/>
              <a:t>}</a:t>
            </a:r>
          </a:p>
        </p:txBody>
      </p:sp>
    </p:spTree>
    <p:extLst>
      <p:ext uri="{BB962C8B-B14F-4D97-AF65-F5344CB8AC3E}">
        <p14:creationId xmlns:p14="http://schemas.microsoft.com/office/powerpoint/2010/main" val="2542762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PRESENTER_DUMMYTAG" val="&lt;DummyForForceWrite&gt;&lt;/DummyForForceWrite&gt;"/>
  <p:tag name="HTML_SHAPEINFO" val="&lt;ThreeDShapeInfo&gt;&lt;uuid val=&quot;{43AC7CCE-E40F-46B1-A3DB-B95FD54035A9}&quot;/&gt;&lt;isInvalidForFieldText val=&quot;0&quot;/&gt;&lt;Image&gt;&lt;filename val=&quot;C:\Users\delroy\AppData\Local\Temp\CP154043371671Session\CPTrustFolder154043371687\PPTImport154043481296\data\asimages\{43AC7CCE-E40F-46B1-A3DB-B95FD54035A9}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0&quot;/&gt;&lt;lineCharCount val=&quot;16&quot;/&gt;&lt;/TableIndex&gt;&lt;/ShapeTextInfo&gt;"/>
  <p:tag name="PRESENTER_DUMMYTAG" val="&lt;DummyForForceWrite&gt;&lt;/DummyForForceWrite&gt;"/>
  <p:tag name="HTML_SHAPEINFO" val="&lt;ThreeDShapeInfo&gt;&lt;uuid val=&quot;{1D1C10F2-0D45-48FA-A829-75311232FF78}&quot;/&gt;&lt;isInvalidForFieldText val=&quot;0&quot;/&gt;&lt;Image&gt;&lt;filename val=&quot;C:\Users\delroy\AppData\Local\Temp\CP154043371671Session\CPTrustFolder154043371687\PPTImport154043481296\data\asimages\{1D1C10F2-0D45-48FA-A829-75311232FF78}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6D579574-4764-4822-AC06-225E2B4B4AEF}&quot;/&gt;&lt;isInvalidForFieldText val=&quot;0&quot;/&gt;&lt;Image&gt;&lt;filename val=&quot;C:\Users\delroy\AppData\Local\Temp\CP154043371671Session\CPTrustFolder154043371687\PPTImport154043481296\data\asimages\{6D579574-4764-4822-AC06-225E2B4B4AEF}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1&quot;/&gt;&lt;lineCharCount val=&quot;19&quot;/&gt;&lt;/TableIndex&gt;&lt;/ShapeTextInfo&gt;"/>
  <p:tag name="HTML_SHAPEINFO" val="&lt;ThreeDShapeInfo&gt;&lt;uuid val=&quot;{35E2DA24-5C75-4E61-9288-FADD3E1A7639}&quot;/&gt;&lt;isInvalidForFieldText val=&quot;0&quot;/&gt;&lt;Image&gt;&lt;filename val=&quot;C:\Users\delroy\AppData\Local\Temp\CP154043371671Session\CPTrustFolder154043371687\PPTImport154043481296\data\asimages\{35E2DA24-5C75-4E61-9288-FADD3E1A7639}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0&quot;/&gt;&lt;lineCharCount val=&quot;60&quot;/&gt;&lt;lineCharCount val=&quot;67&quot;/&gt;&lt;lineCharCount val=&quot;77&quot;/&gt;&lt;lineCharCount val=&quot;27&quot;/&gt;&lt;lineCharCount val=&quot;55&quot;/&gt;&lt;lineCharCount val=&quot;85&quot;/&gt;&lt;lineCharCount val=&quot;43&quot;/&gt;&lt;/TableIndex&gt;&lt;/ShapeTextInfo&gt;"/>
  <p:tag name="HTML_SHAPEINFO" val="&lt;ThreeDShapeInfo&gt;&lt;uuid val=&quot;{221A9979-D1F9-42B6-A182-C4D8EA7D9677}&quot;/&gt;&lt;isInvalidForFieldText val=&quot;0&quot;/&gt;&lt;Image&gt;&lt;filename val=&quot;C:\Users\delroy\AppData\Local\Temp\CP154043371671Session\CPTrustFolder154043371687\PPTImport154043481296\data\asimages\{221A9979-D1F9-42B6-A182-C4D8EA7D9677}_2.png&quot;/&gt;&lt;left val=&quot;229&quot;/&gt;&lt;top val=&quot;273&quot;/&gt;&lt;width val=&quot;817&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DB8C24B3-DCE6-4361-8812-4D0EFD1CD165}&quot;/&gt;&lt;isInvalidForFieldText val=&quot;0&quot;/&gt;&lt;Image&gt;&lt;filename val=&quot;C:\Users\delroy\AppData\Local\Temp\CP154043371671Session\CPTrustFolder154043371687\PPTImport154043481296\data\asimages\{DB8C24B3-DCE6-4361-8812-4D0EFD1CD165}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1&quot;/&gt;&lt;lineCharCount val=&quot;69&quot;/&gt;&lt;lineCharCount val=&quot;71&quot;/&gt;&lt;lineCharCount val=&quot;75&quot;/&gt;&lt;lineCharCount val=&quot;13&quot;/&gt;&lt;lineCharCount val=&quot;47&quot;/&gt;&lt;lineCharCount val=&quot;59&quot;/&gt;&lt;lineCharCount val=&quot;78&quot;/&gt;&lt;lineCharCount val=&quot;59&quot;/&gt;&lt;/TableIndex&gt;&lt;/ShapeTextInfo&gt;"/>
  <p:tag name="HTML_SHAPEINFO" val="&lt;ThreeDShapeInfo&gt;&lt;uuid val=&quot;{13FDAD21-05D1-46F4-9AAF-D69869267605}&quot;/&gt;&lt;isInvalidForFieldText val=&quot;0&quot;/&gt;&lt;Image&gt;&lt;filename val=&quot;C:\Users\delroy\AppData\Local\Temp\CP154043371671Session\CPTrustFolder154043371687\PPTImport154043481296\data\asimages\{13FDAD21-05D1-46F4-9AAF-D69869267605}_3.png&quot;/&gt;&lt;left val=&quot;229&quot;/&gt;&lt;top val=&quot;273&quot;/&gt;&lt;width val=&quot;827&quot;/&gt;&lt;height val=&quot;37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CD47F72D-5B2A-4EEF-951E-01019D5A3589}&quot;/&gt;&lt;isInvalidForFieldText val=&quot;0&quot;/&gt;&lt;Image&gt;&lt;filename val=&quot;C:\Users\delroy\AppData\Local\Temp\CP154043371671Session\CPTrustFolder154043371687\PPTImport154043481296\data\asimages\{CD47F72D-5B2A-4EEF-951E-01019D5A3589}_4.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HTML_AUTOSHAPE_INFO" val="&lt;ThreeDShapeInfo&gt;&lt;uuid val=&quot;{1390F274-2810-4749-A2A8-5341B20C2302}&quot;/&gt;&lt;isInvalidForFieldText val=&quot;0&quot;/&gt;&lt;Image&gt;&lt;filename val=&quot;C:\Users\delroy\AppData\Local\Temp\CP1360019371218Session\CPTrustFolder1360019371218\PPTImport1360020509578\data\asimages\{1390F274-2810-4749-A2A8-5341B20C2302}.png&quot;/&gt;&lt;left val=&quot;245&quot;/&gt;&lt;top val=&quot;320&quot;/&gt;&lt;width val=&quot;288&quot;/&gt;&lt;height val=&quot;237&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15&quot;/&gt;&lt;lineCharCount val=&quot;2&quot;/&gt;&lt;lineCharCount val=&quot;13&quot;/&gt;&lt;lineCharCount val=&quot;17&quot;/&gt;&lt;lineCharCount val=&quot;19&quot;/&gt;&lt;lineCharCount val=&quot;1&quot;/&gt;&lt;lineCharCount val=&quot;12&quot;/&gt;&lt;lineCharCount val=&quot;33&quot;/&gt;&lt;lineCharCount val=&quot;34&quot;/&gt;&lt;lineCharCount val=&quot;34&quot;/&gt;&lt;lineCharCount val=&quot;35&quot;/&gt;&lt;lineCharCount val=&quot;34&quot;/&gt;&lt;lineCharCount val=&quot;21&quot;/&gt;&lt;lineCharCount val=&quot;14&quot;/&gt;&lt;lineCharCount val=&quot;2&quot;/&gt;&lt;/TableIndex&gt;&lt;/ShapeTextInfo&gt;"/>
  <p:tag name="HTML_SHAPEINFO" val="&lt;ThreeDShapeInfo&gt;&lt;uuid val=&quot;{7E56473B-DCEF-4728-80F8-03BB817B3303}&quot;/&gt;&lt;isInvalidForFieldText val=&quot;0&quot;/&gt;&lt;Image&gt;&lt;filename val=&quot;C:\Users\delroy\AppData\Local\Temp\CP154043371671Session\CPTrustFolder154043371687\PPTImport154043481296\data\asimages\{7E56473B-DCEF-4728-80F8-03BB817B3303}_4.png&quot;/&gt;&lt;left val=&quot;662&quot;/&gt;&lt;top val=&quot;261&quot;/&gt;&lt;width val=&quot;452&quot;/&gt;&lt;height val=&quot;38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10A33A87-254C-4578-B5F1-3B3B4C6F2C22}&quot;/&gt;&lt;isInvalidForFieldText val=&quot;0&quot;/&gt;&lt;Image&gt;&lt;filename val=&quot;C:\Users\delroy\AppData\Local\Temp\CP154043371671Session\CPTrustFolder154043371687\PPTImport154043481296\data\asimages\{10A33A87-254C-4578-B5F1-3B3B4C6F2C22}_5.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3&quot;/&gt;&lt;lineCharCount val=&quot;20&quot;/&gt;&lt;lineCharCount val=&quot;17&quot;/&gt;&lt;/TableIndex&gt;&lt;/ShapeTextInfo&gt;"/>
  <p:tag name="HTML_SHAPEINFO" val="&lt;ThreeDShapeInfo&gt;&lt;uuid val=&quot;{AC083F04-BBC8-4A34-A2D5-8E123DC3075C}&quot;/&gt;&lt;isInvalidForFieldText val=&quot;0&quot;/&gt;&lt;Image&gt;&lt;filename val=&quot;C:\Users\delroy\AppData\Local\Temp\CP154043371671Session\CPTrustFolder154043371687\PPTImport154043481296\data\asimages\{AC083F04-BBC8-4A34-A2D5-8E123DC3075C}_5.png&quot;/&gt;&lt;left val=&quot;161&quot;/&gt;&lt;top val=&quot;273&quot;/&gt;&lt;width val=&quot;453&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2&quot;/&gt;&lt;lineCharCount val=&quot;35&quot;/&gt;&lt;lineCharCount val=&quot;2&quot;/&gt;&lt;lineCharCount val=&quot;43&quot;/&gt;&lt;lineCharCount val=&quot;25&quot;/&gt;&lt;lineCharCount val=&quot;27&quot;/&gt;&lt;lineCharCount val=&quot;1&quot;/&gt;&lt;/TableIndex&gt;&lt;/ShapeTextInfo&gt;"/>
  <p:tag name="HTML_SHAPEINFO" val="&lt;ThreeDShapeInfo&gt;&lt;uuid val=&quot;{7F13CFED-B429-4F9A-AAF8-4D167C0A8E89}&quot;/&gt;&lt;isInvalidForFieldText val=&quot;0&quot;/&gt;&lt;Image&gt;&lt;filename val=&quot;C:\Users\delroy\AppData\Local\Temp\CP154043371671Session\CPTrustFolder154043371687\PPTImport154043481296\data\asimages\{7F13CFED-B429-4F9A-AAF8-4D167C0A8E89}_5.png&quot;/&gt;&lt;left val=&quot;634&quot;/&gt;&lt;top val=&quot;273&quot;/&gt;&lt;width val=&quot;583&quot;/&gt;&lt;height val=&quot;35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2E78BB6-379A-4EB8-9259-66D3B4DA2501}&quot;/&gt;&lt;isInvalidForFieldText val=&quot;0&quot;/&gt;&lt;Image&gt;&lt;filename val=&quot;C:\Users\delroy\AppData\Local\Temp\CP154043371671Session\CPTrustFolder154043371687\PPTImport154043481296\data\asimages\{72E78BB6-379A-4EB8-9259-66D3B4DA2501}_6.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3&quot;/&gt;&lt;lineCharCount val=&quot;1&quot;/&gt;&lt;lineCharCount val=&quot;46&quot;/&gt;&lt;lineCharCount val=&quot;1&quot;/&gt;&lt;lineCharCount val=&quot;44&quot;/&gt;&lt;lineCharCount val=&quot;1&quot;/&gt;&lt;lineCharCount val=&quot;53&quot;/&gt;&lt;/TableIndex&gt;&lt;/ShapeTextInfo&gt;"/>
  <p:tag name="HTML_SHAPEINFO" val="&lt;ThreeDShapeInfo&gt;&lt;uuid val=&quot;{F72392C8-7027-4F3C-BBA8-B7B08A005EAD}&quot;/&gt;&lt;isInvalidForFieldText val=&quot;0&quot;/&gt;&lt;Image&gt;&lt;filename val=&quot;C:\Users\delroy\AppData\Local\Temp\CP154043371671Session\CPTrustFolder154043371687\PPTImport154043481296\data\asimages\{F72392C8-7027-4F3C-BBA8-B7B08A005EAD}_6.png&quot;/&gt;&lt;left val=&quot;229&quot;/&gt;&lt;top val=&quot;276&quot;/&gt;&lt;width val=&quot;817&quot;/&gt;&lt;height val=&quot;377&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1B1C4A2B-815A-4A99-A8E4-0FBF019F950C}&quot;/&gt;&lt;isInvalidForFieldText val=&quot;0&quot;/&gt;&lt;Image&gt;&lt;filename val=&quot;C:\Users\delroy\AppData\Local\Temp\CP154043371671Session\CPTrustFolder154043371687\PPTImport154043481296\data\asimages\{1B1C4A2B-815A-4A99-A8E4-0FBF019F950C}_7.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HTML_AUTOSHAPE_INFO" val="&lt;ThreeDShapeInfo&gt;&lt;uuid val=&quot;{769F8189-1492-49AB-90D9-0933E5AA7C6F}&quot;/&gt;&lt;isInvalidForFieldText val=&quot;0&quot;/&gt;&lt;Image&gt;&lt;filename val=&quot;C:\Users\delroy\AppData\Local\Temp\CP1360019371218Session\CPTrustFolder1360019371218\PPTImport1360020509578\data\asimages\{769F8189-1492-49AB-90D9-0933E5AA7C6F}.png&quot;/&gt;&lt;left val=&quot;187&quot;/&gt;&lt;top val=&quot;383&quot;/&gt;&lt;width val=&quot;406&quot;/&gt;&lt;height val=&quot;113&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7&quot;/&gt;&lt;lineCharCount val=&quot;19&quot;/&gt;&lt;lineCharCount val=&quot;17&quot;/&gt;&lt;lineCharCount val=&quot;19&quot;/&gt;&lt;lineCharCount val=&quot;25&quot;/&gt;&lt;lineCharCount val=&quot;20&quot;/&gt;&lt;/TableIndex&gt;&lt;/ShapeTextInfo&gt;"/>
  <p:tag name="HTML_SHAPEINFO" val="&lt;ThreeDShapeInfo&gt;&lt;uuid val=&quot;{6CB3550D-5222-44DD-98F1-E22086B58845}&quot;/&gt;&lt;isInvalidForFieldText val=&quot;0&quot;/&gt;&lt;Image&gt;&lt;filename val=&quot;C:\Users\delroy\AppData\Local\Temp\CP154043371671Session\CPTrustFolder154043371687\PPTImport154043481296\data\asimages\{6CB3550D-5222-44DD-98F1-E22086B58845}_7.png&quot;/&gt;&lt;left val=&quot;660&quot;/&gt;&lt;top val=&quot;273&quot;/&gt;&lt;width val=&quot;453&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quot;/&gt;&lt;lineCharCount val=&quot;9&quot;/&gt;&lt;/TableIndex&gt;&lt;/ShapeTextInfo&gt;"/>
  <p:tag name="HTML_SHAPEINFO" val="&lt;ThreeDShapeInfo&gt;&lt;uuid val=&quot;{BF2FB595-D639-413D-97F2-A5BBEF35850F}&quot;/&gt;&lt;isInvalidForFieldText val=&quot;0&quot;/&gt;&lt;Image&gt;&lt;filename val=&quot;C:\Users\delroy\AppData\Local\Temp\CP154043371671Session\CPTrustFolder154043371687\PPTImport154043481296\data\asimages\{BF2FB595-D639-413D-97F2-A5BBEF35850F}_8.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2&quot;/&gt;&lt;lineCharCount val=&quot;2&quot;/&gt;&lt;lineCharCount val=&quot;17&quot;/&gt;&lt;lineCharCount val=&quot;76&quot;/&gt;&lt;lineCharCount val=&quot;51&quot;/&gt;&lt;lineCharCount val=&quot;15&quot;/&gt;&lt;lineCharCount val=&quot;1&quot;/&gt;&lt;/TableIndex&gt;&lt;/ShapeTextInfo&gt;"/>
  <p:tag name="HTML_SHAPEINFO" val="&lt;ThreeDShapeInfo&gt;&lt;uuid val=&quot;{E33E7EBD-A3B4-4A40-BE60-17C6C69F3937}&quot;/&gt;&lt;isInvalidForFieldText val=&quot;0&quot;/&gt;&lt;Image&gt;&lt;filename val=&quot;C:\Users\delroy\AppData\Local\Temp\CP154043371671Session\CPTrustFolder154043371687\PPTImport154043481296\data\asimages\{E33E7EBD-A3B4-4A40-BE60-17C6C69F3937}_8.png&quot;/&gt;&lt;left val=&quot;228&quot;/&gt;&lt;top val=&quot;273&quot;/&gt;&lt;width val=&quot;818&quot;/&gt;&lt;height val=&quot;32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quot;/&gt;&lt;lineCharCount val=&quot;9&quot;/&gt;&lt;/TableIndex&gt;&lt;/ShapeTextInfo&gt;"/>
  <p:tag name="HTML_SHAPEINFO" val="&lt;ThreeDShapeInfo&gt;&lt;uuid val=&quot;{2AA95D2E-2040-438E-A7B9-23F061F036A6}&quot;/&gt;&lt;isInvalidForFieldText val=&quot;0&quot;/&gt;&lt;Image&gt;&lt;filename val=&quot;C:\Users\delroy\AppData\Local\Temp\CP154043371671Session\CPTrustFolder154043371687\PPTImport154043481296\data\asimages\{2AA95D2E-2040-438E-A7B9-23F061F036A6}_9.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2&quot;/&gt;&lt;lineCharCount val=&quot;2&quot;/&gt;&lt;lineCharCount val=&quot;69&quot;/&gt;&lt;lineCharCount val=&quot;42&quot;/&gt;&lt;lineCharCount val=&quot;28&quot;/&gt;&lt;lineCharCount val=&quot;1&quot;/&gt;&lt;/TableIndex&gt;&lt;/ShapeTextInfo&gt;"/>
  <p:tag name="HTML_SHAPEINFO" val="&lt;ThreeDShapeInfo&gt;&lt;uuid val=&quot;{A3F6AF53-FF10-4073-916D-9C01CF8DCB85}&quot;/&gt;&lt;isInvalidForFieldText val=&quot;0&quot;/&gt;&lt;Image&gt;&lt;filename val=&quot;C:\Users\delroy\AppData\Local\Temp\CP154043371671Session\CPTrustFolder154043371687\PPTImport154043481296\data\asimages\{A3F6AF53-FF10-4073-916D-9C01CF8DCB85}_9.png&quot;/&gt;&lt;left val=&quot;228&quot;/&gt;&lt;top val=&quot;273&quot;/&gt;&lt;width val=&quot;818&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quot;/&gt;&lt;lineCharCount val=&quot;9&quot;/&gt;&lt;/TableIndex&gt;&lt;/ShapeTextInfo&gt;"/>
  <p:tag name="HTML_SHAPEINFO" val="&lt;ThreeDShapeInfo&gt;&lt;uuid val=&quot;{56EB923A-6EA0-45FB-91C8-5C0F8FE067AE}&quot;/&gt;&lt;isInvalidForFieldText val=&quot;0&quot;/&gt;&lt;Image&gt;&lt;filename val=&quot;C:\Users\delroy\AppData\Local\Temp\CP154043371671Session\CPTrustFolder154043371687\PPTImport154043481296\data\asimages\{56EB923A-6EA0-45FB-91C8-5C0F8FE067AE}_10.png&quot;/&gt;&lt;left val=&quot;233&quot;/&gt;&lt;top val=&quot;100&quot;/&gt;&lt;width val=&quot;813&quot;/&gt;&lt;height val=&quot;12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2&quot;/&gt;&lt;lineCharCount val=&quot;2&quot;/&gt;&lt;lineCharCount val=&quot;110&quot;/&gt;&lt;lineCharCount val=&quot;1&quot;/&gt;&lt;/TableIndex&gt;&lt;/ShapeTextInfo&gt;"/>
  <p:tag name="HTML_SHAPEINFO" val="&lt;ThreeDShapeInfo&gt;&lt;uuid val=&quot;{F22D6EBC-F5DF-459B-98B0-B16EBB39053C}&quot;/&gt;&lt;isInvalidForFieldText val=&quot;0&quot;/&gt;&lt;Image&gt;&lt;filename val=&quot;C:\Users\delroy\AppData\Local\Temp\CP154043371671Session\CPTrustFolder154043371687\PPTImport154043481296\data\asimages\{F22D6EBC-F5DF-459B-98B0-B16EBB39053C}_10.png&quot;/&gt;&lt;left val=&quot;59&quot;/&gt;&lt;top val=&quot;273&quot;/&gt;&lt;width val=&quot;1159&quot;/&gt;&lt;height val=&quot;329&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96AF0A4D-3F7A-45B0-902B-0549FEFC096C}&quot;/&gt;&lt;isInvalidForFieldText val=&quot;0&quot;/&gt;&lt;Image&gt;&lt;filename val=&quot;C:\Users\delroy\AppData\Local\Temp\CP154043371671Session\CPTrustFolder154043371687\PPTImport154043481296\data\asimages\{96AF0A4D-3F7A-45B0-902B-0549FEFC096C}_11.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0&quot;/&gt;&lt;lineCharCount val=&quot;2&quot;/&gt;&lt;lineCharCount val=&quot;37&quot;/&gt;&lt;lineCharCount val=&quot;32&quot;/&gt;&lt;lineCharCount val=&quot;1&quot;/&gt;&lt;/TableIndex&gt;&lt;/ShapeTextInfo&gt;"/>
  <p:tag name="HTML_SHAPEINFO" val="&lt;ThreeDShapeInfo&gt;&lt;uuid val=&quot;{DBE56FBC-0E89-434D-87D9-6D608EB24BA3}&quot;/&gt;&lt;isInvalidForFieldText val=&quot;0&quot;/&gt;&lt;Image&gt;&lt;filename val=&quot;C:\Users\delroy\AppData\Local\Temp\CP154043371671Session\CPTrustFolder154043371687\PPTImport154043481296\data\asimages\{DBE56FBC-0E89-434D-87D9-6D608EB24BA3}_11.png&quot;/&gt;&lt;left val=&quot;160&quot;/&gt;&lt;top val=&quot;273&quot;/&gt;&lt;width val=&quot;454&quot;/&gt;&lt;height val=&quot;32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3&quot;/&gt;&lt;lineCharCount val=&quot;2&quot;/&gt;&lt;lineCharCount val=&quot;44&quot;/&gt;&lt;lineCharCount val=&quot;22&quot;/&gt;&lt;lineCharCount val=&quot;46&quot;/&gt;&lt;lineCharCount val=&quot;24&quot;/&gt;&lt;lineCharCount val=&quot;1&quot;/&gt;&lt;/TableIndex&gt;&lt;/ShapeTextInfo&gt;"/>
  <p:tag name="HTML_SHAPEINFO" val="&lt;ThreeDShapeInfo&gt;&lt;uuid val=&quot;{36577E5A-637A-405B-A1FE-DAA543998963}&quot;/&gt;&lt;isInvalidForFieldText val=&quot;0&quot;/&gt;&lt;Image&gt;&lt;filename val=&quot;C:\Users\delroy\AppData\Local\Temp\CP154043371671Session\CPTrustFolder154043371687\PPTImport154043481296\data\asimages\{36577E5A-637A-405B-A1FE-DAA543998963}_11.png&quot;/&gt;&lt;left val=&quot;659&quot;/&gt;&lt;top val=&quot;273&quot;/&gt;&lt;width val=&quot;485&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1688</TotalTime>
  <Words>1624</Words>
  <Application>Microsoft Office PowerPoint</Application>
  <PresentationFormat>Widescreen</PresentationFormat>
  <Paragraphs>125</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Cambria Math</vt:lpstr>
      <vt:lpstr>Congenial</vt:lpstr>
      <vt:lpstr>Consolas</vt:lpstr>
      <vt:lpstr>Gill Sans MT</vt:lpstr>
      <vt:lpstr>Parcel</vt:lpstr>
      <vt:lpstr>Fraction 1 Example</vt:lpstr>
      <vt:lpstr>Fractions: Classes and Objects</vt:lpstr>
      <vt:lpstr>Requirements</vt:lpstr>
      <vt:lpstr>Fraction Class</vt:lpstr>
      <vt:lpstr>Fraction Constructor</vt:lpstr>
      <vt:lpstr>Fraction Formulas</vt:lpstr>
      <vt:lpstr>formulas to objects</vt:lpstr>
      <vt:lpstr>Add: Version 1</vt:lpstr>
      <vt:lpstr>Add: Version 2</vt:lpstr>
      <vt:lpstr>Add: Version 3</vt:lpstr>
      <vt:lpstr>Fraction 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fraction 1 Example</dc:title>
  <dc:creator>Delroy Brinkerhoff</dc:creator>
  <cp:lastModifiedBy>delroy</cp:lastModifiedBy>
  <cp:revision>31</cp:revision>
  <dcterms:created xsi:type="dcterms:W3CDTF">2016-07-13T22:03:45Z</dcterms:created>
  <dcterms:modified xsi:type="dcterms:W3CDTF">2024-08-26T12:29:56Z</dcterms:modified>
</cp:coreProperties>
</file>