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3.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4.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5.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6.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notesSlides/notesSlide7.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notesSlides/notesSlide8.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9.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notesSlides/notesSlide10.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4" r:id="rId8"/>
    <p:sldId id="262" r:id="rId9"/>
    <p:sldId id="263"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2EA6C2-4AE9-4F89-9743-4521E878A187}" type="datetimeFigureOut">
              <a:rPr lang="en-US" smtClean="0"/>
              <a:t>12/22/2025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026CC5-B97A-4E94-9BD5-C6EC5D4C1717}" type="slidenum">
              <a:rPr lang="en-US" smtClean="0"/>
              <a:t>‹#›</a:t>
            </a:fld>
            <a:endParaRPr lang="en-US"/>
          </a:p>
        </p:txBody>
      </p:sp>
    </p:spTree>
    <p:extLst>
      <p:ext uri="{BB962C8B-B14F-4D97-AF65-F5344CB8AC3E}">
        <p14:creationId xmlns:p14="http://schemas.microsoft.com/office/powerpoint/2010/main" val="3171413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previous video demonstrated how a software developer can solve a problem using pictures, diagrams, and pseudocode. The current video demonstrates how to transform the solution into a functional program divided into three files: </a:t>
            </a:r>
            <a:r>
              <a:rPr lang="en-US" sz="1200" kern="1200" dirty="0" err="1">
                <a:solidFill>
                  <a:schemeClr val="tx1"/>
                </a:solidFill>
                <a:effectLst/>
                <a:latin typeface="+mn-lt"/>
                <a:ea typeface="+mn-ea"/>
                <a:cs typeface="+mn-cs"/>
              </a:rPr>
              <a:t>Glass.h</a:t>
            </a:r>
            <a:r>
              <a:rPr lang="en-US" sz="1200" kern="1200" dirty="0">
                <a:solidFill>
                  <a:schemeClr val="tx1"/>
                </a:solidFill>
                <a:effectLst/>
                <a:latin typeface="+mn-lt"/>
                <a:ea typeface="+mn-ea"/>
                <a:cs typeface="+mn-cs"/>
              </a:rPr>
              <a:t>, Glass.cpp, and game.cpp.</a:t>
            </a:r>
          </a:p>
          <a:p>
            <a:endParaRPr lang="en-US" dirty="0"/>
          </a:p>
        </p:txBody>
      </p:sp>
      <p:sp>
        <p:nvSpPr>
          <p:cNvPr id="4" name="Slide Number Placeholder 3"/>
          <p:cNvSpPr>
            <a:spLocks noGrp="1"/>
          </p:cNvSpPr>
          <p:nvPr>
            <p:ph type="sldNum" sz="quarter" idx="5"/>
          </p:nvPr>
        </p:nvSpPr>
        <p:spPr/>
        <p:txBody>
          <a:bodyPr/>
          <a:lstStyle/>
          <a:p>
            <a:fld id="{39026CC5-B97A-4E94-9BD5-C6EC5D4C1717}" type="slidenum">
              <a:rPr lang="en-US" smtClean="0"/>
              <a:t>1</a:t>
            </a:fld>
            <a:endParaRPr lang="en-US"/>
          </a:p>
        </p:txBody>
      </p:sp>
    </p:spTree>
    <p:extLst>
      <p:ext uri="{BB962C8B-B14F-4D97-AF65-F5344CB8AC3E}">
        <p14:creationId xmlns:p14="http://schemas.microsoft.com/office/powerpoint/2010/main" val="2414380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Indexing an array out of bounds is an error. If a program calculates an erroneous index, programmers are responsible for detecting and correcting it. However, programmers can't prevent users from entering invalid data. So, they must validate user input. Validation is essential when the input is used as an array index.</a:t>
            </a:r>
          </a:p>
          <a:p>
            <a:r>
              <a:rPr lang="en-US" sz="1200" kern="1200" dirty="0">
                <a:solidFill>
                  <a:schemeClr val="tx1"/>
                </a:solidFill>
                <a:effectLst/>
                <a:latin typeface="+mn-lt"/>
                <a:ea typeface="+mn-ea"/>
                <a:cs typeface="+mn-cs"/>
              </a:rPr>
              <a:t>If the input data is valid, the program calls the pour function. The dot or arrow operator binds the destination object to the function, which passes the source object as an explicit argument.</a:t>
            </a:r>
          </a:p>
          <a:p>
            <a:endParaRPr lang="en-US" dirty="0"/>
          </a:p>
        </p:txBody>
      </p:sp>
      <p:sp>
        <p:nvSpPr>
          <p:cNvPr id="4" name="Slide Number Placeholder 3"/>
          <p:cNvSpPr>
            <a:spLocks noGrp="1"/>
          </p:cNvSpPr>
          <p:nvPr>
            <p:ph type="sldNum" sz="quarter" idx="5"/>
          </p:nvPr>
        </p:nvSpPr>
        <p:spPr/>
        <p:txBody>
          <a:bodyPr/>
          <a:lstStyle/>
          <a:p>
            <a:fld id="{39026CC5-B97A-4E94-9BD5-C6EC5D4C1717}" type="slidenum">
              <a:rPr lang="en-US" smtClean="0"/>
              <a:t>10</a:t>
            </a:fld>
            <a:endParaRPr lang="en-US"/>
          </a:p>
        </p:txBody>
      </p:sp>
    </p:spTree>
    <p:extLst>
      <p:ext uri="{BB962C8B-B14F-4D97-AF65-F5344CB8AC3E}">
        <p14:creationId xmlns:p14="http://schemas.microsoft.com/office/powerpoint/2010/main" val="33954528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If the player solves the puzzle, the program displays the number of pours made as a score. The challenge is minimizing the number of pouring steps.</a:t>
            </a:r>
          </a:p>
          <a:p>
            <a:r>
              <a:rPr lang="en-US" sz="1200" kern="1200" dirty="0">
                <a:solidFill>
                  <a:schemeClr val="tx1"/>
                </a:solidFill>
                <a:effectLst/>
                <a:latin typeface="+mn-lt"/>
                <a:ea typeface="+mn-ea"/>
                <a:cs typeface="+mn-cs"/>
              </a:rPr>
              <a:t>The output statement demonstrates the preferred way to call a static function. While it is syntactically correct to call a static function with an object, using the class name and the scope resolution operator conveys more information to a reader because programs can only call static functions with this notation.</a:t>
            </a:r>
          </a:p>
          <a:p>
            <a:endParaRPr lang="en-US" dirty="0"/>
          </a:p>
        </p:txBody>
      </p:sp>
      <p:sp>
        <p:nvSpPr>
          <p:cNvPr id="4" name="Slide Number Placeholder 3"/>
          <p:cNvSpPr>
            <a:spLocks noGrp="1"/>
          </p:cNvSpPr>
          <p:nvPr>
            <p:ph type="sldNum" sz="quarter" idx="5"/>
          </p:nvPr>
        </p:nvSpPr>
        <p:spPr/>
        <p:txBody>
          <a:bodyPr/>
          <a:lstStyle/>
          <a:p>
            <a:fld id="{39026CC5-B97A-4E94-9BD5-C6EC5D4C1717}" type="slidenum">
              <a:rPr lang="en-US" smtClean="0"/>
              <a:t>11</a:t>
            </a:fld>
            <a:endParaRPr lang="en-US"/>
          </a:p>
        </p:txBody>
      </p:sp>
    </p:spTree>
    <p:extLst>
      <p:ext uri="{BB962C8B-B14F-4D97-AF65-F5344CB8AC3E}">
        <p14:creationId xmlns:p14="http://schemas.microsoft.com/office/powerpoint/2010/main" val="2355045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To help focus attention on a specific concept or syntax, programming examples are often contrived, oversimplified, and decontextualized. Although this approach is a helpful starting point, exploring concepts in a realistic context promotes proficiency and deepens our understanding. The pouring puzzle provides an authentic context while remaining relatively small and straightforward.</a:t>
            </a:r>
          </a:p>
          <a:p>
            <a:r>
              <a:rPr lang="en-US" sz="1200" kern="1200" dirty="0">
                <a:solidFill>
                  <a:schemeClr val="tx1"/>
                </a:solidFill>
                <a:effectLst/>
                <a:latin typeface="+mn-lt"/>
                <a:ea typeface="+mn-ea"/>
                <a:cs typeface="+mn-cs"/>
              </a:rPr>
              <a:t>The puzzle's use of a static variable and a function is authentic, allowing it to accomplish a task while still maintaining encapsulation. The pour function demonstrates a noncommutative operation. A commutative operation allows its arguments to move or commute, meaning the order of the arguments doesn't affect the result. Addition and multiplication are familiar examples. In a noncommutative operation, changing the argument order does change the result. Subtraction and division, for example. Furthermore, the pour function changes both arguments, so the program must pass them using an INOUT mechanism.</a:t>
            </a:r>
          </a:p>
          <a:p>
            <a:endParaRPr lang="en-US" dirty="0"/>
          </a:p>
        </p:txBody>
      </p:sp>
      <p:sp>
        <p:nvSpPr>
          <p:cNvPr id="4" name="Slide Number Placeholder 3"/>
          <p:cNvSpPr>
            <a:spLocks noGrp="1"/>
          </p:cNvSpPr>
          <p:nvPr>
            <p:ph type="sldNum" sz="quarter" idx="5"/>
          </p:nvPr>
        </p:nvSpPr>
        <p:spPr/>
        <p:txBody>
          <a:bodyPr/>
          <a:lstStyle/>
          <a:p>
            <a:fld id="{39026CC5-B97A-4E94-9BD5-C6EC5D4C1717}" type="slidenum">
              <a:rPr lang="en-US" smtClean="0"/>
              <a:t>2</a:t>
            </a:fld>
            <a:endParaRPr lang="en-US"/>
          </a:p>
        </p:txBody>
      </p:sp>
    </p:spTree>
    <p:extLst>
      <p:ext uri="{BB962C8B-B14F-4D97-AF65-F5344CB8AC3E}">
        <p14:creationId xmlns:p14="http://schemas.microsoft.com/office/powerpoint/2010/main" val="3449383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err="1">
                <a:solidFill>
                  <a:schemeClr val="tx1"/>
                </a:solidFill>
                <a:effectLst/>
                <a:latin typeface="+mn-lt"/>
                <a:ea typeface="+mn-ea"/>
                <a:cs typeface="+mn-cs"/>
              </a:rPr>
              <a:t>Glass.h</a:t>
            </a:r>
            <a:r>
              <a:rPr lang="en-US" sz="1200" kern="1200" dirty="0">
                <a:solidFill>
                  <a:schemeClr val="tx1"/>
                </a:solidFill>
                <a:effectLst/>
                <a:latin typeface="+mn-lt"/>
                <a:ea typeface="+mn-ea"/>
                <a:cs typeface="+mn-cs"/>
              </a:rPr>
              <a:t> contains the class specification. Three quantities characterize a glass: volume, amount, and space, as illustrated. The Glass class maintains two of these values and calculates the third when it is needed. Each Glass object has its own copy of these variables. Conversely, the static pours variable "belongs" to the Glass class rather than individual objects. Programs have one instance of this variable, which all Glass objects share.</a:t>
            </a:r>
          </a:p>
          <a:p>
            <a:endParaRPr lang="en-US" dirty="0"/>
          </a:p>
        </p:txBody>
      </p:sp>
      <p:sp>
        <p:nvSpPr>
          <p:cNvPr id="4" name="Slide Number Placeholder 3"/>
          <p:cNvSpPr>
            <a:spLocks noGrp="1"/>
          </p:cNvSpPr>
          <p:nvPr>
            <p:ph type="sldNum" sz="quarter" idx="5"/>
          </p:nvPr>
        </p:nvSpPr>
        <p:spPr/>
        <p:txBody>
          <a:bodyPr/>
          <a:lstStyle/>
          <a:p>
            <a:fld id="{39026CC5-B97A-4E94-9BD5-C6EC5D4C1717}" type="slidenum">
              <a:rPr lang="en-US" smtClean="0"/>
              <a:t>3</a:t>
            </a:fld>
            <a:endParaRPr lang="en-US"/>
          </a:p>
        </p:txBody>
      </p:sp>
    </p:spTree>
    <p:extLst>
      <p:ext uri="{BB962C8B-B14F-4D97-AF65-F5344CB8AC3E}">
        <p14:creationId xmlns:p14="http://schemas.microsoft.com/office/powerpoint/2010/main" val="27343152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Most of the Glass functions are straightforward and short enough to implement inline. Making the </a:t>
            </a:r>
            <a:r>
              <a:rPr lang="en-US" sz="1200" kern="1200" dirty="0" err="1">
                <a:solidFill>
                  <a:schemeClr val="tx1"/>
                </a:solidFill>
                <a:effectLst/>
                <a:latin typeface="+mn-lt"/>
                <a:ea typeface="+mn-ea"/>
                <a:cs typeface="+mn-cs"/>
              </a:rPr>
              <a:t>getPours</a:t>
            </a:r>
            <a:r>
              <a:rPr lang="en-US" sz="1200" kern="1200" dirty="0">
                <a:solidFill>
                  <a:schemeClr val="tx1"/>
                </a:solidFill>
                <a:effectLst/>
                <a:latin typeface="+mn-lt"/>
                <a:ea typeface="+mn-ea"/>
                <a:cs typeface="+mn-cs"/>
              </a:rPr>
              <a:t> function static has two effects. First, it changes the way a program calls it, as demonstrated later in the video. Second, it precludes the function from accessing non-static variables or calling non-static functions.</a:t>
            </a:r>
          </a:p>
          <a:p>
            <a:r>
              <a:rPr lang="en-US" sz="1200" kern="1200" dirty="0">
                <a:solidFill>
                  <a:schemeClr val="tx1"/>
                </a:solidFill>
                <a:effectLst/>
                <a:latin typeface="+mn-lt"/>
                <a:ea typeface="+mn-ea"/>
                <a:cs typeface="+mn-cs"/>
              </a:rPr>
              <a:t>To pass the source Glass as an INOUT argument, programmers can choose to pass it by reference or by pointer. The choice doesn't affect the function's logic; it only affects the member selection operator the program uses to access the class's features. The video demonstrates pass-by-reference, but the text also demonstrates pass-by-pointer.</a:t>
            </a:r>
          </a:p>
          <a:p>
            <a:endParaRPr lang="en-US" dirty="0"/>
          </a:p>
        </p:txBody>
      </p:sp>
      <p:sp>
        <p:nvSpPr>
          <p:cNvPr id="4" name="Slide Number Placeholder 3"/>
          <p:cNvSpPr>
            <a:spLocks noGrp="1"/>
          </p:cNvSpPr>
          <p:nvPr>
            <p:ph type="sldNum" sz="quarter" idx="5"/>
          </p:nvPr>
        </p:nvSpPr>
        <p:spPr/>
        <p:txBody>
          <a:bodyPr/>
          <a:lstStyle/>
          <a:p>
            <a:fld id="{39026CC5-B97A-4E94-9BD5-C6EC5D4C1717}" type="slidenum">
              <a:rPr lang="en-US" smtClean="0"/>
              <a:t>4</a:t>
            </a:fld>
            <a:endParaRPr lang="en-US"/>
          </a:p>
        </p:txBody>
      </p:sp>
    </p:spTree>
    <p:extLst>
      <p:ext uri="{BB962C8B-B14F-4D97-AF65-F5344CB8AC3E}">
        <p14:creationId xmlns:p14="http://schemas.microsoft.com/office/powerpoint/2010/main" val="37410954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Glass.cpp defines the static variable and the pour function. Programs initialize member variables in the class specification or a constructor. However, all instances of a class share static variables, so initializing them this way would reset the stored value whenever a new object is instantiated. Furthermore, C++ requires the initialization to occur in a source code file, but maintains encapsulation by binding the variable to its class with the scope resolution operator.</a:t>
            </a:r>
          </a:p>
          <a:p>
            <a:r>
              <a:rPr lang="en-US" sz="1200" kern="1200" dirty="0">
                <a:solidFill>
                  <a:schemeClr val="tx1"/>
                </a:solidFill>
                <a:effectLst/>
                <a:latin typeface="+mn-lt"/>
                <a:ea typeface="+mn-ea"/>
                <a:cs typeface="+mn-cs"/>
              </a:rPr>
              <a:t>Whenever it's called, the pour function increments the static counter; the game's goal is to solve the puzzle with the fewest pouring operations. It calculates the third Glass characteristic value and the amount of water to pour from the source to the destination glass. The operation changes the amount of water in both glasses. The client program passes the source argument by reference, allowing the change. The destination argument is the implicit "this" object that is always passed by pointer, also allowing the change.</a:t>
            </a:r>
          </a:p>
          <a:p>
            <a:endParaRPr lang="en-US" dirty="0"/>
          </a:p>
        </p:txBody>
      </p:sp>
      <p:sp>
        <p:nvSpPr>
          <p:cNvPr id="4" name="Slide Number Placeholder 3"/>
          <p:cNvSpPr>
            <a:spLocks noGrp="1"/>
          </p:cNvSpPr>
          <p:nvPr>
            <p:ph type="sldNum" sz="quarter" idx="5"/>
          </p:nvPr>
        </p:nvSpPr>
        <p:spPr/>
        <p:txBody>
          <a:bodyPr/>
          <a:lstStyle/>
          <a:p>
            <a:fld id="{39026CC5-B97A-4E94-9BD5-C6EC5D4C1717}" type="slidenum">
              <a:rPr lang="en-US" smtClean="0"/>
              <a:t>5</a:t>
            </a:fld>
            <a:endParaRPr lang="en-US"/>
          </a:p>
        </p:txBody>
      </p:sp>
    </p:spTree>
    <p:extLst>
      <p:ext uri="{BB962C8B-B14F-4D97-AF65-F5344CB8AC3E}">
        <p14:creationId xmlns:p14="http://schemas.microsoft.com/office/powerpoint/2010/main" val="26875976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glass.cpp, the final file, represents the client program. We'll explore its operations in logical groups. It defines an array of Glass objects consistent with the two possible passing mechanisms. The first supports pass-by-reference, while the second is appropriate for pass-by-pointer. The program logically represents each glass as an integer and uses it to index into the array to locate the corresponding array element.</a:t>
            </a:r>
          </a:p>
          <a:p>
            <a:endParaRPr lang="en-US" dirty="0"/>
          </a:p>
        </p:txBody>
      </p:sp>
      <p:sp>
        <p:nvSpPr>
          <p:cNvPr id="4" name="Slide Number Placeholder 3"/>
          <p:cNvSpPr>
            <a:spLocks noGrp="1"/>
          </p:cNvSpPr>
          <p:nvPr>
            <p:ph type="sldNum" sz="quarter" idx="5"/>
          </p:nvPr>
        </p:nvSpPr>
        <p:spPr/>
        <p:txBody>
          <a:bodyPr/>
          <a:lstStyle/>
          <a:p>
            <a:fld id="{39026CC5-B97A-4E94-9BD5-C6EC5D4C1717}" type="slidenum">
              <a:rPr lang="en-US" smtClean="0"/>
              <a:t>6</a:t>
            </a:fld>
            <a:endParaRPr lang="en-US"/>
          </a:p>
        </p:txBody>
      </p:sp>
    </p:spTree>
    <p:extLst>
      <p:ext uri="{BB962C8B-B14F-4D97-AF65-F5344CB8AC3E}">
        <p14:creationId xmlns:p14="http://schemas.microsoft.com/office/powerpoint/2010/main" val="28336527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Representing the source and destination glasses as integers allows the program to work with the Glass objects by indexing the array. Object 1 is the 5-oz. glass, and object 2 is the 8-oz. glass. The while-loop continues the game until at least one glass contains exactly 4 ounces of water. The test doesn't include the object at position 0 because it can only hold 3 ounces.</a:t>
            </a:r>
          </a:p>
          <a:p>
            <a:endParaRPr lang="en-US" dirty="0"/>
          </a:p>
        </p:txBody>
      </p:sp>
      <p:sp>
        <p:nvSpPr>
          <p:cNvPr id="4" name="Slide Number Placeholder 3"/>
          <p:cNvSpPr>
            <a:spLocks noGrp="1"/>
          </p:cNvSpPr>
          <p:nvPr>
            <p:ph type="sldNum" sz="quarter" idx="5"/>
          </p:nvPr>
        </p:nvSpPr>
        <p:spPr/>
        <p:txBody>
          <a:bodyPr/>
          <a:lstStyle/>
          <a:p>
            <a:fld id="{39026CC5-B97A-4E94-9BD5-C6EC5D4C1717}" type="slidenum">
              <a:rPr lang="en-US" smtClean="0"/>
              <a:t>7</a:t>
            </a:fld>
            <a:endParaRPr lang="en-US"/>
          </a:p>
        </p:txBody>
      </p:sp>
    </p:spTree>
    <p:extLst>
      <p:ext uri="{BB962C8B-B14F-4D97-AF65-F5344CB8AC3E}">
        <p14:creationId xmlns:p14="http://schemas.microsoft.com/office/powerpoint/2010/main" val="17604475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program displays the game's state at the top of each loop to help players make their next move. The state consists of the current amount of water each glass currently contains. The program also displays the game's final state when the player solves the puzzle.</a:t>
            </a:r>
          </a:p>
          <a:p>
            <a:endParaRPr lang="en-US" dirty="0"/>
          </a:p>
        </p:txBody>
      </p:sp>
      <p:sp>
        <p:nvSpPr>
          <p:cNvPr id="4" name="Slide Number Placeholder 3"/>
          <p:cNvSpPr>
            <a:spLocks noGrp="1"/>
          </p:cNvSpPr>
          <p:nvPr>
            <p:ph type="sldNum" sz="quarter" idx="5"/>
          </p:nvPr>
        </p:nvSpPr>
        <p:spPr/>
        <p:txBody>
          <a:bodyPr/>
          <a:lstStyle/>
          <a:p>
            <a:fld id="{39026CC5-B97A-4E94-9BD5-C6EC5D4C1717}" type="slidenum">
              <a:rPr lang="en-US" smtClean="0"/>
              <a:t>8</a:t>
            </a:fld>
            <a:endParaRPr lang="en-US"/>
          </a:p>
        </p:txBody>
      </p:sp>
    </p:spTree>
    <p:extLst>
      <p:ext uri="{BB962C8B-B14F-4D97-AF65-F5344CB8AC3E}">
        <p14:creationId xmlns:p14="http://schemas.microsoft.com/office/powerpoint/2010/main" val="560484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program prompts the user to enter the destination class as an integer. It's convenient to allow the player to use counting numbers to represent the glasses. Later, the program will offset the entered number by one to obtain a valid array index. The player can end the game early by entering 4 at the prompt. 4 is entirely arbitrary, and we could use any value except 1, 2, or 3. The input code for the source object is similar.</a:t>
            </a:r>
          </a:p>
          <a:p>
            <a:endParaRPr lang="en-US" dirty="0"/>
          </a:p>
        </p:txBody>
      </p:sp>
      <p:sp>
        <p:nvSpPr>
          <p:cNvPr id="4" name="Slide Number Placeholder 3"/>
          <p:cNvSpPr>
            <a:spLocks noGrp="1"/>
          </p:cNvSpPr>
          <p:nvPr>
            <p:ph type="sldNum" sz="quarter" idx="5"/>
          </p:nvPr>
        </p:nvSpPr>
        <p:spPr/>
        <p:txBody>
          <a:bodyPr/>
          <a:lstStyle/>
          <a:p>
            <a:fld id="{39026CC5-B97A-4E94-9BD5-C6EC5D4C1717}" type="slidenum">
              <a:rPr lang="en-US" smtClean="0"/>
              <a:t>9</a:t>
            </a:fld>
            <a:endParaRPr lang="en-US"/>
          </a:p>
        </p:txBody>
      </p:sp>
    </p:spTree>
    <p:extLst>
      <p:ext uri="{BB962C8B-B14F-4D97-AF65-F5344CB8AC3E}">
        <p14:creationId xmlns:p14="http://schemas.microsoft.com/office/powerpoint/2010/main" val="18707915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12/22/2025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12/22/2025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12/22/2025</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12/22/2025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12/22/2025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12/22/2025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12/22/2025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12/22/2025</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5.xml"/><Relationship Id="rId1" Type="http://schemas.openxmlformats.org/officeDocument/2006/relationships/tags" Target="../tags/tag44.xml"/><Relationship Id="rId4"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1.emf"/><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tags" Target="../tags/tag30.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tags" Target="../tags/tag34.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7.xml"/><Relationship Id="rId1" Type="http://schemas.openxmlformats.org/officeDocument/2006/relationships/tags" Target="../tags/tag36.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9.xml"/><Relationship Id="rId1" Type="http://schemas.openxmlformats.org/officeDocument/2006/relationships/tags" Target="../tags/tag38.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Implementing The</a:t>
            </a:r>
            <a:br>
              <a:rPr lang="en-US" dirty="0"/>
            </a:br>
            <a:r>
              <a:rPr lang="en-US" dirty="0"/>
              <a:t>Pouring Puzzle</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Transforming a problem solution into a functional program</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295F9-9355-B293-7B80-A5CF0B992E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8BB51A-3C7A-93A9-02FC-C3B9032D478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Validating user input and</a:t>
            </a:r>
            <a:br>
              <a:rPr lang="en-US" dirty="0"/>
            </a:br>
            <a:r>
              <a:rPr lang="en-US" dirty="0"/>
              <a:t>pouring the water</a:t>
            </a:r>
          </a:p>
        </p:txBody>
      </p:sp>
      <p:sp>
        <p:nvSpPr>
          <p:cNvPr id="3" name="Content Placeholder 2">
            <a:extLst>
              <a:ext uri="{FF2B5EF4-FFF2-40B4-BE49-F238E27FC236}">
                <a16:creationId xmlns:a16="http://schemas.microsoft.com/office/drawing/2014/main" id="{FDD2F8F8-E3EE-2311-1AD3-F620F87260E4}"/>
              </a:ext>
            </a:extLst>
          </p:cNvPr>
          <p:cNvSpPr>
            <a:spLocks noGrp="1"/>
          </p:cNvSpPr>
          <p:nvPr>
            <p:ph idx="1"/>
            <p:custDataLst>
              <p:tags r:id="rId2"/>
            </p:custDataLst>
          </p:nvPr>
        </p:nvSpPr>
        <p:spPr>
          <a:xfrm>
            <a:off x="1502875" y="2638044"/>
            <a:ext cx="9162107" cy="3101983"/>
          </a:xfrm>
        </p:spPr>
        <p:txBody>
          <a:bodyPr/>
          <a:lstStyle/>
          <a:p>
            <a:pPr marL="0" indent="0">
              <a:spcBef>
                <a:spcPts val="0"/>
              </a:spcBef>
              <a:buNone/>
            </a:pPr>
            <a:r>
              <a:rPr lang="fr-FR" dirty="0">
                <a:latin typeface="Consolas" panose="020B0609020204030204" pitchFamily="49" charset="0"/>
              </a:rPr>
              <a:t>if (source &gt; 0 &amp;&amp; source &lt;= 3 &amp;&amp; destination &gt; 0 &amp;&amp; destination &lt;= 3)</a:t>
            </a:r>
          </a:p>
          <a:p>
            <a:pPr marL="0" indent="0">
              <a:spcBef>
                <a:spcPts val="0"/>
              </a:spcBef>
              <a:buNone/>
            </a:pPr>
            <a:r>
              <a:rPr lang="fr-FR" dirty="0">
                <a:latin typeface="Consolas" panose="020B0609020204030204" pitchFamily="49" charset="0"/>
              </a:rPr>
              <a:t>    glasses[destination - 1].pour(glasses[source - 1]);</a:t>
            </a:r>
          </a:p>
          <a:p>
            <a:pPr marL="0" indent="0">
              <a:spcBef>
                <a:spcPts val="0"/>
              </a:spcBef>
              <a:buNone/>
            </a:pPr>
            <a:r>
              <a:rPr lang="fr-FR" dirty="0">
                <a:latin typeface="Consolas" panose="020B0609020204030204" pitchFamily="49" charset="0"/>
              </a:rPr>
              <a:t>    //glasses[destination - 1]-&gt;pour(glasses[source - 1]);</a:t>
            </a:r>
          </a:p>
          <a:p>
            <a:pPr marL="0" indent="0">
              <a:spcBef>
                <a:spcPts val="0"/>
              </a:spcBef>
              <a:buNone/>
            </a:pPr>
            <a:r>
              <a:rPr lang="fr-FR" dirty="0">
                <a:latin typeface="Consolas" panose="020B0609020204030204" pitchFamily="49" charset="0"/>
              </a:rPr>
              <a:t>else</a:t>
            </a:r>
          </a:p>
          <a:p>
            <a:pPr marL="0" indent="0">
              <a:spcBef>
                <a:spcPts val="0"/>
              </a:spcBef>
              <a:buNone/>
            </a:pPr>
            <a:r>
              <a:rPr lang="fr-FR" dirty="0">
                <a:latin typeface="Consolas" panose="020B0609020204030204" pitchFamily="49" charset="0"/>
              </a:rPr>
              <a:t>    cout &lt;&lt; "0 &lt; destination &lt;= 3 AND 0 &lt; source &lt;= 3" &lt;&lt; endl;</a:t>
            </a:r>
            <a:endParaRPr lang="en-US" dirty="0">
              <a:latin typeface="Consolas" panose="020B0609020204030204" pitchFamily="49" charset="0"/>
            </a:endParaRPr>
          </a:p>
        </p:txBody>
      </p:sp>
    </p:spTree>
    <p:extLst>
      <p:ext uri="{BB962C8B-B14F-4D97-AF65-F5344CB8AC3E}">
        <p14:creationId xmlns:p14="http://schemas.microsoft.com/office/powerpoint/2010/main" val="1315650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E8CE1-4BB1-24D6-5CD6-2A18DF3BF4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E72024-C0FA-AD6A-353C-9F242208FBF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Printing the “score:”</a:t>
            </a:r>
            <a:br>
              <a:rPr lang="en-US" dirty="0"/>
            </a:br>
            <a:r>
              <a:rPr lang="en-US" dirty="0"/>
              <a:t>calling a </a:t>
            </a:r>
            <a:r>
              <a:rPr lang="en-US" dirty="0">
                <a:latin typeface="Consolas" panose="020B0609020204030204" pitchFamily="49" charset="0"/>
              </a:rPr>
              <a:t>static</a:t>
            </a:r>
            <a:r>
              <a:rPr lang="en-US" dirty="0"/>
              <a:t> function</a:t>
            </a:r>
          </a:p>
        </p:txBody>
      </p:sp>
      <p:sp>
        <p:nvSpPr>
          <p:cNvPr id="3" name="Content Placeholder 2">
            <a:extLst>
              <a:ext uri="{FF2B5EF4-FFF2-40B4-BE49-F238E27FC236}">
                <a16:creationId xmlns:a16="http://schemas.microsoft.com/office/drawing/2014/main" id="{0E1888F7-9445-3324-BFEB-E6F62BD2CD98}"/>
              </a:ext>
            </a:extLst>
          </p:cNvPr>
          <p:cNvSpPr>
            <a:spLocks noGrp="1"/>
          </p:cNvSpPr>
          <p:nvPr>
            <p:ph idx="1"/>
            <p:custDataLst>
              <p:tags r:id="rId2"/>
            </p:custDataLst>
          </p:nvPr>
        </p:nvSpPr>
        <p:spPr>
          <a:xfrm>
            <a:off x="2231136" y="2638044"/>
            <a:ext cx="7729728" cy="3101983"/>
          </a:xfrm>
        </p:spPr>
        <p:txBody>
          <a:bodyPr/>
          <a:lstStyle/>
          <a:p>
            <a:pPr marL="0" indent="0">
              <a:spcBef>
                <a:spcPts val="0"/>
              </a:spcBef>
              <a:buNone/>
            </a:pPr>
            <a:r>
              <a:rPr lang="en-US" dirty="0">
                <a:latin typeface="Consolas" panose="020B0609020204030204" pitchFamily="49" charset="0"/>
              </a:rPr>
              <a:t>cout &lt;&lt; "\n\nYou solved the puzzle in " &lt;&lt;</a:t>
            </a:r>
          </a:p>
          <a:p>
            <a:pPr marL="0" indent="0">
              <a:spcBef>
                <a:spcPts val="0"/>
              </a:spcBef>
              <a:buNone/>
            </a:pPr>
            <a:r>
              <a:rPr lang="en-US" dirty="0">
                <a:latin typeface="Consolas" panose="020B0609020204030204" pitchFamily="49" charset="0"/>
              </a:rPr>
              <a:t>    Glass::getPours() &lt;&lt; " pours" &lt;&lt; endl;</a:t>
            </a:r>
          </a:p>
        </p:txBody>
      </p:sp>
    </p:spTree>
    <p:extLst>
      <p:ext uri="{BB962C8B-B14F-4D97-AF65-F5344CB8AC3E}">
        <p14:creationId xmlns:p14="http://schemas.microsoft.com/office/powerpoint/2010/main" val="4097407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7956D-F28F-CD4E-4B7C-D755C81BD65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Authentically Demonstrates</a:t>
            </a:r>
          </a:p>
        </p:txBody>
      </p:sp>
      <p:sp>
        <p:nvSpPr>
          <p:cNvPr id="3" name="Content Placeholder 2">
            <a:extLst>
              <a:ext uri="{FF2B5EF4-FFF2-40B4-BE49-F238E27FC236}">
                <a16:creationId xmlns:a16="http://schemas.microsoft.com/office/drawing/2014/main" id="{E217CF82-16F9-FF77-D4BA-89C38DF95C36}"/>
              </a:ext>
            </a:extLst>
          </p:cNvPr>
          <p:cNvSpPr>
            <a:spLocks noGrp="1"/>
          </p:cNvSpPr>
          <p:nvPr>
            <p:ph idx="1"/>
            <p:custDataLst>
              <p:tags r:id="rId2"/>
            </p:custDataLst>
          </p:nvPr>
        </p:nvSpPr>
        <p:spPr>
          <a:xfrm>
            <a:off x="2231136" y="2638044"/>
            <a:ext cx="7729728" cy="3101983"/>
          </a:xfrm>
        </p:spPr>
        <p:txBody>
          <a:bodyPr/>
          <a:lstStyle/>
          <a:p>
            <a:r>
              <a:rPr lang="en-US" dirty="0">
                <a:latin typeface="Consolas" panose="020B0609020204030204" pitchFamily="49" charset="0"/>
              </a:rPr>
              <a:t>static</a:t>
            </a:r>
            <a:r>
              <a:rPr lang="en-US" dirty="0"/>
              <a:t> or class features</a:t>
            </a:r>
          </a:p>
          <a:p>
            <a:pPr lvl="1"/>
            <a:r>
              <a:rPr lang="en-US" dirty="0">
                <a:latin typeface="Consolas" panose="020B0609020204030204" pitchFamily="49" charset="0"/>
              </a:rPr>
              <a:t>static</a:t>
            </a:r>
            <a:r>
              <a:rPr lang="en-US" dirty="0"/>
              <a:t> class variable</a:t>
            </a:r>
          </a:p>
          <a:p>
            <a:pPr lvl="1"/>
            <a:r>
              <a:rPr lang="en-US" dirty="0">
                <a:latin typeface="Consolas" panose="020B0609020204030204" pitchFamily="49" charset="0"/>
              </a:rPr>
              <a:t>static</a:t>
            </a:r>
            <a:r>
              <a:rPr lang="en-US" dirty="0"/>
              <a:t> getter function</a:t>
            </a:r>
          </a:p>
          <a:p>
            <a:r>
              <a:rPr lang="en-US" dirty="0"/>
              <a:t>Noncommutative binary member function</a:t>
            </a:r>
          </a:p>
          <a:p>
            <a:pPr lvl="1"/>
            <a:r>
              <a:rPr lang="en-US" dirty="0"/>
              <a:t>Commutative, a ☺ b = b ☺ a vs. noncommutative, a ☺ b </a:t>
            </a:r>
            <a:r>
              <a:rPr lang="en-US" dirty="0">
                <a:latin typeface="Calibri" panose="020F0502020204030204" pitchFamily="34" charset="0"/>
                <a:cs typeface="Calibri" panose="020F0502020204030204" pitchFamily="34" charset="0"/>
              </a:rPr>
              <a:t>≠ b ☺ a</a:t>
            </a:r>
          </a:p>
          <a:p>
            <a:pPr lvl="1"/>
            <a:r>
              <a:rPr lang="en-US" dirty="0">
                <a:latin typeface="Consolas" panose="020B0609020204030204" pitchFamily="49" charset="0"/>
                <a:cs typeface="Calibri" panose="020F0502020204030204" pitchFamily="34" charset="0"/>
              </a:rPr>
              <a:t>a.pour(b)</a:t>
            </a:r>
            <a:r>
              <a:rPr lang="en-US" dirty="0">
                <a:latin typeface="Calibri" panose="020F0502020204030204" pitchFamily="34" charset="0"/>
                <a:cs typeface="Calibri" panose="020F0502020204030204" pitchFamily="34" charset="0"/>
              </a:rPr>
              <a:t> ≠ </a:t>
            </a:r>
            <a:r>
              <a:rPr lang="en-US" dirty="0">
                <a:latin typeface="Consolas" panose="020B0609020204030204" pitchFamily="49" charset="0"/>
                <a:cs typeface="Calibri" panose="020F0502020204030204" pitchFamily="34" charset="0"/>
              </a:rPr>
              <a:t>b.pour(a)</a:t>
            </a:r>
          </a:p>
          <a:p>
            <a:pPr lvl="1"/>
            <a:r>
              <a:rPr lang="en-US" dirty="0">
                <a:latin typeface="+mj-lt"/>
                <a:cs typeface="Calibri" panose="020F0502020204030204" pitchFamily="34" charset="0"/>
              </a:rPr>
              <a:t>Changes both arguments</a:t>
            </a:r>
            <a:endParaRPr lang="en-US" dirty="0">
              <a:latin typeface="+mj-lt"/>
            </a:endParaRPr>
          </a:p>
          <a:p>
            <a:pPr lvl="1"/>
            <a:endParaRPr lang="en-US" dirty="0"/>
          </a:p>
        </p:txBody>
      </p:sp>
    </p:spTree>
    <p:extLst>
      <p:ext uri="{BB962C8B-B14F-4D97-AF65-F5344CB8AC3E}">
        <p14:creationId xmlns:p14="http://schemas.microsoft.com/office/powerpoint/2010/main" val="2377703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21755-5D5F-E7A9-1957-22870F533D3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latin typeface="Consolas" panose="020B0609020204030204" pitchFamily="49" charset="0"/>
              </a:rPr>
              <a:t>Glass</a:t>
            </a:r>
            <a:r>
              <a:rPr lang="en-US" dirty="0"/>
              <a:t> variables</a:t>
            </a:r>
          </a:p>
        </p:txBody>
      </p:sp>
      <p:sp>
        <p:nvSpPr>
          <p:cNvPr id="3" name="Content Placeholder 2">
            <a:extLst>
              <a:ext uri="{FF2B5EF4-FFF2-40B4-BE49-F238E27FC236}">
                <a16:creationId xmlns:a16="http://schemas.microsoft.com/office/drawing/2014/main" id="{1288688E-1C1C-A2C2-F892-8298142F0B8B}"/>
              </a:ext>
            </a:extLst>
          </p:cNvPr>
          <p:cNvSpPr>
            <a:spLocks noGrp="1"/>
          </p:cNvSpPr>
          <p:nvPr>
            <p:ph sz="half" idx="1"/>
            <p:custDataLst>
              <p:tags r:id="rId2"/>
            </p:custDataLst>
          </p:nvPr>
        </p:nvSpPr>
        <p:spPr>
          <a:xfrm>
            <a:off x="1581912" y="2638044"/>
            <a:ext cx="4271771" cy="3101982"/>
          </a:xfrm>
        </p:spPr>
        <p:txBody>
          <a:bodyPr>
            <a:normAutofit/>
          </a:bodyPr>
          <a:lstStyle/>
          <a:p>
            <a:pPr marL="0" indent="0">
              <a:spcBef>
                <a:spcPts val="0"/>
              </a:spcBef>
              <a:buNone/>
            </a:pPr>
            <a:r>
              <a:rPr lang="en-US" dirty="0">
                <a:latin typeface="Consolas" panose="020B0609020204030204" pitchFamily="49" charset="0"/>
              </a:rPr>
              <a:t>class Glass</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private:</a:t>
            </a:r>
          </a:p>
          <a:p>
            <a:pPr marL="0" indent="0">
              <a:spcBef>
                <a:spcPts val="0"/>
              </a:spcBef>
              <a:buNone/>
            </a:pPr>
            <a:r>
              <a:rPr lang="en-US" dirty="0">
                <a:latin typeface="Consolas" panose="020B0609020204030204" pitchFamily="49" charset="0"/>
              </a:rPr>
              <a:t>        static int pours;</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int volume;</a:t>
            </a:r>
          </a:p>
          <a:p>
            <a:pPr marL="0" indent="0">
              <a:spcBef>
                <a:spcPts val="0"/>
              </a:spcBef>
              <a:buNone/>
            </a:pPr>
            <a:r>
              <a:rPr lang="en-US" dirty="0">
                <a:latin typeface="Consolas" panose="020B0609020204030204" pitchFamily="49" charset="0"/>
              </a:rPr>
              <a:t>        int amount;</a:t>
            </a:r>
          </a:p>
          <a:p>
            <a:pPr marL="0" indent="0">
              <a:spcBef>
                <a:spcPts val="0"/>
              </a:spcBef>
              <a:buNone/>
            </a:pPr>
            <a:r>
              <a:rPr lang="en-US" dirty="0">
                <a:latin typeface="Consolas" panose="020B0609020204030204" pitchFamily="49" charset="0"/>
              </a:rPr>
              <a:t>};</a:t>
            </a:r>
          </a:p>
        </p:txBody>
      </p:sp>
      <p:pic>
        <p:nvPicPr>
          <p:cNvPr id="10" name="Content Placeholder 9">
            <a:extLst>
              <a:ext uri="{FF2B5EF4-FFF2-40B4-BE49-F238E27FC236}">
                <a16:creationId xmlns:a16="http://schemas.microsoft.com/office/drawing/2014/main" id="{D372BBAC-5167-7FF5-3270-366FA0AFF53C}"/>
              </a:ext>
            </a:extLst>
          </p:cNvPr>
          <p:cNvPicPr>
            <a:picLocks noGrp="1" noChangeAspect="1"/>
          </p:cNvPicPr>
          <p:nvPr>
            <p:ph sz="half" idx="2"/>
            <p:custDataLst>
              <p:tags r:id="rId3"/>
            </p:custDataLst>
          </p:nvPr>
        </p:nvPicPr>
        <p:blipFill>
          <a:blip r:embed="rId6"/>
          <a:stretch>
            <a:fillRect/>
          </a:stretch>
        </p:blipFill>
        <p:spPr>
          <a:xfrm>
            <a:off x="6473228" y="2676549"/>
            <a:ext cx="3301011" cy="2369956"/>
          </a:xfrm>
          <a:prstGeom prst="rect">
            <a:avLst/>
          </a:prstGeom>
        </p:spPr>
      </p:pic>
    </p:spTree>
    <p:extLst>
      <p:ext uri="{BB962C8B-B14F-4D97-AF65-F5344CB8AC3E}">
        <p14:creationId xmlns:p14="http://schemas.microsoft.com/office/powerpoint/2010/main" val="1651308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0516A-5BB2-A9CB-2470-68F5CC5D47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5202B2-16DB-B9C8-5F33-8E618D5F56F7}"/>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latin typeface="Consolas" panose="020B0609020204030204" pitchFamily="49" charset="0"/>
              </a:rPr>
              <a:t>Glass</a:t>
            </a:r>
            <a:r>
              <a:rPr lang="en-US" dirty="0"/>
              <a:t> Functions</a:t>
            </a:r>
          </a:p>
        </p:txBody>
      </p:sp>
      <p:sp>
        <p:nvSpPr>
          <p:cNvPr id="3" name="Content Placeholder 2">
            <a:extLst>
              <a:ext uri="{FF2B5EF4-FFF2-40B4-BE49-F238E27FC236}">
                <a16:creationId xmlns:a16="http://schemas.microsoft.com/office/drawing/2014/main" id="{FBA25E6A-F420-4858-A869-B2791A168DCB}"/>
              </a:ext>
            </a:extLst>
          </p:cNvPr>
          <p:cNvSpPr>
            <a:spLocks noGrp="1"/>
          </p:cNvSpPr>
          <p:nvPr>
            <p:ph idx="1"/>
            <p:custDataLst>
              <p:tags r:id="rId2"/>
            </p:custDataLst>
          </p:nvPr>
        </p:nvSpPr>
        <p:spPr>
          <a:xfrm>
            <a:off x="1530037" y="2638044"/>
            <a:ext cx="9116838" cy="3101983"/>
          </a:xfrm>
        </p:spPr>
        <p:txBody>
          <a:bodyPr>
            <a:normAutofit fontScale="85000" lnSpcReduction="20000"/>
          </a:bodyPr>
          <a:lstStyle/>
          <a:p>
            <a:pPr marL="0" indent="0">
              <a:lnSpc>
                <a:spcPct val="120000"/>
              </a:lnSpc>
              <a:spcBef>
                <a:spcPts val="0"/>
              </a:spcBef>
              <a:buNone/>
            </a:pPr>
            <a:r>
              <a:rPr lang="en-US" dirty="0">
                <a:latin typeface="Consolas" panose="020B0609020204030204" pitchFamily="49" charset="0"/>
              </a:rPr>
              <a:t>class Glass</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public:</a:t>
            </a:r>
          </a:p>
          <a:p>
            <a:pPr marL="0" indent="0">
              <a:lnSpc>
                <a:spcPct val="120000"/>
              </a:lnSpc>
              <a:spcBef>
                <a:spcPts val="0"/>
              </a:spcBef>
              <a:buNone/>
            </a:pPr>
            <a:r>
              <a:rPr lang="en-US" dirty="0">
                <a:latin typeface="Consolas" panose="020B0609020204030204" pitchFamily="49" charset="0"/>
              </a:rPr>
              <a:t>        Glass(int a_volume, int a_amount)</a:t>
            </a:r>
          </a:p>
          <a:p>
            <a:pPr marL="0" indent="0">
              <a:lnSpc>
                <a:spcPct val="120000"/>
              </a:lnSpc>
              <a:spcBef>
                <a:spcPts val="0"/>
              </a:spcBef>
              <a:buNone/>
            </a:pPr>
            <a:r>
              <a:rPr lang="en-US" dirty="0">
                <a:latin typeface="Consolas" panose="020B0609020204030204" pitchFamily="49" charset="0"/>
              </a:rPr>
              <a:t>            : volume(a_volume), amount(a_amount) {}</a:t>
            </a:r>
          </a:p>
          <a:p>
            <a:pPr marL="0" indent="0">
              <a:lnSpc>
                <a:spcPct val="120000"/>
              </a:lnSpc>
              <a:spcBef>
                <a:spcPts val="0"/>
              </a:spcBef>
              <a:buNone/>
            </a:pPr>
            <a:r>
              <a:rPr lang="en-US" dirty="0">
                <a:latin typeface="Consolas" panose="020B0609020204030204" pitchFamily="49" charset="0"/>
              </a:rPr>
              <a:t>        int getVolume() { return volume; }</a:t>
            </a:r>
          </a:p>
          <a:p>
            <a:pPr marL="0" indent="0">
              <a:lnSpc>
                <a:spcPct val="120000"/>
              </a:lnSpc>
              <a:spcBef>
                <a:spcPts val="0"/>
              </a:spcBef>
              <a:buNone/>
            </a:pPr>
            <a:r>
              <a:rPr lang="en-US" dirty="0">
                <a:latin typeface="Consolas" panose="020B0609020204030204" pitchFamily="49" charset="0"/>
              </a:rPr>
              <a:t>        int getAmount() { return amount; }</a:t>
            </a:r>
          </a:p>
          <a:p>
            <a:pPr marL="0" indent="0">
              <a:lnSpc>
                <a:spcPct val="120000"/>
              </a:lnSpc>
              <a:spcBef>
                <a:spcPts val="0"/>
              </a:spcBef>
              <a:buNone/>
            </a:pPr>
            <a:r>
              <a:rPr lang="en-US" dirty="0">
                <a:latin typeface="Consolas" panose="020B0609020204030204" pitchFamily="49" charset="0"/>
              </a:rPr>
              <a:t>        void display() { cout &lt;&lt; amount &lt;&lt; " / " &lt;&lt; volume &lt;&lt; endl; }</a:t>
            </a:r>
          </a:p>
          <a:p>
            <a:pPr marL="0" indent="0">
              <a:lnSpc>
                <a:spcPct val="120000"/>
              </a:lnSpc>
              <a:spcBef>
                <a:spcPts val="0"/>
              </a:spcBef>
              <a:buNone/>
            </a:pPr>
            <a:r>
              <a:rPr lang="en-US" dirty="0">
                <a:latin typeface="Consolas" panose="020B0609020204030204" pitchFamily="49" charset="0"/>
              </a:rPr>
              <a:t>        static int getPours() { return pours; }</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void pour(Glass&amp; source);</a:t>
            </a:r>
          </a:p>
          <a:p>
            <a:pPr marL="0" indent="0">
              <a:lnSpc>
                <a:spcPct val="120000"/>
              </a:lnSpc>
              <a:spcBef>
                <a:spcPts val="0"/>
              </a:spcBef>
              <a:buNone/>
            </a:pPr>
            <a:r>
              <a:rPr lang="en-US" dirty="0">
                <a:latin typeface="Consolas" panose="020B0609020204030204" pitchFamily="49" charset="0"/>
              </a:rPr>
              <a:t>        //void pour(Glass* source);</a:t>
            </a:r>
          </a:p>
          <a:p>
            <a:pPr marL="0" indent="0">
              <a:lnSpc>
                <a:spcPct val="120000"/>
              </a:lnSpc>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2142130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541D3-DD92-57CE-2155-A4A83072E11F}"/>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Pouring water from </a:t>
            </a:r>
            <a:br>
              <a:rPr lang="en-US" dirty="0"/>
            </a:br>
            <a:r>
              <a:rPr lang="en-US" dirty="0"/>
              <a:t>one glass to another</a:t>
            </a:r>
          </a:p>
        </p:txBody>
      </p:sp>
      <p:sp>
        <p:nvSpPr>
          <p:cNvPr id="3" name="Content Placeholder 2">
            <a:extLst>
              <a:ext uri="{FF2B5EF4-FFF2-40B4-BE49-F238E27FC236}">
                <a16:creationId xmlns:a16="http://schemas.microsoft.com/office/drawing/2014/main" id="{D8A5372C-6BBB-1586-6E56-1799626B327E}"/>
              </a:ext>
            </a:extLst>
          </p:cNvPr>
          <p:cNvSpPr>
            <a:spLocks noGrp="1"/>
          </p:cNvSpPr>
          <p:nvPr>
            <p:ph idx="1"/>
            <p:custDataLst>
              <p:tags r:id="rId2"/>
            </p:custDataLst>
          </p:nvPr>
        </p:nvSpPr>
        <p:spPr>
          <a:xfrm>
            <a:off x="2231136" y="2638044"/>
            <a:ext cx="7729728" cy="3101983"/>
          </a:xfrm>
        </p:spPr>
        <p:txBody>
          <a:bodyPr>
            <a:normAutofit lnSpcReduction="10000"/>
          </a:bodyPr>
          <a:lstStyle/>
          <a:p>
            <a:pPr marL="0" indent="0">
              <a:spcBef>
                <a:spcPts val="0"/>
              </a:spcBef>
              <a:buNone/>
            </a:pPr>
            <a:r>
              <a:rPr lang="en-US" dirty="0">
                <a:latin typeface="Consolas" panose="020B0609020204030204" pitchFamily="49" charset="0"/>
              </a:rPr>
              <a:t>int Glass::pours = 0;</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void Glass::pour(Glass&amp; source)</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pours++;</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int space = volume - amount;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int transfer = min(space, source.amount);</a:t>
            </a:r>
          </a:p>
          <a:p>
            <a:pPr marL="0" indent="0">
              <a:spcBef>
                <a:spcPts val="0"/>
              </a:spcBef>
              <a:buNone/>
            </a:pPr>
            <a:r>
              <a:rPr lang="en-US" dirty="0">
                <a:latin typeface="Consolas" panose="020B0609020204030204" pitchFamily="49" charset="0"/>
              </a:rPr>
              <a:t>    amount += transfer;</a:t>
            </a:r>
          </a:p>
          <a:p>
            <a:pPr marL="0" indent="0">
              <a:spcBef>
                <a:spcPts val="0"/>
              </a:spcBef>
              <a:buNone/>
            </a:pPr>
            <a:r>
              <a:rPr lang="en-US" dirty="0">
                <a:latin typeface="Consolas" panose="020B0609020204030204" pitchFamily="49" charset="0"/>
              </a:rPr>
              <a:t>    source.amount -= transfer;</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705342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64064-CA09-DB02-F6AA-C6E4211B2FC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Instantiating the </a:t>
            </a:r>
            <a:r>
              <a:rPr lang="en-US" cap="none" dirty="0">
                <a:latin typeface="Consolas" panose="020B0609020204030204" pitchFamily="49" charset="0"/>
              </a:rPr>
              <a:t>Glass</a:t>
            </a:r>
            <a:r>
              <a:rPr lang="en-US" dirty="0"/>
              <a:t> objects</a:t>
            </a:r>
          </a:p>
        </p:txBody>
      </p:sp>
      <p:sp>
        <p:nvSpPr>
          <p:cNvPr id="3" name="Content Placeholder 2">
            <a:extLst>
              <a:ext uri="{FF2B5EF4-FFF2-40B4-BE49-F238E27FC236}">
                <a16:creationId xmlns:a16="http://schemas.microsoft.com/office/drawing/2014/main" id="{326171E4-90D1-02AC-2534-1A4717CA8A1F}"/>
              </a:ext>
            </a:extLst>
          </p:cNvPr>
          <p:cNvSpPr>
            <a:spLocks noGrp="1"/>
          </p:cNvSpPr>
          <p:nvPr>
            <p:ph idx="1"/>
            <p:custDataLst>
              <p:tags r:id="rId2"/>
            </p:custDataLst>
          </p:nvPr>
        </p:nvSpPr>
        <p:spPr>
          <a:xfrm>
            <a:off x="1530036" y="2638044"/>
            <a:ext cx="9551406" cy="3101983"/>
          </a:xfrm>
        </p:spPr>
        <p:txBody>
          <a:bodyPr/>
          <a:lstStyle/>
          <a:p>
            <a:pPr marL="0" indent="0">
              <a:spcBef>
                <a:spcPts val="0"/>
              </a:spcBef>
              <a:buNone/>
            </a:pPr>
            <a:r>
              <a:rPr lang="en-US" dirty="0">
                <a:latin typeface="Consolas" panose="020B0609020204030204" pitchFamily="49" charset="0"/>
              </a:rPr>
              <a:t>int main()</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Glass    glasses[3] { Glass(3,0), Glass(5,0), Glass(8,8) };</a:t>
            </a:r>
          </a:p>
          <a:p>
            <a:pPr marL="0" indent="0">
              <a:spcBef>
                <a:spcPts val="0"/>
              </a:spcBef>
              <a:buNone/>
            </a:pPr>
            <a:r>
              <a:rPr lang="en-US" dirty="0">
                <a:latin typeface="Consolas" panose="020B0609020204030204" pitchFamily="49" charset="0"/>
              </a:rPr>
              <a:t>    //Glass* glasses[] { new Glass(3,0), new Glass(5,0), new Glass(8,8) };</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 . .</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0;</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634931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C31F1-D32F-7A8C-4B04-AC97599A9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BEA768-1FCD-C729-3589-2B8A7DD8A86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Implementing the game rules:</a:t>
            </a:r>
            <a:br>
              <a:rPr lang="en-US" dirty="0"/>
            </a:br>
            <a:r>
              <a:rPr lang="en-US" dirty="0"/>
              <a:t>ending the game</a:t>
            </a:r>
          </a:p>
        </p:txBody>
      </p:sp>
      <p:sp>
        <p:nvSpPr>
          <p:cNvPr id="3" name="Content Placeholder 2">
            <a:extLst>
              <a:ext uri="{FF2B5EF4-FFF2-40B4-BE49-F238E27FC236}">
                <a16:creationId xmlns:a16="http://schemas.microsoft.com/office/drawing/2014/main" id="{B725017A-8FFB-E19C-D4E5-1C8E5020F679}"/>
              </a:ext>
            </a:extLst>
          </p:cNvPr>
          <p:cNvSpPr>
            <a:spLocks noGrp="1"/>
          </p:cNvSpPr>
          <p:nvPr>
            <p:ph idx="1"/>
            <p:custDataLst>
              <p:tags r:id="rId2"/>
            </p:custDataLst>
          </p:nvPr>
        </p:nvSpPr>
        <p:spPr>
          <a:xfrm>
            <a:off x="1330859" y="2638044"/>
            <a:ext cx="9497086" cy="3101983"/>
          </a:xfrm>
        </p:spPr>
        <p:txBody>
          <a:bodyPr/>
          <a:lstStyle/>
          <a:p>
            <a:pPr marL="0" indent="0">
              <a:spcBef>
                <a:spcPts val="0"/>
              </a:spcBef>
              <a:buNone/>
            </a:pPr>
            <a:r>
              <a:rPr lang="en-US" dirty="0">
                <a:latin typeface="Consolas" panose="020B0609020204030204" pitchFamily="49" charset="0"/>
              </a:rPr>
              <a:t>while (glasses[1].getAmount() != 4 &amp;&amp; glasses[2].getAmount() != 4)</a:t>
            </a:r>
          </a:p>
          <a:p>
            <a:pPr marL="0" indent="0">
              <a:spcBef>
                <a:spcPts val="0"/>
              </a:spcBef>
              <a:buNone/>
            </a:pPr>
            <a:r>
              <a:rPr lang="en-US" dirty="0">
                <a:latin typeface="Consolas" panose="020B0609020204030204" pitchFamily="49" charset="0"/>
              </a:rPr>
              <a:t>//while (glasses[1]-&gt;getAmount() != 4 &amp;&amp; glasses[2]-&gt;getAmount() != 4)</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 . .</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319761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E7D3F-E3AD-3779-F4D5-1BE026B1CB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5909AF-3B92-8729-5241-A0E93416A1F3}"/>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Displaying the current state</a:t>
            </a:r>
          </a:p>
        </p:txBody>
      </p:sp>
      <p:sp>
        <p:nvSpPr>
          <p:cNvPr id="3" name="Content Placeholder 2">
            <a:extLst>
              <a:ext uri="{FF2B5EF4-FFF2-40B4-BE49-F238E27FC236}">
                <a16:creationId xmlns:a16="http://schemas.microsoft.com/office/drawing/2014/main" id="{E946094B-6C91-8E8F-8ADE-C7AAFDABDCCD}"/>
              </a:ext>
            </a:extLst>
          </p:cNvPr>
          <p:cNvSpPr>
            <a:spLocks noGrp="1"/>
          </p:cNvSpPr>
          <p:nvPr>
            <p:ph idx="1"/>
            <p:custDataLst>
              <p:tags r:id="rId2"/>
            </p:custDataLst>
          </p:nvPr>
        </p:nvSpPr>
        <p:spPr>
          <a:xfrm>
            <a:off x="2231136" y="2638044"/>
            <a:ext cx="7729728" cy="3101983"/>
          </a:xfrm>
        </p:spPr>
        <p:txBody>
          <a:bodyPr/>
          <a:lstStyle/>
          <a:p>
            <a:pPr marL="0" indent="0">
              <a:spcBef>
                <a:spcPts val="0"/>
              </a:spcBef>
              <a:buNone/>
            </a:pPr>
            <a:r>
              <a:rPr lang="en-US" dirty="0">
                <a:latin typeface="Consolas" panose="020B0609020204030204" pitchFamily="49" charset="0"/>
              </a:rPr>
              <a:t>for (int i = 0; i &lt; 3; i++)</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cout &lt;&lt; "Glass " &lt;&lt; i+1 &lt;&lt; ": ";</a:t>
            </a:r>
          </a:p>
          <a:p>
            <a:pPr marL="0" indent="0">
              <a:spcBef>
                <a:spcPts val="0"/>
              </a:spcBef>
              <a:buNone/>
            </a:pPr>
            <a:r>
              <a:rPr lang="en-US" dirty="0">
                <a:latin typeface="Consolas" panose="020B0609020204030204" pitchFamily="49" charset="0"/>
              </a:rPr>
              <a:t>    glasses[i].display();</a:t>
            </a:r>
          </a:p>
          <a:p>
            <a:pPr marL="0" indent="0">
              <a:spcBef>
                <a:spcPts val="0"/>
              </a:spcBef>
              <a:buNone/>
            </a:pPr>
            <a:r>
              <a:rPr lang="en-US" dirty="0">
                <a:latin typeface="Consolas" panose="020B0609020204030204" pitchFamily="49" charset="0"/>
              </a:rPr>
              <a:t>    //glasses[i]-&gt;display();</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2550708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2B578F-88CE-28DA-3F54-C97114B123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A2D620-8A42-EE1D-0650-2254DCAA73A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Choosing a glass</a:t>
            </a:r>
          </a:p>
        </p:txBody>
      </p:sp>
      <p:sp>
        <p:nvSpPr>
          <p:cNvPr id="3" name="Content Placeholder 2">
            <a:extLst>
              <a:ext uri="{FF2B5EF4-FFF2-40B4-BE49-F238E27FC236}">
                <a16:creationId xmlns:a16="http://schemas.microsoft.com/office/drawing/2014/main" id="{6E7DA28A-9E92-4326-6F00-AF8A734216DC}"/>
              </a:ext>
            </a:extLst>
          </p:cNvPr>
          <p:cNvSpPr>
            <a:spLocks noGrp="1"/>
          </p:cNvSpPr>
          <p:nvPr>
            <p:ph idx="1"/>
            <p:custDataLst>
              <p:tags r:id="rId2"/>
            </p:custDataLst>
          </p:nvPr>
        </p:nvSpPr>
        <p:spPr>
          <a:xfrm>
            <a:off x="2231136" y="2638044"/>
            <a:ext cx="7729728" cy="3101983"/>
          </a:xfrm>
        </p:spPr>
        <p:txBody>
          <a:bodyPr/>
          <a:lstStyle/>
          <a:p>
            <a:pPr marL="0" indent="0">
              <a:spcBef>
                <a:spcPts val="0"/>
              </a:spcBef>
              <a:buNone/>
            </a:pPr>
            <a:r>
              <a:rPr lang="en-US" dirty="0">
                <a:latin typeface="Consolas" panose="020B0609020204030204" pitchFamily="49" charset="0"/>
              </a:rPr>
              <a:t>int destination;</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cout &lt;&lt; "Pour TO glass: &lt;1, 2, or 3; or enter 4 to quit&gt;: ";</a:t>
            </a:r>
          </a:p>
          <a:p>
            <a:pPr marL="0" indent="0">
              <a:spcBef>
                <a:spcPts val="0"/>
              </a:spcBef>
              <a:buNone/>
            </a:pPr>
            <a:r>
              <a:rPr lang="en-US" dirty="0">
                <a:latin typeface="Consolas" panose="020B0609020204030204" pitchFamily="49" charset="0"/>
              </a:rPr>
              <a:t>cin &gt;&gt; destination;</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if (destination == 4)</a:t>
            </a:r>
          </a:p>
          <a:p>
            <a:pPr marL="0" indent="0">
              <a:spcBef>
                <a:spcPts val="0"/>
              </a:spcBef>
              <a:buNone/>
            </a:pPr>
            <a:r>
              <a:rPr lang="en-US" dirty="0">
                <a:latin typeface="Consolas" panose="020B0609020204030204" pitchFamily="49" charset="0"/>
              </a:rPr>
              <a:t>     exit(0);</a:t>
            </a:r>
          </a:p>
        </p:txBody>
      </p:sp>
    </p:spTree>
    <p:extLst>
      <p:ext uri="{BB962C8B-B14F-4D97-AF65-F5344CB8AC3E}">
        <p14:creationId xmlns:p14="http://schemas.microsoft.com/office/powerpoint/2010/main" val="3957390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7&quot;/&gt;&lt;lineCharCount val=&quot;14&quot;/&gt;&lt;/TableIndex&gt;&lt;/ShapeTextInfo&gt;"/>
  <p:tag name="PRESENTER_DUMMYTAG" val="&lt;DummyForForceWrite&gt;&lt;/DummyForForceWrite&gt;"/>
  <p:tag name="HTML_SHAPEINFO" val="&lt;ThreeDShapeInfo&gt;&lt;uuid val=&quot;{E60A31FD-21A8-4645-ACBC-A9AD23FD6157}&quot;/&gt;&lt;isInvalidForFieldText val=&quot;0&quot;/&gt;&lt;Image&gt;&lt;filename val=&quot;C:\Users\delroy\AppData\Local\Temp\CP1200010270937Session\CPTrustFolder1200010270953\PPTImport1200010735062\data\asimages\{E60A31FD-21A8-4645-ACBC-A9AD23FD6157}_1.png&quot;/&gt;&lt;left val=&quot;167&quot;/&gt;&lt;top val=&quot;249&quot;/&gt;&lt;width val=&quot;945&quot;/&gt;&lt;height val=&quot;174&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57&quot;/&gt;&lt;/TableIndex&gt;&lt;/ShapeTextInfo&gt;"/>
  <p:tag name="PRESENTER_DUMMYTAG" val="&lt;DummyForForceWrite&gt;&lt;/DummyForForceWrite&gt;"/>
  <p:tag name="HTML_SHAPEINFO" val="&lt;ThreeDShapeInfo&gt;&lt;uuid val=&quot;{C5C97587-EA44-40AD-B56C-07403A958EA2}&quot;/&gt;&lt;isInvalidForFieldText val=&quot;0&quot;/&gt;&lt;Image&gt;&lt;filename val=&quot;C:\Users\delroy\AppData\Local\Temp\CP1200010270937Session\CPTrustFolder1200010270953\PPTImport1200010735062\data\asimages\{C5C97587-EA44-40AD-B56C-07403A958EA2}_1.png&quot;/&gt;&lt;left val=&quot;282&quot;/&gt;&lt;top val=&quot;452&quot;/&gt;&lt;width val=&quot;715&quot;/&gt;&lt;height val=&quot;1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B7F91447-D64F-4C01-9075-B32774C0D4B0}&quot;/&gt;&lt;isInvalidForFieldText val=&quot;0&quot;/&gt;&lt;Image&gt;&lt;filename val=&quot;C:\Users\delroy\AppData\Local\Temp\CP1200010270937Session\CPTrustFolder1200010270953\PPTImport1200010735062\data\asimages\{B7F91447-D64F-4C01-9075-B32774C0D4B0}_1.png&quot;/&gt;&lt;left val=&quot;167&quot;/&gt;&lt;top val=&quot;647&quot;/&gt;&lt;width val=&quot;159&quot;/&gt;&lt;height val=&quot;35&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6&quot;/&gt;&lt;/TableIndex&gt;&lt;/ShapeTextInfo&gt;"/>
  <p:tag name="HTML_SHAPEINFO" val="&lt;ThreeDShapeInfo&gt;&lt;uuid val=&quot;{6D4FE548-0FA1-4B6C-A8C4-5B942FCC2CC6}&quot;/&gt;&lt;isInvalidForFieldText val=&quot;0&quot;/&gt;&lt;Image&gt;&lt;filename val=&quot;C:\Users\delroy\AppData\Local\Temp\CP1200010270937Session\CPTrustFolder1200010270953\PPTImport1200010735062\data\asimages\{6D4FE548-0FA1-4B6C-A8C4-5B942FCC2CC6}_2.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5&quot;/&gt;&lt;lineCharCount val=&quot;22&quot;/&gt;&lt;lineCharCount val=&quot;23&quot;/&gt;&lt;lineCharCount val=&quot;38&quot;/&gt;&lt;lineCharCount val=&quot;61&quot;/&gt;&lt;lineCharCount val=&quot;22&quot;/&gt;&lt;lineCharCount val=&quot;23&quot;/&gt;&lt;/TableIndex&gt;&lt;/ShapeTextInfo&gt;"/>
  <p:tag name="HTML_SHAPEINFO" val="&lt;ThreeDShapeInfo&gt;&lt;uuid val=&quot;{95609F41-7647-4252-A143-FCC591269291}&quot;/&gt;&lt;isInvalidForFieldText val=&quot;0&quot;/&gt;&lt;Image&gt;&lt;filename val=&quot;C:\Users\delroy\AppData\Local\Temp\CP1200010270937Session\CPTrustFolder1200010270953\PPTImport1200010735062\data\asimages\{95609F41-7647-4252-A143-FCC591269291}_2.png&quot;/&gt;&lt;left val=&quot;229&quot;/&gt;&lt;top val=&quot;273&quot;/&gt;&lt;width val=&quot;817&quot;/&gt;&lt;height val=&quot;330&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E092E010-5A5E-4ECD-9E50-79C6A0E677C3}&quot;/&gt;&lt;isInvalidForFieldText val=&quot;0&quot;/&gt;&lt;Image&gt;&lt;filename val=&quot;C:\Users\delroy\AppData\Local\Temp\CP1200010270937Session\CPTrustFolder1200010270953\PPTImport1200010735062\data\asimages\{E092E010-5A5E-4ECD-9E50-79C6A0E677C3}_3.png&quot;/&gt;&lt;left val=&quot;233&quot;/&gt;&lt;top val=&quot;100&quot;/&gt;&lt;width val=&quot;813&quot;/&gt;&lt;height val=&quot;126&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12&quot;/&gt;&lt;lineCharCount val=&quot;2&quot;/&gt;&lt;lineCharCount val=&quot;13&quot;/&gt;&lt;lineCharCount val=&quot;26&quot;/&gt;&lt;lineCharCount val=&quot;1&quot;/&gt;&lt;lineCharCount val=&quot;20&quot;/&gt;&lt;lineCharCount val=&quot;20&quot;/&gt;&lt;lineCharCount val=&quot;2&quot;/&gt;&lt;/TableIndex&gt;&lt;/ShapeTextInfo&gt;"/>
  <p:tag name="HTML_SHAPEINFO" val="&lt;ThreeDShapeInfo&gt;&lt;uuid val=&quot;{AFA4F140-F6A2-4CF9-908E-B39CD8C9ED8F}&quot;/&gt;&lt;isInvalidForFieldText val=&quot;0&quot;/&gt;&lt;Image&gt;&lt;filename val=&quot;C:\Users\delroy\AppData\Local\Temp\CP1200010270937Session\CPTrustFolder1200010270953\PPTImport1200010735062\data\asimages\{AFA4F140-F6A2-4CF9-908E-B39CD8C9ED8F}_3.png&quot;/&gt;&lt;left val=&quot;160&quot;/&gt;&lt;top val=&quot;273&quot;/&gt;&lt;width val=&quot;454&quot;/&gt;&lt;height val=&quot;329&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HTML_AUTOSHAPE_INFO" val="&lt;ThreeDShapeInfo&gt;&lt;uuid val=&quot;{ED68465F-5158-4776-924A-AAC7BBE009F7}&quot;/&gt;&lt;isInvalidForFieldText val=&quot;0&quot;/&gt;&lt;Image&gt;&lt;filename val=&quot;C:\Users\delroy\AppData\Local\Temp\CP1200010270937Session\CPTrustFolder1200010270953\PPTImport1200010311453\data\asimages\{ED68465F-5158-4776-924A-AAC7BBE009F7}.png&quot;/&gt;&lt;left val=&quot;678&quot;/&gt;&lt;top val=&quot;280&quot;/&gt;&lt;width val=&quot;348&quot;/&gt;&lt;height val=&quot;250&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D20374A9-6C38-478F-A546-C582AB5D299D}&quot;/&gt;&lt;isInvalidForFieldText val=&quot;0&quot;/&gt;&lt;Image&gt;&lt;filename val=&quot;C:\Users\delroy\AppData\Local\Temp\CP1200010270937Session\CPTrustFolder1200010270953\PPTImport1200010735062\data\asimages\{D20374A9-6C38-478F-A546-C582AB5D299D}_4.png&quot;/&gt;&lt;left val=&quot;233&quot;/&gt;&lt;top val=&quot;100&quot;/&gt;&lt;width val=&quot;813&quot;/&gt;&lt;height val=&quot;12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12&quot;/&gt;&lt;lineCharCount val=&quot;2&quot;/&gt;&lt;lineCharCount val=&quot;12&quot;/&gt;&lt;lineCharCount val=&quot;42&quot;/&gt;&lt;lineCharCount val=&quot;52&quot;/&gt;&lt;lineCharCount val=&quot;43&quot;/&gt;&lt;lineCharCount val=&quot;43&quot;/&gt;&lt;lineCharCount val=&quot;70&quot;/&gt;&lt;lineCharCount val=&quot;48&quot;/&gt;&lt;lineCharCount val=&quot;1&quot;/&gt;&lt;lineCharCount val=&quot;34&quot;/&gt;&lt;lineCharCount val=&quot;36&quot;/&gt;&lt;lineCharCount val=&quot;2&quot;/&gt;&lt;/TableIndex&gt;&lt;/ShapeTextInfo&gt;"/>
  <p:tag name="HTML_SHAPEINFO" val="&lt;ThreeDShapeInfo&gt;&lt;uuid val=&quot;{B5DAE8F2-F1F5-47D2-93E5-4977E772CAD2}&quot;/&gt;&lt;isInvalidForFieldText val=&quot;0&quot;/&gt;&lt;Image&gt;&lt;filename val=&quot;C:\Users\delroy\AppData\Local\Temp\CP1200010270937Session\CPTrustFolder1200010270953\PPTImport1200010735062\data\asimages\{B5DAE8F2-F1F5-47D2-93E5-4977E772CAD2}_4.png&quot;/&gt;&lt;left val=&quot;157&quot;/&gt;&lt;top val=&quot;274&quot;/&gt;&lt;width val=&quot;961&quot;/&gt;&lt;height val=&quot;331&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0&quot;/&gt;&lt;lineCharCount val=&quot;20&quot;/&gt;&lt;/TableIndex&gt;&lt;/ShapeTextInfo&gt;"/>
  <p:tag name="HTML_SHAPEINFO" val="&lt;ThreeDShapeInfo&gt;&lt;uuid val=&quot;{10859E9C-93EC-4006-BD41-649B99C127BD}&quot;/&gt;&lt;isInvalidForFieldText val=&quot;0&quot;/&gt;&lt;Image&gt;&lt;filename val=&quot;C:\Users\delroy\AppData\Local\Temp\CP1200010270937Session\CPTrustFolder1200010270953\PPTImport1200010735062\data\asimages\{10859E9C-93EC-4006-BD41-649B99C127BD}_5.png&quot;/&gt;&lt;left val=&quot;233&quot;/&gt;&lt;top val=&quot;100&quot;/&gt;&lt;width val=&quot;813&quot;/&gt;&lt;height val=&quot;126&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22&quot;/&gt;&lt;lineCharCount val=&quot;1&quot;/&gt;&lt;lineCharCount val=&quot;32&quot;/&gt;&lt;lineCharCount val=&quot;2&quot;/&gt;&lt;lineCharCount val=&quot;13&quot;/&gt;&lt;lineCharCount val=&quot;1&quot;/&gt;&lt;lineCharCount val=&quot;33&quot;/&gt;&lt;lineCharCount val=&quot;1&quot;/&gt;&lt;lineCharCount val=&quot;46&quot;/&gt;&lt;lineCharCount val=&quot;24&quot;/&gt;&lt;lineCharCount val=&quot;31&quot;/&gt;&lt;lineCharCount val=&quot;1&quot;/&gt;&lt;/TableIndex&gt;&lt;/ShapeTextInfo&gt;"/>
  <p:tag name="HTML_SHAPEINFO" val="&lt;ThreeDShapeInfo&gt;&lt;uuid val=&quot;{E4B69DE7-5344-4428-8206-4ED2DC7C132E}&quot;/&gt;&lt;isInvalidForFieldText val=&quot;0&quot;/&gt;&lt;Image&gt;&lt;filename val=&quot;C:\Users\delroy\AppData\Local\Temp\CP1200010270937Session\CPTrustFolder1200010270953\PPTImport1200010735062\data\asimages\{E4B69DE7-5344-4428-8206-4ED2DC7C132E}_5.png&quot;/&gt;&lt;left val=&quot;228&quot;/&gt;&lt;top val=&quot;270&quot;/&gt;&lt;width val=&quot;818&quot;/&gt;&lt;height val=&quot;337&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1&quot;/&gt;&lt;/TableIndex&gt;&lt;/ShapeTextInfo&gt;"/>
  <p:tag name="HTML_SHAPEINFO" val="&lt;ThreeDShapeInfo&gt;&lt;uuid val=&quot;{D50FEE68-CFA0-4F7A-B850-92FDDA00DD36}&quot;/&gt;&lt;isInvalidForFieldText val=&quot;0&quot;/&gt;&lt;Image&gt;&lt;filename val=&quot;C:\Users\delroy\AppData\Local\Temp\CP1200010270937Session\CPTrustFolder1200010270953\PPTImport1200010735062\data\asimages\{D50FEE68-CFA0-4F7A-B850-92FDDA00DD36}_6.png&quot;/&gt;&lt;left val=&quot;233&quot;/&gt;&lt;top val=&quot;100&quot;/&gt;&lt;width val=&quot;813&quot;/&gt;&lt;height val=&quot;126&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1&quot;/&gt;&lt;lineCharCount val=&quot;2&quot;/&gt;&lt;lineCharCount val=&quot;64&quot;/&gt;&lt;lineCharCount val=&quot;75&quot;/&gt;&lt;lineCharCount val=&quot;1&quot;/&gt;&lt;lineCharCount val=&quot;10&quot;/&gt;&lt;lineCharCount val=&quot;1&quot;/&gt;&lt;lineCharCount val=&quot;14&quot;/&gt;&lt;lineCharCount val=&quot;1&quot;/&gt;&lt;/TableIndex&gt;&lt;/ShapeTextInfo&gt;"/>
  <p:tag name="HTML_SHAPEINFO" val="&lt;ThreeDShapeInfo&gt;&lt;uuid val=&quot;{F1809B93-14B2-4C17-B7DC-78D5A43C53D4}&quot;/&gt;&lt;isInvalidForFieldText val=&quot;0&quot;/&gt;&lt;Image&gt;&lt;filename val=&quot;C:\Users\delroy\AppData\Local\Temp\CP1200010270937Session\CPTrustFolder1200010270953\PPTImport1200010735062\data\asimages\{F1809B93-14B2-4C17-B7DC-78D5A43C53D4}_6.png&quot;/&gt;&lt;left val=&quot;154&quot;/&gt;&lt;top val=&quot;273&quot;/&gt;&lt;width val=&quot;1009&quot;/&gt;&lt;height val=&quot;329&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9&quot;/&gt;&lt;lineCharCount val=&quot;15&quot;/&gt;&lt;/TableIndex&gt;&lt;/ShapeTextInfo&gt;"/>
  <p:tag name="HTML_SHAPEINFO" val="&lt;ThreeDShapeInfo&gt;&lt;uuid val=&quot;{74FF5796-3D15-41ED-B691-B81E84DEA607}&quot;/&gt;&lt;isInvalidForFieldText val=&quot;0&quot;/&gt;&lt;Image&gt;&lt;filename val=&quot;C:\Users\delroy\AppData\Local\Temp\CP1200010270937Session\CPTrustFolder1200010270953\PPTImport1200010735062\data\asimages\{74FF5796-3D15-41ED-B691-B81E84DEA607}_7.png&quot;/&gt;&lt;left val=&quot;233&quot;/&gt;&lt;top val=&quot;100&quot;/&gt;&lt;width val=&quot;813&quot;/&gt;&lt;height val=&quot;126&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67&quot;/&gt;&lt;lineCharCount val=&quot;71&quot;/&gt;&lt;lineCharCount val=&quot;2&quot;/&gt;&lt;lineCharCount val=&quot;10&quot;/&gt;&lt;lineCharCount val=&quot;1&quot;/&gt;&lt;/TableIndex&gt;&lt;/ShapeTextInfo&gt;"/>
  <p:tag name="HTML_SHAPEINFO" val="&lt;ThreeDShapeInfo&gt;&lt;uuid val=&quot;{E08DBDE1-122F-431F-B816-7CC702DABB32}&quot;/&gt;&lt;isInvalidForFieldText val=&quot;0&quot;/&gt;&lt;Image&gt;&lt;filename val=&quot;C:\Users\delroy\AppData\Local\Temp\CP1200010270937Session\CPTrustFolder1200010270953\PPTImport1200010735062\data\asimages\{E08DBDE1-122F-431F-B816-7CC702DABB32}_7.png&quot;/&gt;&lt;left val=&quot;134&quot;/&gt;&lt;top val=&quot;273&quot;/&gt;&lt;width val=&quot;1003&quot;/&gt;&lt;height val=&quot;329&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3A1C7F32-2102-43AE-BFDE-016D837770F4}&quot;/&gt;&lt;isInvalidForFieldText val=&quot;0&quot;/&gt;&lt;Image&gt;&lt;filename val=&quot;C:\Users\delroy\AppData\Local\Temp\CP1200010270937Session\CPTrustFolder1200010270953\PPTImport1200010735062\data\asimages\{3A1C7F32-2102-43AE-BFDE-016D837770F4}_8.png&quot;/&gt;&lt;left val=&quot;233&quot;/&gt;&lt;top val=&quot;100&quot;/&gt;&lt;width val=&quot;813&quot;/&gt;&lt;height val=&quot;126&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28&quot;/&gt;&lt;lineCharCount val=&quot;2&quot;/&gt;&lt;lineCharCount val=&quot;37&quot;/&gt;&lt;lineCharCount val=&quot;26&quot;/&gt;&lt;lineCharCount val=&quot;29&quot;/&gt;&lt;lineCharCount val=&quot;1&quot;/&gt;&lt;/TableIndex&gt;&lt;/ShapeTextInfo&gt;"/>
  <p:tag name="HTML_SHAPEINFO" val="&lt;ThreeDShapeInfo&gt;&lt;uuid val=&quot;{ED14E2CC-EE34-4AE6-A836-71582DBE4EF1}&quot;/&gt;&lt;isInvalidForFieldText val=&quot;0&quot;/&gt;&lt;Image&gt;&lt;filename val=&quot;C:\Users\delroy\AppData\Local\Temp\CP1200010270937Session\CPTrustFolder1200010270953\PPTImport1200010735062\data\asimages\{ED14E2CC-EE34-4AE6-A836-71582DBE4EF1}_8.png&quot;/&gt;&lt;left val=&quot;228&quot;/&gt;&lt;top val=&quot;273&quot;/&gt;&lt;width val=&quot;818&quot;/&gt;&lt;height val=&quot;329&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HTML_SHAPEINFO" val="&lt;ThreeDShapeInfo&gt;&lt;uuid val=&quot;{D6C75FDB-832A-4289-A475-9E72E462013F}&quot;/&gt;&lt;isInvalidForFieldText val=&quot;0&quot;/&gt;&lt;Image&gt;&lt;filename val=&quot;C:\Users\delroy\AppData\Local\Temp\CP1200010270937Session\CPTrustFolder1200010270953\PPTImport1200010735062\data\asimages\{D6C75FDB-832A-4289-A475-9E72E462013F}_9.png&quot;/&gt;&lt;left val=&quot;233&quot;/&gt;&lt;top val=&quot;100&quot;/&gt;&lt;width val=&quot;813&quot;/&gt;&lt;height val=&quot;126&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7&quot;/&gt;&lt;lineCharCount val=&quot;1&quot;/&gt;&lt;lineCharCount val=&quot;61&quot;/&gt;&lt;lineCharCount val=&quot;20&quot;/&gt;&lt;lineCharCount val=&quot;1&quot;/&gt;&lt;lineCharCount val=&quot;22&quot;/&gt;&lt;lineCharCount val=&quot;13&quot;/&gt;&lt;/TableIndex&gt;&lt;/ShapeTextInfo&gt;"/>
  <p:tag name="HTML_SHAPEINFO" val="&lt;ThreeDShapeInfo&gt;&lt;uuid val=&quot;{676E7F7C-7EAD-4B09-85A1-12F06640C9F5}&quot;/&gt;&lt;isInvalidForFieldText val=&quot;0&quot;/&gt;&lt;Image&gt;&lt;filename val=&quot;C:\Users\delroy\AppData\Local\Temp\CP1200010270937Session\CPTrustFolder1200010270953\PPTImport1200010735062\data\asimages\{676E7F7C-7EAD-4B09-85A1-12F06640C9F5}_9.png&quot;/&gt;&lt;left val=&quot;228&quot;/&gt;&lt;top val=&quot;273&quot;/&gt;&lt;width val=&quot;820&quot;/&gt;&lt;height val=&quot;329&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17&quot;/&gt;&lt;/TableIndex&gt;&lt;/ShapeTextInfo&gt;"/>
  <p:tag name="HTML_SHAPEINFO" val="&lt;ThreeDShapeInfo&gt;&lt;uuid val=&quot;{53AC94E3-5273-49C3-B84D-25B55459AB28}&quot;/&gt;&lt;isInvalidForFieldText val=&quot;0&quot;/&gt;&lt;Image&gt;&lt;filename val=&quot;C:\Users\delroy\AppData\Local\Temp\CP1200010270937Session\CPTrustFolder1200010270953\PPTImport1200010735062\data\asimages\{53AC94E3-5273-49C3-B84D-25B55459AB28}_10.png&quot;/&gt;&lt;left val=&quot;233&quot;/&gt;&lt;top val=&quot;100&quot;/&gt;&lt;width val=&quot;813&quot;/&gt;&lt;height val=&quot;126&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70&quot;/&gt;&lt;lineCharCount val=&quot;56&quot;/&gt;&lt;lineCharCount val=&quot;59&quot;/&gt;&lt;lineCharCount val=&quot;5&quot;/&gt;&lt;lineCharCount val=&quot;63&quot;/&gt;&lt;/TableIndex&gt;&lt;/ShapeTextInfo&gt;"/>
  <p:tag name="HTML_SHAPEINFO" val="&lt;ThreeDShapeInfo&gt;&lt;uuid val=&quot;{F14675A2-A154-447A-827B-558067C71039}&quot;/&gt;&lt;isInvalidForFieldText val=&quot;0&quot;/&gt;&lt;Image&gt;&lt;filename val=&quot;C:\Users\delroy\AppData\Local\Temp\CP1200010270937Session\CPTrustFolder1200010270953\PPTImport1200010735062\data\asimages\{F14675A2-A154-447A-827B-558067C71039}_10.png&quot;/&gt;&lt;left val=&quot;152&quot;/&gt;&lt;top val=&quot;273&quot;/&gt;&lt;width val=&quot;968&quot;/&gt;&lt;height val=&quot;329&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2&quot;/&gt;&lt;lineCharCount val=&quot;25&quot;/&gt;&lt;/TableIndex&gt;&lt;/ShapeTextInfo&gt;"/>
  <p:tag name="HTML_SHAPEINFO" val="&lt;ThreeDShapeInfo&gt;&lt;uuid val=&quot;{2B2512DB-52E2-4907-A5F8-D02185DB90F7}&quot;/&gt;&lt;isInvalidForFieldText val=&quot;0&quot;/&gt;&lt;Image&gt;&lt;filename val=&quot;C:\Users\delroy\AppData\Local\Temp\CP1200010270937Session\CPTrustFolder1200010270953\PPTImport1200010735062\data\asimages\{2B2512DB-52E2-4907-A5F8-D02185DB90F7}_11.png&quot;/&gt;&lt;left val=&quot;233&quot;/&gt;&lt;top val=&quot;100&quot;/&gt;&lt;width val=&quot;813&quot;/&gt;&lt;height val=&quot;126&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43&quot;/&gt;&lt;lineCharCount val=&quot;42&quot;/&gt;&lt;/TableIndex&gt;&lt;/ShapeTextInfo&gt;"/>
  <p:tag name="HTML_SHAPEINFO" val="&lt;ThreeDShapeInfo&gt;&lt;uuid val=&quot;{93FD6CEA-E334-4A96-8883-1A6F72E4DE7A}&quot;/&gt;&lt;isInvalidForFieldText val=&quot;0&quot;/&gt;&lt;Image&gt;&lt;filename val=&quot;C:\Users\delroy\AppData\Local\Temp\CP1200010270937Session\CPTrustFolder1200010270953\PPTImport1200010735062\data\asimages\{93FD6CEA-E334-4A96-8883-1A6F72E4DE7A}_11.png&quot;/&gt;&lt;left val=&quot;228&quot;/&gt;&lt;top val=&quot;273&quot;/&gt;&lt;width val=&quot;818&quot;/&gt;&lt;height val=&quot;32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533</TotalTime>
  <Words>1636</Words>
  <Application>Microsoft Office PowerPoint</Application>
  <PresentationFormat>Widescreen</PresentationFormat>
  <Paragraphs>114</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Consolas</vt:lpstr>
      <vt:lpstr>Gill Sans MT</vt:lpstr>
      <vt:lpstr>Parcel</vt:lpstr>
      <vt:lpstr>Implementing The Pouring Puzzle</vt:lpstr>
      <vt:lpstr>Authentically Demonstrates</vt:lpstr>
      <vt:lpstr>Glass variables</vt:lpstr>
      <vt:lpstr>Glass Functions</vt:lpstr>
      <vt:lpstr>Pouring water from  one glass to another</vt:lpstr>
      <vt:lpstr>Instantiating the Glass objects</vt:lpstr>
      <vt:lpstr>Implementing the game rules: ending the game</vt:lpstr>
      <vt:lpstr>Displaying the current state</vt:lpstr>
      <vt:lpstr>Choosing a glass</vt:lpstr>
      <vt:lpstr>Validating user input and pouring the water</vt:lpstr>
      <vt:lpstr>Printing the “score:” calling a static function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Puzzle</dc:title>
  <dc:creator>Delroy Brinkerhoff</dc:creator>
  <cp:lastModifiedBy>delroy</cp:lastModifiedBy>
  <cp:revision>16</cp:revision>
  <dcterms:created xsi:type="dcterms:W3CDTF">2016-07-13T22:03:45Z</dcterms:created>
  <dcterms:modified xsi:type="dcterms:W3CDTF">2025-12-22T19:27:20Z</dcterms:modified>
</cp:coreProperties>
</file>