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60" r:id="rId5"/>
    <p:sldId id="259" r:id="rId6"/>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2F365359-F6D9-4D27-8EA0-DFEA440824C9}" type="datetimeFigureOut">
              <a:rPr lang="en-US" smtClean="0"/>
              <a:t>6/14/2021</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5A489FE6-1997-49A3-A5B4-147F41AA4679}" type="slidenum">
              <a:rPr lang="en-US" smtClean="0"/>
              <a:t>‹#›</a:t>
            </a:fld>
            <a:endParaRPr lang="en-US"/>
          </a:p>
        </p:txBody>
      </p:sp>
    </p:spTree>
    <p:extLst>
      <p:ext uri="{BB962C8B-B14F-4D97-AF65-F5344CB8AC3E}">
        <p14:creationId xmlns:p14="http://schemas.microsoft.com/office/powerpoint/2010/main" val="19515303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Programs written in a high-level language must somehow be translated into machine code also known as machine language. This section explores three common approaches to carrying out the translation process.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A489FE6-1997-49A3-A5B4-147F41AA4679}" type="slidenum">
              <a:rPr lang="en-US" smtClean="0"/>
              <a:t>1</a:t>
            </a:fld>
            <a:endParaRPr lang="en-US"/>
          </a:p>
        </p:txBody>
      </p:sp>
    </p:spTree>
    <p:extLst>
      <p:ext uri="{BB962C8B-B14F-4D97-AF65-F5344CB8AC3E}">
        <p14:creationId xmlns:p14="http://schemas.microsoft.com/office/powerpoint/2010/main" val="3451650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Machine code consists of a sequence of 1's and 0's that represent very simple or primitive operations or instructions. The power of a modern computer lies not in the sophistication of the operations that it can perform but rather in the speed at which it can perform those operations. Unless specifically designed to be compatible, different computers, and specifically the CPUs within those computers, typically understand different machine codes or instructions. Furthermore, operating systems provide a runtime environment for programs through a set of services, but how programs access those services varies from one operating system to the next. This all means that programs written for one computer and one operating system may not be compatible with another computer or another operating system. Three techniques for translating programs written in a high-level language into machine code are commonly used.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A489FE6-1997-49A3-A5B4-147F41AA4679}" type="slidenum">
              <a:rPr lang="en-US" smtClean="0"/>
              <a:t>2</a:t>
            </a:fld>
            <a:endParaRPr lang="en-US"/>
          </a:p>
        </p:txBody>
      </p:sp>
    </p:spTree>
    <p:extLst>
      <p:ext uri="{BB962C8B-B14F-4D97-AF65-F5344CB8AC3E}">
        <p14:creationId xmlns:p14="http://schemas.microsoft.com/office/powerpoint/2010/main" val="1564021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In this and the flowing illustrations, computer files are represented by rectangles and executable programs are represented by ovals.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 compiler is nothing more than a program that reads a source code file written in a high-level language like C or C++ and translates it into machine code that is then written to an executable program file that consists of machine code.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A489FE6-1997-49A3-A5B4-147F41AA4679}" type="slidenum">
              <a:rPr lang="en-US" smtClean="0"/>
              <a:t>3</a:t>
            </a:fld>
            <a:endParaRPr lang="en-US"/>
          </a:p>
        </p:txBody>
      </p:sp>
    </p:spTree>
    <p:extLst>
      <p:ext uri="{BB962C8B-B14F-4D97-AF65-F5344CB8AC3E}">
        <p14:creationId xmlns:p14="http://schemas.microsoft.com/office/powerpoint/2010/main" val="1627051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Programs written in interpreted languages, like JavaScript for example, are translated "on the fly." That is, a program called an interpreter reads the source code file and carries out each high-level instruction without saving the translated result. Interpreted programs run anywhere from 10 to 100 times more slowly than compiled programs but are more portable between computers and operating systems. As long as an appropriate interpreter is available on each computer, a program may be moved between systems further translation.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A489FE6-1997-49A3-A5B4-147F41AA4679}" type="slidenum">
              <a:rPr lang="en-US" smtClean="0"/>
              <a:t>4</a:t>
            </a:fld>
            <a:endParaRPr lang="en-US"/>
          </a:p>
        </p:txBody>
      </p:sp>
    </p:spTree>
    <p:extLst>
      <p:ext uri="{BB962C8B-B14F-4D97-AF65-F5344CB8AC3E}">
        <p14:creationId xmlns:p14="http://schemas.microsoft.com/office/powerpoint/2010/main" val="4097285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Hybrid languages, like Java or C#, employee both a compiler and an interpreter. The compiler reads the source code file and translates it into an intermediate representation (part way between being source code and machine code). This intermediate representation is sometimes called virtual machine code because it looks like machine code but is for a CPU that doesn't exist, that is, a virtual machine. An interpreter, called a virtual machine, reads the intermediate representation (i.e., the virtual machine code) and carries out the virtual machine instructions one at a time. If an appropriate virtual machine program is available on a particular computer, then the virtual machine code can be moved between systems.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Hybrid systems are typically much faster than purely interpreted programs, running from 3 to 10 times more slowly than an equivalent program written in a purely compiled language. Many modern hybrid systems use a virtual machine that implements a just in time (JIT) compiler, which translates some of the virtual machine code into native (or real) machine code. The native machine code is not saved and must still run within the virtual machine. Nevertheless, a JIT system typically runs only about 50% more slowly than an equivalent program written in a purely compiled language.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A489FE6-1997-49A3-A5B4-147F41AA4679}" type="slidenum">
              <a:rPr lang="en-US" smtClean="0"/>
              <a:t>5</a:t>
            </a:fld>
            <a:endParaRPr lang="en-US"/>
          </a:p>
        </p:txBody>
      </p:sp>
    </p:spTree>
    <p:extLst>
      <p:ext uri="{BB962C8B-B14F-4D97-AF65-F5344CB8AC3E}">
        <p14:creationId xmlns:p14="http://schemas.microsoft.com/office/powerpoint/2010/main" val="20722995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960AE5BA-08AB-45B1-9052-05B8C79DA924}" type="datetimeFigureOut">
              <a:rPr lang="en-US" smtClean="0"/>
              <a:t>6/14/2021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E73E20-B1E1-45CC-BA70-E6710D08C586}" type="slidenum">
              <a:rPr lang="en-US" smtClean="0"/>
              <a:t>‹#›</a:t>
            </a:fld>
            <a:endParaRPr lang="en-US"/>
          </a:p>
        </p:txBody>
      </p:sp>
    </p:spTree>
    <p:extLst>
      <p:ext uri="{BB962C8B-B14F-4D97-AF65-F5344CB8AC3E}">
        <p14:creationId xmlns:p14="http://schemas.microsoft.com/office/powerpoint/2010/main" val="332523070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0AE5BA-08AB-45B1-9052-05B8C79DA924}" type="datetimeFigureOut">
              <a:rPr lang="en-US" smtClean="0"/>
              <a:t>6/14/2021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E73E20-B1E1-45CC-BA70-E6710D08C586}" type="slidenum">
              <a:rPr lang="en-US" smtClean="0"/>
              <a:t>‹#›</a:t>
            </a:fld>
            <a:endParaRPr lang="en-US"/>
          </a:p>
        </p:txBody>
      </p:sp>
    </p:spTree>
    <p:extLst>
      <p:ext uri="{BB962C8B-B14F-4D97-AF65-F5344CB8AC3E}">
        <p14:creationId xmlns:p14="http://schemas.microsoft.com/office/powerpoint/2010/main" val="3597006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0AE5BA-08AB-45B1-9052-05B8C79DA924}" type="datetimeFigureOut">
              <a:rPr lang="en-US" smtClean="0"/>
              <a:t>6/14/2021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E73E20-B1E1-45CC-BA70-E6710D08C586}" type="slidenum">
              <a:rPr lang="en-US" smtClean="0"/>
              <a:t>‹#›</a:t>
            </a:fld>
            <a:endParaRPr lang="en-US"/>
          </a:p>
        </p:txBody>
      </p:sp>
    </p:spTree>
    <p:extLst>
      <p:ext uri="{BB962C8B-B14F-4D97-AF65-F5344CB8AC3E}">
        <p14:creationId xmlns:p14="http://schemas.microsoft.com/office/powerpoint/2010/main" val="31969977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0AE5BA-08AB-45B1-9052-05B8C79DA924}" type="datetimeFigureOut">
              <a:rPr lang="en-US" smtClean="0"/>
              <a:t>6/14/2021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E73E20-B1E1-45CC-BA70-E6710D08C586}" type="slidenum">
              <a:rPr lang="en-US" smtClean="0"/>
              <a:t>‹#›</a:t>
            </a:fld>
            <a:endParaRPr lang="en-US"/>
          </a:p>
        </p:txBody>
      </p:sp>
    </p:spTree>
    <p:extLst>
      <p:ext uri="{BB962C8B-B14F-4D97-AF65-F5344CB8AC3E}">
        <p14:creationId xmlns:p14="http://schemas.microsoft.com/office/powerpoint/2010/main" val="3911151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960AE5BA-08AB-45B1-9052-05B8C79DA924}" type="datetimeFigureOut">
              <a:rPr lang="en-US" smtClean="0"/>
              <a:t>6/14/2021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E73E20-B1E1-45CC-BA70-E6710D08C586}" type="slidenum">
              <a:rPr lang="en-US" smtClean="0"/>
              <a:t>‹#›</a:t>
            </a:fld>
            <a:endParaRPr lang="en-US"/>
          </a:p>
        </p:txBody>
      </p:sp>
    </p:spTree>
    <p:extLst>
      <p:ext uri="{BB962C8B-B14F-4D97-AF65-F5344CB8AC3E}">
        <p14:creationId xmlns:p14="http://schemas.microsoft.com/office/powerpoint/2010/main" val="175594118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960AE5BA-08AB-45B1-9052-05B8C79DA924}" type="datetimeFigureOut">
              <a:rPr lang="en-US" smtClean="0"/>
              <a:t>6/14/2021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7BE73E20-B1E1-45CC-BA70-E6710D08C586}" type="slidenum">
              <a:rPr lang="en-US" smtClean="0"/>
              <a:t>‹#›</a:t>
            </a:fld>
            <a:endParaRPr lang="en-US"/>
          </a:p>
        </p:txBody>
      </p:sp>
    </p:spTree>
    <p:extLst>
      <p:ext uri="{BB962C8B-B14F-4D97-AF65-F5344CB8AC3E}">
        <p14:creationId xmlns:p14="http://schemas.microsoft.com/office/powerpoint/2010/main" val="2197283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960AE5BA-08AB-45B1-9052-05B8C79DA924}" type="datetimeFigureOut">
              <a:rPr lang="en-US" smtClean="0"/>
              <a:t>6/14/2021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E73E20-B1E1-45CC-BA70-E6710D08C586}"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389120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0AE5BA-08AB-45B1-9052-05B8C79DA924}" type="datetimeFigureOut">
              <a:rPr lang="en-US" smtClean="0"/>
              <a:t>6/14/2021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E73E20-B1E1-45CC-BA70-E6710D08C586}" type="slidenum">
              <a:rPr lang="en-US" smtClean="0"/>
              <a:t>‹#›</a:t>
            </a:fld>
            <a:endParaRPr lang="en-US"/>
          </a:p>
        </p:txBody>
      </p:sp>
    </p:spTree>
    <p:extLst>
      <p:ext uri="{BB962C8B-B14F-4D97-AF65-F5344CB8AC3E}">
        <p14:creationId xmlns:p14="http://schemas.microsoft.com/office/powerpoint/2010/main" val="194799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0AE5BA-08AB-45B1-9052-05B8C79DA924}" type="datetimeFigureOut">
              <a:rPr lang="en-US" smtClean="0"/>
              <a:t>6/14/2021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E73E20-B1E1-45CC-BA70-E6710D08C586}" type="slidenum">
              <a:rPr lang="en-US" smtClean="0"/>
              <a:t>‹#›</a:t>
            </a:fld>
            <a:endParaRPr lang="en-US"/>
          </a:p>
        </p:txBody>
      </p:sp>
    </p:spTree>
    <p:extLst>
      <p:ext uri="{BB962C8B-B14F-4D97-AF65-F5344CB8AC3E}">
        <p14:creationId xmlns:p14="http://schemas.microsoft.com/office/powerpoint/2010/main" val="67553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960AE5BA-08AB-45B1-9052-05B8C79DA924}" type="datetimeFigureOut">
              <a:rPr lang="en-US" smtClean="0"/>
              <a:t>6/14/2021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7BE73E20-B1E1-45CC-BA70-E6710D08C586}" type="slidenum">
              <a:rPr lang="en-US" smtClean="0"/>
              <a:t>‹#›</a:t>
            </a:fld>
            <a:endParaRPr lang="en-US"/>
          </a:p>
        </p:txBody>
      </p:sp>
    </p:spTree>
    <p:extLst>
      <p:ext uri="{BB962C8B-B14F-4D97-AF65-F5344CB8AC3E}">
        <p14:creationId xmlns:p14="http://schemas.microsoft.com/office/powerpoint/2010/main" val="2489093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960AE5BA-08AB-45B1-9052-05B8C79DA924}" type="datetimeFigureOut">
              <a:rPr lang="en-US" smtClean="0"/>
              <a:t>6/14/2021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7BE73E20-B1E1-45CC-BA70-E6710D08C586}" type="slidenum">
              <a:rPr lang="en-US" smtClean="0"/>
              <a:t>‹#›</a:t>
            </a:fld>
            <a:endParaRPr lang="en-US"/>
          </a:p>
        </p:txBody>
      </p:sp>
    </p:spTree>
    <p:extLst>
      <p:ext uri="{BB962C8B-B14F-4D97-AF65-F5344CB8AC3E}">
        <p14:creationId xmlns:p14="http://schemas.microsoft.com/office/powerpoint/2010/main" val="41418493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960AE5BA-08AB-45B1-9052-05B8C79DA924}" type="datetimeFigureOut">
              <a:rPr lang="en-US" smtClean="0"/>
              <a:t>6/14/2021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7BE73E20-B1E1-45CC-BA70-E6710D08C586}" type="slidenum">
              <a:rPr lang="en-US" smtClean="0"/>
              <a:t>‹#›</a:t>
            </a:fld>
            <a:endParaRPr lang="en-US"/>
          </a:p>
        </p:txBody>
      </p:sp>
    </p:spTree>
    <p:extLst>
      <p:ext uri="{BB962C8B-B14F-4D97-AF65-F5344CB8AC3E}">
        <p14:creationId xmlns:p14="http://schemas.microsoft.com/office/powerpoint/2010/main" val="36755393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Machine Code</a:t>
            </a:r>
          </a:p>
        </p:txBody>
      </p:sp>
      <p:sp>
        <p:nvSpPr>
          <p:cNvPr id="3" name="Subtitle 2"/>
          <p:cNvSpPr>
            <a:spLocks noGrp="1"/>
          </p:cNvSpPr>
          <p:nvPr>
            <p:ph type="subTitle" idx="1"/>
          </p:nvPr>
        </p:nvSpPr>
        <p:spPr/>
        <p:txBody>
          <a:bodyPr/>
          <a:lstStyle/>
          <a:p>
            <a:r>
              <a:rPr lang="en-US" dirty="0"/>
              <a:t>Also Known As Machine Language</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1939634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Machine Code</a:t>
            </a:r>
          </a:p>
        </p:txBody>
      </p:sp>
      <p:sp>
        <p:nvSpPr>
          <p:cNvPr id="3" name="Content Placeholder 2"/>
          <p:cNvSpPr>
            <a:spLocks noGrp="1"/>
          </p:cNvSpPr>
          <p:nvPr>
            <p:ph idx="1"/>
          </p:nvPr>
        </p:nvSpPr>
        <p:spPr>
          <a:xfrm>
            <a:off x="2231136" y="2638044"/>
            <a:ext cx="7729728" cy="3537469"/>
          </a:xfrm>
        </p:spPr>
        <p:txBody>
          <a:bodyPr>
            <a:normAutofit/>
          </a:bodyPr>
          <a:lstStyle/>
          <a:p>
            <a:r>
              <a:rPr lang="en-US" dirty="0"/>
              <a:t>Consists of a sequence or string of 1’s and 0’s</a:t>
            </a:r>
          </a:p>
          <a:p>
            <a:r>
              <a:rPr lang="en-US" dirty="0"/>
              <a:t>Represent very simple, primitive operations</a:t>
            </a:r>
          </a:p>
          <a:p>
            <a:r>
              <a:rPr lang="en-US" dirty="0"/>
              <a:t>Different CPU’s often “understand” different codes or languages</a:t>
            </a:r>
          </a:p>
          <a:p>
            <a:r>
              <a:rPr lang="en-US" dirty="0"/>
              <a:t>Different operating systems often “understand” different codes or languages</a:t>
            </a:r>
          </a:p>
          <a:p>
            <a:r>
              <a:rPr lang="en-US" dirty="0"/>
              <a:t>Programs written in high-level languages must be translated into machine language before they can run</a:t>
            </a:r>
          </a:p>
          <a:p>
            <a:pPr lvl="1"/>
            <a:r>
              <a:rPr lang="en-US" dirty="0"/>
              <a:t>Compiler</a:t>
            </a:r>
          </a:p>
          <a:p>
            <a:pPr lvl="1"/>
            <a:r>
              <a:rPr lang="en-US" dirty="0"/>
              <a:t>Interpreter</a:t>
            </a:r>
          </a:p>
          <a:p>
            <a:pPr lvl="1"/>
            <a:r>
              <a:rPr lang="en-US" dirty="0"/>
              <a:t>Hybrid</a:t>
            </a:r>
          </a:p>
        </p:txBody>
      </p:sp>
    </p:spTree>
    <p:extLst>
      <p:ext uri="{BB962C8B-B14F-4D97-AF65-F5344CB8AC3E}">
        <p14:creationId xmlns:p14="http://schemas.microsoft.com/office/powerpoint/2010/main" val="890562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Compiler</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1136" y="3411016"/>
            <a:ext cx="7732712" cy="1479637"/>
          </a:xfrm>
          <a:prstGeom prst="rect">
            <a:avLst/>
          </a:prstGeom>
        </p:spPr>
      </p:pic>
    </p:spTree>
    <p:extLst>
      <p:ext uri="{BB962C8B-B14F-4D97-AF65-F5344CB8AC3E}">
        <p14:creationId xmlns:p14="http://schemas.microsoft.com/office/powerpoint/2010/main" val="885042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Interpreter</a:t>
            </a:r>
          </a:p>
        </p:txBody>
      </p:sp>
      <p:pic>
        <p:nvPicPr>
          <p:cNvPr id="6" name="Content Placeholder 5">
            <a:extLst>
              <a:ext uri="{FF2B5EF4-FFF2-40B4-BE49-F238E27FC236}">
                <a16:creationId xmlns:a16="http://schemas.microsoft.com/office/drawing/2014/main" id="{E1A824DC-FAF6-4D97-BF91-8F44B9662ED4}"/>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03680" y="3429000"/>
            <a:ext cx="4784640" cy="1453896"/>
          </a:xfrm>
        </p:spPr>
      </p:pic>
    </p:spTree>
    <p:extLst>
      <p:ext uri="{BB962C8B-B14F-4D97-AF65-F5344CB8AC3E}">
        <p14:creationId xmlns:p14="http://schemas.microsoft.com/office/powerpoint/2010/main" val="2116590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Hybrid</a:t>
            </a:r>
          </a:p>
        </p:txBody>
      </p:sp>
      <p:pic>
        <p:nvPicPr>
          <p:cNvPr id="6" name="Content Placeholder 5">
            <a:extLst>
              <a:ext uri="{FF2B5EF4-FFF2-40B4-BE49-F238E27FC236}">
                <a16:creationId xmlns:a16="http://schemas.microsoft.com/office/drawing/2014/main" id="{0E05FD71-D77E-476B-BFBF-BBA46763240E}"/>
              </a:ext>
            </a:extLst>
          </p:cNvPr>
          <p:cNvPicPr>
            <a:picLocks noGrp="1" noChangeAspect="1"/>
          </p:cNvPicPr>
          <p:nvPr>
            <p:ph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39694" y="3429000"/>
            <a:ext cx="10112612" cy="1426464"/>
          </a:xfrm>
        </p:spPr>
      </p:pic>
    </p:spTree>
    <p:extLst>
      <p:ext uri="{BB962C8B-B14F-4D97-AF65-F5344CB8AC3E}">
        <p14:creationId xmlns:p14="http://schemas.microsoft.com/office/powerpoint/2010/main" val="87218916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206</TotalTime>
  <Words>651</Words>
  <Application>Microsoft Office PowerPoint</Application>
  <PresentationFormat>Widescreen</PresentationFormat>
  <Paragraphs>29</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Gill Sans MT</vt:lpstr>
      <vt:lpstr>Parcel</vt:lpstr>
      <vt:lpstr>Machine Code</vt:lpstr>
      <vt:lpstr>Machine Code</vt:lpstr>
      <vt:lpstr>Compiler</vt:lpstr>
      <vt:lpstr>Interpreter</vt:lpstr>
      <vt:lpstr>Hybrid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Machine Code</dc:title>
  <dc:creator>Delroy Brinkerhoff</dc:creator>
  <cp:lastModifiedBy>Delroy Brinkerhoff</cp:lastModifiedBy>
  <cp:revision>11</cp:revision>
  <cp:lastPrinted>2016-07-13T18:35:01Z</cp:lastPrinted>
  <dcterms:created xsi:type="dcterms:W3CDTF">2016-07-12T22:52:40Z</dcterms:created>
  <dcterms:modified xsi:type="dcterms:W3CDTF">2021-06-14T20:02:12Z</dcterms:modified>
</cp:coreProperties>
</file>