
<file path=[Content_Types].xml><?xml version="1.0" encoding="utf-8"?>
<Types xmlns="http://schemas.openxmlformats.org/package/2006/content-types">
  <Default Extension="emf" ContentType="image/x-emf"/>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8"/>
  </p:notesMasterIdLst>
  <p:sldIdLst>
    <p:sldId id="256" r:id="rId2"/>
    <p:sldId id="257" r:id="rId3"/>
    <p:sldId id="262" r:id="rId4"/>
    <p:sldId id="259" r:id="rId5"/>
    <p:sldId id="260" r:id="rId6"/>
    <p:sldId id="261"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2" d="100"/>
          <a:sy n="72" d="100"/>
        </p:scale>
        <p:origin x="492" y="60"/>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FCCB9DD-D9D4-4DA1-91EE-42D1B726246C}" type="datetimeFigureOut">
              <a:rPr lang="en-US" smtClean="0"/>
              <a:t>6/24/2021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DD39E3F-2FF5-49F9-B8E1-CC539E4F1FAF}" type="slidenum">
              <a:rPr lang="en-US" smtClean="0"/>
              <a:t>‹#›</a:t>
            </a:fld>
            <a:endParaRPr lang="en-US"/>
          </a:p>
        </p:txBody>
      </p:sp>
    </p:spTree>
    <p:extLst>
      <p:ext uri="{BB962C8B-B14F-4D97-AF65-F5344CB8AC3E}">
        <p14:creationId xmlns:p14="http://schemas.microsoft.com/office/powerpoint/2010/main" val="365027937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Before the advent of graphical user interfaces or GUIs, users interacted with computers in a variety of ways. First, through patch cords and plug boards, followed by paper tape and punch cards, then through teletype terminals, which were replaces by cathode ray tubes or CRTs and keyboards. Beginning with the teletype terminals, this interface was called “the console.”</a:t>
            </a:r>
          </a:p>
        </p:txBody>
      </p:sp>
      <p:sp>
        <p:nvSpPr>
          <p:cNvPr id="4" name="Slide Number Placeholder 3"/>
          <p:cNvSpPr>
            <a:spLocks noGrp="1"/>
          </p:cNvSpPr>
          <p:nvPr>
            <p:ph type="sldNum" sz="quarter" idx="5"/>
          </p:nvPr>
        </p:nvSpPr>
        <p:spPr/>
        <p:txBody>
          <a:bodyPr/>
          <a:lstStyle/>
          <a:p>
            <a:fld id="{4DD39E3F-2FF5-49F9-B8E1-CC539E4F1FAF}" type="slidenum">
              <a:rPr lang="en-US" smtClean="0"/>
              <a:t>1</a:t>
            </a:fld>
            <a:endParaRPr lang="en-US"/>
          </a:p>
        </p:txBody>
      </p:sp>
    </p:spTree>
    <p:extLst>
      <p:ext uri="{BB962C8B-B14F-4D97-AF65-F5344CB8AC3E}">
        <p14:creationId xmlns:p14="http://schemas.microsoft.com/office/powerpoint/2010/main" val="28613958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console consisted of the screen and the keyboard, and all human/computer interaction was text-based. Today, we still use the console, but it is typically represented by a specific window, either the “Command Prompt” window or a shell. Our study focuses on the console for simplicity.</a:t>
            </a:r>
          </a:p>
        </p:txBody>
      </p:sp>
      <p:sp>
        <p:nvSpPr>
          <p:cNvPr id="4" name="Slide Number Placeholder 3"/>
          <p:cNvSpPr>
            <a:spLocks noGrp="1"/>
          </p:cNvSpPr>
          <p:nvPr>
            <p:ph type="sldNum" sz="quarter" idx="5"/>
          </p:nvPr>
        </p:nvSpPr>
        <p:spPr/>
        <p:txBody>
          <a:bodyPr/>
          <a:lstStyle/>
          <a:p>
            <a:fld id="{4DD39E3F-2FF5-49F9-B8E1-CC539E4F1FAF}" type="slidenum">
              <a:rPr lang="en-US" smtClean="0"/>
              <a:t>2</a:t>
            </a:fld>
            <a:endParaRPr lang="en-US"/>
          </a:p>
        </p:txBody>
      </p:sp>
    </p:spTree>
    <p:extLst>
      <p:ext uri="{BB962C8B-B14F-4D97-AF65-F5344CB8AC3E}">
        <p14:creationId xmlns:p14="http://schemas.microsoft.com/office/powerpoint/2010/main" val="413350530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When a C++ program begins to run, it has three stream objects available through which it can perform I/O operations. Actually, it has more than three but that’s all we’ll consider this semester. These objects are instances of two classes named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istream</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and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ostream</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(for input and output stream respectively). As data is moved in or out of our program, it is treated as a stream or sequence of bytes, hence the term “stream.” The objects are part of a library that the linker automatically merges with our program.</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object named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cin</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(for console input) is tied to the keyboard, while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cout</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(for console output) and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cerr</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(for console error) are tied to the screen. It might seem strange to have two streams going to the same destination, but there are console “tricks” that we can use to split the streams if we choose.</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console objects are used in conjunction with two I/O operators, neither of which have a parallel in Java. The first is called the “inserter” operator and is formed by two less than symbols next to each other. The inserter performs an output operation: it inserts data into the output stream. The second operator, called the extractor, is formed by two greater than signs next to each other and performs an input operation: it extracts data from the input stream.</a:t>
            </a:r>
          </a:p>
        </p:txBody>
      </p:sp>
      <p:sp>
        <p:nvSpPr>
          <p:cNvPr id="4" name="Slide Number Placeholder 3"/>
          <p:cNvSpPr>
            <a:spLocks noGrp="1"/>
          </p:cNvSpPr>
          <p:nvPr>
            <p:ph type="sldNum" sz="quarter" idx="5"/>
          </p:nvPr>
        </p:nvSpPr>
        <p:spPr/>
        <p:txBody>
          <a:bodyPr/>
          <a:lstStyle/>
          <a:p>
            <a:fld id="{4DD39E3F-2FF5-49F9-B8E1-CC539E4F1FAF}" type="slidenum">
              <a:rPr lang="en-US" smtClean="0"/>
              <a:t>3</a:t>
            </a:fld>
            <a:endParaRPr lang="en-US"/>
          </a:p>
        </p:txBody>
      </p:sp>
    </p:spTree>
    <p:extLst>
      <p:ext uri="{BB962C8B-B14F-4D97-AF65-F5344CB8AC3E}">
        <p14:creationId xmlns:p14="http://schemas.microsoft.com/office/powerpoint/2010/main" val="156327447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There are a couple of ways that we can access the console stream objects. On the left is the most simple and the most compact; this is the way that the examples are presented in the textbook. However, on the Internet, you will occasionally see the syntax illustrated on the right, so you should understand both ways.</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difference between the two examples is analogous to the difference between two Java programs that use or do not use an “import” statement. In Java, an import statement allows a programmer to use a shorthand notation when accessing library or API objects. The equivalent in C++ is a “using” statement. Without the “using” statement, some programming features (e.g.,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cout</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must be specified more fully. The syntax “std::” ties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cout</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to the “std” or standard namespace. The two colons form the scope resolution operator, which we will explore in more detail later in the semester.</a:t>
            </a:r>
          </a:p>
        </p:txBody>
      </p:sp>
      <p:sp>
        <p:nvSpPr>
          <p:cNvPr id="4" name="Slide Number Placeholder 3"/>
          <p:cNvSpPr>
            <a:spLocks noGrp="1"/>
          </p:cNvSpPr>
          <p:nvPr>
            <p:ph type="sldNum" sz="quarter" idx="5"/>
          </p:nvPr>
        </p:nvSpPr>
        <p:spPr/>
        <p:txBody>
          <a:bodyPr/>
          <a:lstStyle/>
          <a:p>
            <a:fld id="{4DD39E3F-2FF5-49F9-B8E1-CC539E4F1FAF}" type="slidenum">
              <a:rPr lang="en-US" smtClean="0"/>
              <a:t>4</a:t>
            </a:fld>
            <a:endParaRPr lang="en-US"/>
          </a:p>
        </p:txBody>
      </p:sp>
    </p:spTree>
    <p:extLst>
      <p:ext uri="{BB962C8B-B14F-4D97-AF65-F5344CB8AC3E}">
        <p14:creationId xmlns:p14="http://schemas.microsoft.com/office/powerpoint/2010/main" val="366999033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Manipulators are special functions that are designed to work with the inserter or the extractor. The most common manipulator is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endl</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(where the last character is a lower-case L). The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endl</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manipulator performs an end-line: it moves the cursor down one line and to the left edge of the console. As demonstrated here, the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endl</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manipulator can be inserted wherever and as often as we wish to help achieve the output formatting that we want.</a:t>
            </a:r>
          </a:p>
        </p:txBody>
      </p:sp>
      <p:sp>
        <p:nvSpPr>
          <p:cNvPr id="4" name="Slide Number Placeholder 3"/>
          <p:cNvSpPr>
            <a:spLocks noGrp="1"/>
          </p:cNvSpPr>
          <p:nvPr>
            <p:ph type="sldNum" sz="quarter" idx="5"/>
          </p:nvPr>
        </p:nvSpPr>
        <p:spPr/>
        <p:txBody>
          <a:bodyPr/>
          <a:lstStyle/>
          <a:p>
            <a:fld id="{4DD39E3F-2FF5-49F9-B8E1-CC539E4F1FAF}" type="slidenum">
              <a:rPr lang="en-US" smtClean="0"/>
              <a:t>5</a:t>
            </a:fld>
            <a:endParaRPr lang="en-US"/>
          </a:p>
        </p:txBody>
      </p:sp>
    </p:spTree>
    <p:extLst>
      <p:ext uri="{BB962C8B-B14F-4D97-AF65-F5344CB8AC3E}">
        <p14:creationId xmlns:p14="http://schemas.microsoft.com/office/powerpoint/2010/main" val="69753804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In our programs, we sometimes need to refer to characters that either do not have a visible or graphic form or are hard to “talk about” for some other reason. For example, suppose I need to print a backspace character. There’s a backspace key on the keyboard but what would it “look like” if I wanted to write it in a program? To solve this problem, many languages, including C++ and Java, provide a series of escape sequences or escape characters.</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These characters are formed by “escaping” a “normal” character. So, for example, the backspace character is formed by two characters right next to each other: the backslash and the “B.” The backslash character is called an “escape character.” Printing the newline character – backslash “N” – does just about the same thing as printing an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endl</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(the only difference is that </a:t>
            </a:r>
            <a:r>
              <a:rPr lang="en-US" sz="1800" dirty="0" err="1">
                <a:effectLst/>
                <a:latin typeface="Calibri" panose="020F0502020204030204" pitchFamily="34" charset="0"/>
                <a:ea typeface="Times New Roman" panose="02020603050405020304" pitchFamily="18" charset="0"/>
                <a:cs typeface="Times New Roman" panose="02020603050405020304" pitchFamily="18" charset="0"/>
              </a:rPr>
              <a:t>endl</a:t>
            </a: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 flushes a memory buffer while a newline does not).</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About half of the escape characters are used often enough to justify remembering them: Newline, Tab, Backslash, and the single and double quotation marks.</a:t>
            </a:r>
          </a:p>
        </p:txBody>
      </p:sp>
      <p:sp>
        <p:nvSpPr>
          <p:cNvPr id="4" name="Slide Number Placeholder 3"/>
          <p:cNvSpPr>
            <a:spLocks noGrp="1"/>
          </p:cNvSpPr>
          <p:nvPr>
            <p:ph type="sldNum" sz="quarter" idx="5"/>
          </p:nvPr>
        </p:nvSpPr>
        <p:spPr/>
        <p:txBody>
          <a:bodyPr/>
          <a:lstStyle/>
          <a:p>
            <a:fld id="{4DD39E3F-2FF5-49F9-B8E1-CC539E4F1FAF}" type="slidenum">
              <a:rPr lang="en-US" smtClean="0"/>
              <a:t>6</a:t>
            </a:fld>
            <a:endParaRPr lang="en-US"/>
          </a:p>
        </p:txBody>
      </p:sp>
    </p:spTree>
    <p:extLst>
      <p:ext uri="{BB962C8B-B14F-4D97-AF65-F5344CB8AC3E}">
        <p14:creationId xmlns:p14="http://schemas.microsoft.com/office/powerpoint/2010/main" val="142205887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B8FA232F-D632-4860-A466-CD6680D2A071}" type="datetimeFigureOut">
              <a:rPr lang="en-US" smtClean="0"/>
              <a:t>6/24/2021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238FBF4-49F7-4B56-9E5A-F06215C66A9D}" type="slidenum">
              <a:rPr lang="en-US" smtClean="0"/>
              <a:t>‹#›</a:t>
            </a:fld>
            <a:endParaRPr lang="en-US"/>
          </a:p>
        </p:txBody>
      </p:sp>
    </p:spTree>
    <p:extLst>
      <p:ext uri="{BB962C8B-B14F-4D97-AF65-F5344CB8AC3E}">
        <p14:creationId xmlns:p14="http://schemas.microsoft.com/office/powerpoint/2010/main" val="3122958112"/>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8FA232F-D632-4860-A466-CD6680D2A071}" type="datetimeFigureOut">
              <a:rPr lang="en-US" smtClean="0"/>
              <a:t>6/24/2021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238FBF4-49F7-4B56-9E5A-F06215C66A9D}" type="slidenum">
              <a:rPr lang="en-US" smtClean="0"/>
              <a:t>‹#›</a:t>
            </a:fld>
            <a:endParaRPr lang="en-US"/>
          </a:p>
        </p:txBody>
      </p:sp>
    </p:spTree>
    <p:extLst>
      <p:ext uri="{BB962C8B-B14F-4D97-AF65-F5344CB8AC3E}">
        <p14:creationId xmlns:p14="http://schemas.microsoft.com/office/powerpoint/2010/main" val="180092013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8FA232F-D632-4860-A466-CD6680D2A071}" type="datetimeFigureOut">
              <a:rPr lang="en-US" smtClean="0"/>
              <a:t>6/24/2021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238FBF4-49F7-4B56-9E5A-F06215C66A9D}" type="slidenum">
              <a:rPr lang="en-US" smtClean="0"/>
              <a:t>‹#›</a:t>
            </a:fld>
            <a:endParaRPr lang="en-US"/>
          </a:p>
        </p:txBody>
      </p:sp>
    </p:spTree>
    <p:extLst>
      <p:ext uri="{BB962C8B-B14F-4D97-AF65-F5344CB8AC3E}">
        <p14:creationId xmlns:p14="http://schemas.microsoft.com/office/powerpoint/2010/main" val="10940040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8FA232F-D632-4860-A466-CD6680D2A071}" type="datetimeFigureOut">
              <a:rPr lang="en-US" smtClean="0"/>
              <a:t>6/24/2021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238FBF4-49F7-4B56-9E5A-F06215C66A9D}" type="slidenum">
              <a:rPr lang="en-US" smtClean="0"/>
              <a:t>‹#›</a:t>
            </a:fld>
            <a:endParaRPr lang="en-US"/>
          </a:p>
        </p:txBody>
      </p:sp>
    </p:spTree>
    <p:extLst>
      <p:ext uri="{BB962C8B-B14F-4D97-AF65-F5344CB8AC3E}">
        <p14:creationId xmlns:p14="http://schemas.microsoft.com/office/powerpoint/2010/main" val="159115230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8FA232F-D632-4860-A466-CD6680D2A071}" type="datetimeFigureOut">
              <a:rPr lang="en-US" smtClean="0"/>
              <a:t>6/24/2021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238FBF4-49F7-4B56-9E5A-F06215C66A9D}" type="slidenum">
              <a:rPr lang="en-US" smtClean="0"/>
              <a:t>‹#›</a:t>
            </a:fld>
            <a:endParaRPr lang="en-US"/>
          </a:p>
        </p:txBody>
      </p:sp>
    </p:spTree>
    <p:extLst>
      <p:ext uri="{BB962C8B-B14F-4D97-AF65-F5344CB8AC3E}">
        <p14:creationId xmlns:p14="http://schemas.microsoft.com/office/powerpoint/2010/main" val="929502580"/>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8FA232F-D632-4860-A466-CD6680D2A071}" type="datetimeFigureOut">
              <a:rPr lang="en-US" smtClean="0"/>
              <a:t>6/24/2021</a:t>
            </a:fld>
            <a:endParaRPr lang="en-US"/>
          </a:p>
        </p:txBody>
      </p:sp>
      <p:sp>
        <p:nvSpPr>
          <p:cNvPr id="9" name="Footer Placeholder 8"/>
          <p:cNvSpPr>
            <a:spLocks noGrp="1"/>
          </p:cNvSpPr>
          <p:nvPr>
            <p:ph type="ftr" sz="quarter" idx="11"/>
          </p:nvPr>
        </p:nvSpPr>
        <p:spPr/>
        <p:txBody>
          <a:bodyPr/>
          <a:lstStyle/>
          <a:p>
            <a:endParaRPr lang="en-US"/>
          </a:p>
        </p:txBody>
      </p:sp>
      <p:sp>
        <p:nvSpPr>
          <p:cNvPr id="10" name="Slide Number Placeholder 9"/>
          <p:cNvSpPr>
            <a:spLocks noGrp="1"/>
          </p:cNvSpPr>
          <p:nvPr>
            <p:ph type="sldNum" sz="quarter" idx="12"/>
          </p:nvPr>
        </p:nvSpPr>
        <p:spPr/>
        <p:txBody>
          <a:bodyPr/>
          <a:lstStyle/>
          <a:p>
            <a:fld id="{C238FBF4-49F7-4B56-9E5A-F06215C66A9D}" type="slidenum">
              <a:rPr lang="en-US" smtClean="0"/>
              <a:t>‹#›</a:t>
            </a:fld>
            <a:endParaRPr lang="en-US"/>
          </a:p>
        </p:txBody>
      </p:sp>
    </p:spTree>
    <p:extLst>
      <p:ext uri="{BB962C8B-B14F-4D97-AF65-F5344CB8AC3E}">
        <p14:creationId xmlns:p14="http://schemas.microsoft.com/office/powerpoint/2010/main" val="151703096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8FA232F-D632-4860-A466-CD6680D2A071}" type="datetimeFigureOut">
              <a:rPr lang="en-US" smtClean="0"/>
              <a:t>6/24/2021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238FBF4-49F7-4B56-9E5A-F06215C66A9D}" type="slidenum">
              <a:rPr lang="en-US" smtClean="0"/>
              <a:t>‹#›</a:t>
            </a:fld>
            <a:endParaRPr lang="en-US"/>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15920221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8FA232F-D632-4860-A466-CD6680D2A071}" type="datetimeFigureOut">
              <a:rPr lang="en-US" smtClean="0"/>
              <a:t>6/24/2021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238FBF4-49F7-4B56-9E5A-F06215C66A9D}" type="slidenum">
              <a:rPr lang="en-US" smtClean="0"/>
              <a:t>‹#›</a:t>
            </a:fld>
            <a:endParaRPr lang="en-US"/>
          </a:p>
        </p:txBody>
      </p:sp>
    </p:spTree>
    <p:extLst>
      <p:ext uri="{BB962C8B-B14F-4D97-AF65-F5344CB8AC3E}">
        <p14:creationId xmlns:p14="http://schemas.microsoft.com/office/powerpoint/2010/main" val="129365045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FA232F-D632-4860-A466-CD6680D2A071}" type="datetimeFigureOut">
              <a:rPr lang="en-US" smtClean="0"/>
              <a:t>6/24/2021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238FBF4-49F7-4B56-9E5A-F06215C66A9D}" type="slidenum">
              <a:rPr lang="en-US" smtClean="0"/>
              <a:t>‹#›</a:t>
            </a:fld>
            <a:endParaRPr lang="en-US"/>
          </a:p>
        </p:txBody>
      </p:sp>
    </p:spTree>
    <p:extLst>
      <p:ext uri="{BB962C8B-B14F-4D97-AF65-F5344CB8AC3E}">
        <p14:creationId xmlns:p14="http://schemas.microsoft.com/office/powerpoint/2010/main" val="23898296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8FA232F-D632-4860-A466-CD6680D2A071}" type="datetimeFigureOut">
              <a:rPr lang="en-US" smtClean="0"/>
              <a:t>6/24/2021</a:t>
            </a:fld>
            <a:endParaRPr lang="en-US"/>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1" name="Slide Number Placeholder 10"/>
          <p:cNvSpPr>
            <a:spLocks noGrp="1"/>
          </p:cNvSpPr>
          <p:nvPr>
            <p:ph type="sldNum" sz="quarter" idx="12"/>
          </p:nvPr>
        </p:nvSpPr>
        <p:spPr/>
        <p:txBody>
          <a:bodyPr/>
          <a:lstStyle/>
          <a:p>
            <a:fld id="{C238FBF4-49F7-4B56-9E5A-F06215C66A9D}" type="slidenum">
              <a:rPr lang="en-US" smtClean="0"/>
              <a:t>‹#›</a:t>
            </a:fld>
            <a:endParaRPr lang="en-US"/>
          </a:p>
        </p:txBody>
      </p:sp>
    </p:spTree>
    <p:extLst>
      <p:ext uri="{BB962C8B-B14F-4D97-AF65-F5344CB8AC3E}">
        <p14:creationId xmlns:p14="http://schemas.microsoft.com/office/powerpoint/2010/main" val="208095971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8FA232F-D632-4860-A466-CD6680D2A071}" type="datetimeFigureOut">
              <a:rPr lang="en-US" smtClean="0"/>
              <a:t>6/24/2021</a:t>
            </a:fld>
            <a:endParaRPr lang="en-US"/>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0" name="Slide Number Placeholder 9"/>
          <p:cNvSpPr>
            <a:spLocks noGrp="1"/>
          </p:cNvSpPr>
          <p:nvPr>
            <p:ph type="sldNum" sz="quarter" idx="12"/>
          </p:nvPr>
        </p:nvSpPr>
        <p:spPr/>
        <p:txBody>
          <a:bodyPr/>
          <a:lstStyle/>
          <a:p>
            <a:fld id="{C238FBF4-49F7-4B56-9E5A-F06215C66A9D}" type="slidenum">
              <a:rPr lang="en-US" smtClean="0"/>
              <a:t>‹#›</a:t>
            </a:fld>
            <a:endParaRPr lang="en-US"/>
          </a:p>
        </p:txBody>
      </p:sp>
    </p:spTree>
    <p:extLst>
      <p:ext uri="{BB962C8B-B14F-4D97-AF65-F5344CB8AC3E}">
        <p14:creationId xmlns:p14="http://schemas.microsoft.com/office/powerpoint/2010/main" val="85976728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8FA232F-D632-4860-A466-CD6680D2A071}" type="datetimeFigureOut">
              <a:rPr lang="en-US" smtClean="0"/>
              <a:t>6/24/2021</a:t>
            </a:fld>
            <a:endParaRPr lang="en-US"/>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C238FBF4-49F7-4B56-9E5A-F06215C66A9D}" type="slidenum">
              <a:rPr lang="en-US" smtClean="0"/>
              <a:t>‹#›</a:t>
            </a:fld>
            <a:endParaRPr lang="en-US"/>
          </a:p>
        </p:txBody>
      </p:sp>
    </p:spTree>
    <p:extLst>
      <p:ext uri="{BB962C8B-B14F-4D97-AF65-F5344CB8AC3E}">
        <p14:creationId xmlns:p14="http://schemas.microsoft.com/office/powerpoint/2010/main" val="251129582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C++ Console Input / Output</a:t>
            </a:r>
          </a:p>
        </p:txBody>
      </p:sp>
      <p:sp>
        <p:nvSpPr>
          <p:cNvPr id="3" name="Subtitle 2"/>
          <p:cNvSpPr>
            <a:spLocks noGrp="1"/>
          </p:cNvSpPr>
          <p:nvPr>
            <p:ph type="subTitle" idx="1"/>
          </p:nvPr>
        </p:nvSpPr>
        <p:spPr/>
        <p:txBody>
          <a:bodyPr/>
          <a:lstStyle/>
          <a:p>
            <a:r>
              <a:rPr lang="en-US" dirty="0"/>
              <a:t>Reading input from the keyboard and</a:t>
            </a:r>
          </a:p>
          <a:p>
            <a:r>
              <a:rPr lang="en-US" dirty="0"/>
              <a:t>displaying output to the screen</a:t>
            </a:r>
          </a:p>
        </p:txBody>
      </p:sp>
      <p:sp>
        <p:nvSpPr>
          <p:cNvPr id="4" name="TextBox 3"/>
          <p:cNvSpPr txBox="1"/>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33032958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The Computer Console</a:t>
            </a:r>
          </a:p>
        </p:txBody>
      </p:sp>
      <p:sp>
        <p:nvSpPr>
          <p:cNvPr id="7" name="Content Placeholder 6"/>
          <p:cNvSpPr>
            <a:spLocks noGrp="1"/>
          </p:cNvSpPr>
          <p:nvPr>
            <p:ph idx="1"/>
          </p:nvPr>
        </p:nvSpPr>
        <p:spPr/>
        <p:txBody>
          <a:bodyPr/>
          <a:lstStyle/>
          <a:p>
            <a:r>
              <a:rPr lang="en-US" dirty="0"/>
              <a:t>The screen</a:t>
            </a:r>
          </a:p>
          <a:p>
            <a:r>
              <a:rPr lang="en-US" dirty="0"/>
              <a:t>The keyboard</a:t>
            </a:r>
          </a:p>
        </p:txBody>
      </p:sp>
      <p:pic>
        <p:nvPicPr>
          <p:cNvPr id="8" name="Picture 7"/>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4252112" y="2797729"/>
            <a:ext cx="3687775" cy="3401287"/>
          </a:xfrm>
          <a:prstGeom prst="rect">
            <a:avLst/>
          </a:prstGeom>
        </p:spPr>
      </p:pic>
    </p:spTree>
    <p:extLst>
      <p:ext uri="{BB962C8B-B14F-4D97-AF65-F5344CB8AC3E}">
        <p14:creationId xmlns:p14="http://schemas.microsoft.com/office/powerpoint/2010/main" val="377656938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pic>
        <p:nvPicPr>
          <p:cNvPr id="7" name="Content Placeholder 6">
            <a:extLst>
              <a:ext uri="{FF2B5EF4-FFF2-40B4-BE49-F238E27FC236}">
                <a16:creationId xmlns:a16="http://schemas.microsoft.com/office/drawing/2014/main" id="{1979CEC8-D754-4AA1-8BAD-93594F705E98}"/>
              </a:ext>
            </a:extLst>
          </p:cNvPr>
          <p:cNvPicPr>
            <a:picLocks noGrp="1" noChangeAspect="1"/>
          </p:cNvPicPr>
          <p:nvPr>
            <p:ph sz="half" idx="2"/>
          </p:nvPr>
        </p:nvPicPr>
        <p:blipFill>
          <a:blip r:embed="rId3"/>
          <a:stretch>
            <a:fillRect/>
          </a:stretch>
        </p:blipFill>
        <p:spPr>
          <a:xfrm>
            <a:off x="4672103" y="4045709"/>
            <a:ext cx="6883071" cy="1486025"/>
          </a:xfrm>
          <a:prstGeom prst="rect">
            <a:avLst/>
          </a:prstGeom>
          <a:ln w="31750" cap="sq">
            <a:solidFill>
              <a:srgbClr val="FFFFFF"/>
            </a:solidFill>
            <a:miter lim="800000"/>
          </a:ln>
        </p:spPr>
      </p:pic>
      <p:sp>
        <p:nvSpPr>
          <p:cNvPr id="4" name="Title 3">
            <a:extLst>
              <a:ext uri="{FF2B5EF4-FFF2-40B4-BE49-F238E27FC236}">
                <a16:creationId xmlns:a16="http://schemas.microsoft.com/office/drawing/2014/main" id="{3F85C585-9A7F-49D7-AEA4-6C5C48942816}"/>
              </a:ext>
            </a:extLst>
          </p:cNvPr>
          <p:cNvSpPr>
            <a:spLocks noGrp="1"/>
          </p:cNvSpPr>
          <p:nvPr>
            <p:ph type="title"/>
          </p:nvPr>
        </p:nvSpPr>
        <p:spPr>
          <a:xfrm>
            <a:off x="640079" y="640079"/>
            <a:ext cx="3402531" cy="5272242"/>
          </a:xfrm>
        </p:spPr>
        <p:txBody>
          <a:bodyPr vert="horz" lIns="182880" tIns="182880" rIns="182880" bIns="182880" rtlCol="0" anchor="ctr">
            <a:normAutofit/>
          </a:bodyPr>
          <a:lstStyle/>
          <a:p>
            <a:r>
              <a:rPr lang="en-US" dirty="0"/>
              <a:t>Console I/O Objects</a:t>
            </a:r>
          </a:p>
        </p:txBody>
      </p:sp>
      <p:sp>
        <p:nvSpPr>
          <p:cNvPr id="5" name="Content Placeholder 4">
            <a:extLst>
              <a:ext uri="{FF2B5EF4-FFF2-40B4-BE49-F238E27FC236}">
                <a16:creationId xmlns:a16="http://schemas.microsoft.com/office/drawing/2014/main" id="{B1ADC099-0753-4BFB-B408-2015F6B9D639}"/>
              </a:ext>
            </a:extLst>
          </p:cNvPr>
          <p:cNvSpPr>
            <a:spLocks noGrp="1"/>
          </p:cNvSpPr>
          <p:nvPr>
            <p:ph sz="half" idx="1"/>
          </p:nvPr>
        </p:nvSpPr>
        <p:spPr>
          <a:xfrm>
            <a:off x="4672103" y="640079"/>
            <a:ext cx="6883072" cy="2834737"/>
          </a:xfrm>
        </p:spPr>
        <p:txBody>
          <a:bodyPr vert="horz" lIns="91440" tIns="45720" rIns="91440" bIns="45720" rtlCol="0">
            <a:normAutofit/>
          </a:bodyPr>
          <a:lstStyle/>
          <a:p>
            <a:r>
              <a:rPr lang="en-US" dirty="0" err="1"/>
              <a:t>cin</a:t>
            </a:r>
            <a:r>
              <a:rPr lang="en-US" dirty="0"/>
              <a:t> &gt;&gt; </a:t>
            </a:r>
            <a:r>
              <a:rPr lang="en-US" dirty="0" err="1"/>
              <a:t>var</a:t>
            </a:r>
            <a:r>
              <a:rPr lang="en-US" dirty="0"/>
              <a:t>;</a:t>
            </a:r>
          </a:p>
          <a:p>
            <a:r>
              <a:rPr lang="en-US" dirty="0" err="1"/>
              <a:t>cout</a:t>
            </a:r>
            <a:r>
              <a:rPr lang="en-US" dirty="0"/>
              <a:t> &lt;&lt; expression;</a:t>
            </a:r>
          </a:p>
          <a:p>
            <a:r>
              <a:rPr lang="en-US" dirty="0" err="1"/>
              <a:t>cerr</a:t>
            </a:r>
            <a:r>
              <a:rPr lang="en-US" dirty="0"/>
              <a:t> &lt;&lt; expression;</a:t>
            </a:r>
          </a:p>
          <a:p>
            <a:r>
              <a:rPr lang="en-US" dirty="0"/>
              <a:t>&lt;&lt; is the inserter operator</a:t>
            </a:r>
          </a:p>
          <a:p>
            <a:r>
              <a:rPr lang="en-US" dirty="0"/>
              <a:t>&gt;&gt; is the extractor operator</a:t>
            </a:r>
          </a:p>
          <a:p>
            <a:r>
              <a:rPr lang="en-US" dirty="0" err="1"/>
              <a:t>cin</a:t>
            </a:r>
            <a:r>
              <a:rPr lang="en-US" dirty="0"/>
              <a:t>, </a:t>
            </a:r>
            <a:r>
              <a:rPr lang="en-US" dirty="0" err="1"/>
              <a:t>cout</a:t>
            </a:r>
            <a:r>
              <a:rPr lang="en-US" dirty="0"/>
              <a:t>, and </a:t>
            </a:r>
            <a:r>
              <a:rPr lang="en-US" dirty="0" err="1"/>
              <a:t>cerr</a:t>
            </a:r>
            <a:r>
              <a:rPr lang="en-US" dirty="0"/>
              <a:t> are pre-instantiated objects extracted from a C++ library</a:t>
            </a:r>
          </a:p>
        </p:txBody>
      </p:sp>
    </p:spTree>
    <p:extLst>
      <p:ext uri="{BB962C8B-B14F-4D97-AF65-F5344CB8AC3E}">
        <p14:creationId xmlns:p14="http://schemas.microsoft.com/office/powerpoint/2010/main" val="163635118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Using The Console I/O System</a:t>
            </a:r>
          </a:p>
        </p:txBody>
      </p:sp>
      <p:sp>
        <p:nvSpPr>
          <p:cNvPr id="7" name="TextBox 6"/>
          <p:cNvSpPr txBox="1"/>
          <p:nvPr/>
        </p:nvSpPr>
        <p:spPr>
          <a:xfrm>
            <a:off x="5624421" y="3005411"/>
            <a:ext cx="5779699" cy="1477328"/>
          </a:xfrm>
          <a:prstGeom prst="rect">
            <a:avLst/>
          </a:prstGeom>
          <a:noFill/>
        </p:spPr>
        <p:txBody>
          <a:bodyPr wrap="square" rtlCol="0">
            <a:spAutoFit/>
          </a:bodyPr>
          <a:lstStyle/>
          <a:p>
            <a:r>
              <a:rPr lang="en-US" dirty="0">
                <a:latin typeface="Courier New" panose="02070309020205020404" pitchFamily="49" charset="0"/>
                <a:cs typeface="Courier New" panose="02070309020205020404" pitchFamily="49" charset="0"/>
              </a:rPr>
              <a:t>#include &lt;</a:t>
            </a:r>
            <a:r>
              <a:rPr lang="en-US" dirty="0" err="1">
                <a:latin typeface="Courier New" panose="02070309020205020404" pitchFamily="49" charset="0"/>
                <a:cs typeface="Courier New" panose="02070309020205020404" pitchFamily="49" charset="0"/>
              </a:rPr>
              <a:t>iostream</a:t>
            </a:r>
            <a:r>
              <a:rPr lang="en-US" dirty="0">
                <a:latin typeface="Courier New" panose="02070309020205020404" pitchFamily="49" charset="0"/>
                <a:cs typeface="Courier New" panose="02070309020205020404" pitchFamily="49" charset="0"/>
              </a:rPr>
              <a:t>&gt;</a:t>
            </a:r>
          </a:p>
          <a:p>
            <a:r>
              <a:rPr lang="en-US" dirty="0">
                <a:latin typeface="Courier New" panose="02070309020205020404" pitchFamily="49" charset="0"/>
                <a:cs typeface="Courier New" panose="02070309020205020404" pitchFamily="49" charset="0"/>
              </a:rPr>
              <a:t>	.</a:t>
            </a:r>
          </a:p>
          <a:p>
            <a:r>
              <a:rPr lang="en-US" dirty="0">
                <a:latin typeface="Courier New" panose="02070309020205020404" pitchFamily="49" charset="0"/>
                <a:cs typeface="Courier New" panose="02070309020205020404" pitchFamily="49" charset="0"/>
              </a:rPr>
              <a:t>	.</a:t>
            </a:r>
          </a:p>
          <a:p>
            <a:r>
              <a:rPr lang="en-US" dirty="0">
                <a:latin typeface="Courier New" panose="02070309020205020404" pitchFamily="49" charset="0"/>
                <a:cs typeface="Courier New" panose="02070309020205020404" pitchFamily="49" charset="0"/>
              </a:rPr>
              <a:t>	.</a:t>
            </a:r>
          </a:p>
          <a:p>
            <a:r>
              <a:rPr lang="en-US" dirty="0" err="1">
                <a:solidFill>
                  <a:srgbClr val="FF0000"/>
                </a:solidFill>
                <a:latin typeface="Courier New" panose="02070309020205020404" pitchFamily="49" charset="0"/>
                <a:cs typeface="Courier New" panose="02070309020205020404" pitchFamily="49" charset="0"/>
              </a:rPr>
              <a:t>std</a:t>
            </a:r>
            <a:r>
              <a:rPr lang="en-US" dirty="0">
                <a:solidFill>
                  <a:srgbClr val="FF0000"/>
                </a:solidFill>
                <a:latin typeface="Courier New" panose="02070309020205020404" pitchFamily="49" charset="0"/>
                <a:cs typeface="Courier New" panose="02070309020205020404" pitchFamily="49" charset="0"/>
              </a:rPr>
              <a:t>::</a:t>
            </a:r>
            <a:r>
              <a:rPr lang="en-US" dirty="0" err="1">
                <a:latin typeface="Courier New" panose="02070309020205020404" pitchFamily="49" charset="0"/>
                <a:cs typeface="Courier New" panose="02070309020205020404" pitchFamily="49" charset="0"/>
              </a:rPr>
              <a:t>cout</a:t>
            </a:r>
            <a:r>
              <a:rPr lang="en-US" dirty="0">
                <a:latin typeface="Courier New" panose="02070309020205020404" pitchFamily="49" charset="0"/>
                <a:cs typeface="Courier New" panose="02070309020205020404" pitchFamily="49" charset="0"/>
              </a:rPr>
              <a:t> &lt;&lt; "hello world" &lt;&lt; </a:t>
            </a:r>
            <a:r>
              <a:rPr lang="en-US" dirty="0" err="1">
                <a:solidFill>
                  <a:srgbClr val="FF0000"/>
                </a:solidFill>
                <a:latin typeface="Courier New" panose="02070309020205020404" pitchFamily="49" charset="0"/>
                <a:cs typeface="Courier New" panose="02070309020205020404" pitchFamily="49" charset="0"/>
              </a:rPr>
              <a:t>std</a:t>
            </a:r>
            <a:r>
              <a:rPr lang="en-US" dirty="0">
                <a:solidFill>
                  <a:srgbClr val="FF0000"/>
                </a:solidFill>
                <a:latin typeface="Courier New" panose="02070309020205020404" pitchFamily="49" charset="0"/>
                <a:cs typeface="Courier New" panose="02070309020205020404" pitchFamily="49" charset="0"/>
              </a:rPr>
              <a:t>::</a:t>
            </a:r>
            <a:r>
              <a:rPr lang="en-US" dirty="0" err="1">
                <a:latin typeface="Courier New" panose="02070309020205020404" pitchFamily="49" charset="0"/>
                <a:cs typeface="Courier New" panose="02070309020205020404" pitchFamily="49" charset="0"/>
              </a:rPr>
              <a:t>endl</a:t>
            </a:r>
            <a:r>
              <a:rPr lang="en-US" dirty="0">
                <a:latin typeface="Courier New" panose="02070309020205020404" pitchFamily="49" charset="0"/>
                <a:cs typeface="Courier New" panose="02070309020205020404" pitchFamily="49" charset="0"/>
              </a:rPr>
              <a:t>;</a:t>
            </a:r>
          </a:p>
        </p:txBody>
      </p:sp>
      <p:sp>
        <p:nvSpPr>
          <p:cNvPr id="8" name="TextBox 7"/>
          <p:cNvSpPr txBox="1"/>
          <p:nvPr/>
        </p:nvSpPr>
        <p:spPr>
          <a:xfrm>
            <a:off x="845389" y="3005411"/>
            <a:ext cx="4572000" cy="1754326"/>
          </a:xfrm>
          <a:prstGeom prst="rect">
            <a:avLst/>
          </a:prstGeom>
          <a:noFill/>
        </p:spPr>
        <p:txBody>
          <a:bodyPr wrap="square" rtlCol="0">
            <a:spAutoFit/>
          </a:bodyPr>
          <a:lstStyle/>
          <a:p>
            <a:r>
              <a:rPr lang="en-US" dirty="0">
                <a:latin typeface="Courier New" panose="02070309020205020404" pitchFamily="49" charset="0"/>
                <a:cs typeface="Courier New" panose="02070309020205020404" pitchFamily="49" charset="0"/>
              </a:rPr>
              <a:t>#include &lt;</a:t>
            </a:r>
            <a:r>
              <a:rPr lang="en-US" dirty="0" err="1">
                <a:latin typeface="Courier New" panose="02070309020205020404" pitchFamily="49" charset="0"/>
                <a:cs typeface="Courier New" panose="02070309020205020404" pitchFamily="49" charset="0"/>
              </a:rPr>
              <a:t>iostream</a:t>
            </a:r>
            <a:r>
              <a:rPr lang="en-US" dirty="0">
                <a:latin typeface="Courier New" panose="02070309020205020404" pitchFamily="49" charset="0"/>
                <a:cs typeface="Courier New" panose="02070309020205020404" pitchFamily="49" charset="0"/>
              </a:rPr>
              <a:t>&gt;</a:t>
            </a:r>
          </a:p>
          <a:p>
            <a:r>
              <a:rPr lang="en-US" dirty="0">
                <a:solidFill>
                  <a:srgbClr val="FF0000"/>
                </a:solidFill>
                <a:latin typeface="Courier New" panose="02070309020205020404" pitchFamily="49" charset="0"/>
                <a:cs typeface="Courier New" panose="02070309020205020404" pitchFamily="49" charset="0"/>
              </a:rPr>
              <a:t>using namespace </a:t>
            </a:r>
            <a:r>
              <a:rPr lang="en-US" dirty="0" err="1">
                <a:solidFill>
                  <a:srgbClr val="FF0000"/>
                </a:solidFill>
                <a:latin typeface="Courier New" panose="02070309020205020404" pitchFamily="49" charset="0"/>
                <a:cs typeface="Courier New" panose="02070309020205020404" pitchFamily="49" charset="0"/>
              </a:rPr>
              <a:t>std</a:t>
            </a:r>
            <a:r>
              <a:rPr lang="en-US" dirty="0">
                <a:solidFill>
                  <a:srgbClr val="FF0000"/>
                </a:solidFill>
                <a:latin typeface="Courier New" panose="02070309020205020404" pitchFamily="49" charset="0"/>
                <a:cs typeface="Courier New" panose="02070309020205020404" pitchFamily="49" charset="0"/>
              </a:rPr>
              <a:t>;</a:t>
            </a:r>
          </a:p>
          <a:p>
            <a:r>
              <a:rPr lang="en-US" dirty="0">
                <a:latin typeface="Courier New" panose="02070309020205020404" pitchFamily="49" charset="0"/>
                <a:cs typeface="Courier New" panose="02070309020205020404" pitchFamily="49" charset="0"/>
              </a:rPr>
              <a:t>	.</a:t>
            </a:r>
          </a:p>
          <a:p>
            <a:r>
              <a:rPr lang="en-US" dirty="0">
                <a:latin typeface="Courier New" panose="02070309020205020404" pitchFamily="49" charset="0"/>
                <a:cs typeface="Courier New" panose="02070309020205020404" pitchFamily="49" charset="0"/>
              </a:rPr>
              <a:t>	.</a:t>
            </a:r>
          </a:p>
          <a:p>
            <a:r>
              <a:rPr lang="en-US" dirty="0">
                <a:latin typeface="Courier New" panose="02070309020205020404" pitchFamily="49" charset="0"/>
                <a:cs typeface="Courier New" panose="02070309020205020404" pitchFamily="49" charset="0"/>
              </a:rPr>
              <a:t>	.</a:t>
            </a:r>
          </a:p>
          <a:p>
            <a:r>
              <a:rPr lang="en-US" dirty="0" err="1">
                <a:latin typeface="Courier New" panose="02070309020205020404" pitchFamily="49" charset="0"/>
                <a:cs typeface="Courier New" panose="02070309020205020404" pitchFamily="49" charset="0"/>
              </a:rPr>
              <a:t>cout</a:t>
            </a:r>
            <a:r>
              <a:rPr lang="en-US" dirty="0">
                <a:latin typeface="Courier New" panose="02070309020205020404" pitchFamily="49" charset="0"/>
                <a:cs typeface="Courier New" panose="02070309020205020404" pitchFamily="49" charset="0"/>
              </a:rPr>
              <a:t> &lt;&lt; "hello world" &lt;&lt; </a:t>
            </a:r>
            <a:r>
              <a:rPr lang="en-US" dirty="0" err="1">
                <a:latin typeface="Courier New" panose="02070309020205020404" pitchFamily="49" charset="0"/>
                <a:cs typeface="Courier New" panose="02070309020205020404" pitchFamily="49" charset="0"/>
              </a:rPr>
              <a:t>endl</a:t>
            </a:r>
            <a:r>
              <a:rPr lang="en-US" dirty="0">
                <a:latin typeface="Courier New" panose="02070309020205020404" pitchFamily="49" charset="0"/>
                <a:cs typeface="Courier New" panose="02070309020205020404" pitchFamily="49" charset="0"/>
              </a:rPr>
              <a:t>;</a:t>
            </a:r>
          </a:p>
        </p:txBody>
      </p:sp>
    </p:spTree>
    <p:extLst>
      <p:ext uri="{BB962C8B-B14F-4D97-AF65-F5344CB8AC3E}">
        <p14:creationId xmlns:p14="http://schemas.microsoft.com/office/powerpoint/2010/main" val="103825635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Manipulators</a:t>
            </a:r>
          </a:p>
        </p:txBody>
      </p:sp>
      <p:sp>
        <p:nvSpPr>
          <p:cNvPr id="3" name="Content Placeholder 2"/>
          <p:cNvSpPr>
            <a:spLocks noGrp="1"/>
          </p:cNvSpPr>
          <p:nvPr>
            <p:ph idx="1"/>
          </p:nvPr>
        </p:nvSpPr>
        <p:spPr>
          <a:xfrm>
            <a:off x="2231136" y="2638044"/>
            <a:ext cx="3859113" cy="3101983"/>
          </a:xfrm>
        </p:spPr>
        <p:txBody>
          <a:bodyPr/>
          <a:lstStyle/>
          <a:p>
            <a:r>
              <a:rPr lang="en-US" dirty="0"/>
              <a:t>Manipulators are special functions designed to work with the inserter (&lt;&lt;) and the extractor (&gt;&gt;) operators</a:t>
            </a:r>
          </a:p>
          <a:p>
            <a:r>
              <a:rPr lang="en-US" dirty="0"/>
              <a:t>Manipulators without arguments are described in &lt;</a:t>
            </a:r>
            <a:r>
              <a:rPr lang="en-US" dirty="0" err="1"/>
              <a:t>iostream</a:t>
            </a:r>
            <a:r>
              <a:rPr lang="en-US" dirty="0"/>
              <a:t>&gt;</a:t>
            </a:r>
          </a:p>
          <a:p>
            <a:r>
              <a:rPr lang="en-US" dirty="0" err="1"/>
              <a:t>endl</a:t>
            </a:r>
            <a:r>
              <a:rPr lang="en-US" dirty="0"/>
              <a:t> (the last character is a lower case L) ends the line by dropping down one line and returning the cursor to the left side of the screen</a:t>
            </a:r>
          </a:p>
        </p:txBody>
      </p:sp>
      <p:sp>
        <p:nvSpPr>
          <p:cNvPr id="4" name="TextBox 3"/>
          <p:cNvSpPr txBox="1"/>
          <p:nvPr/>
        </p:nvSpPr>
        <p:spPr>
          <a:xfrm>
            <a:off x="6383547" y="2638044"/>
            <a:ext cx="4792454" cy="3693319"/>
          </a:xfrm>
          <a:prstGeom prst="rect">
            <a:avLst/>
          </a:prstGeom>
          <a:noFill/>
        </p:spPr>
        <p:txBody>
          <a:bodyPr wrap="square" rtlCol="0">
            <a:spAutoFit/>
          </a:bodyPr>
          <a:lstStyle/>
          <a:p>
            <a:r>
              <a:rPr lang="en-US" dirty="0"/>
              <a:t>#include &lt;</a:t>
            </a:r>
            <a:r>
              <a:rPr lang="en-US" dirty="0" err="1"/>
              <a:t>iostream</a:t>
            </a:r>
            <a:r>
              <a:rPr lang="en-US" dirty="0"/>
              <a:t>&gt;</a:t>
            </a:r>
          </a:p>
          <a:p>
            <a:r>
              <a:rPr lang="en-US" dirty="0"/>
              <a:t>using namespace </a:t>
            </a:r>
            <a:r>
              <a:rPr lang="en-US" dirty="0" err="1"/>
              <a:t>std</a:t>
            </a:r>
            <a:r>
              <a:rPr lang="en-US" dirty="0"/>
              <a:t>;</a:t>
            </a:r>
          </a:p>
          <a:p>
            <a:endParaRPr lang="en-US" dirty="0"/>
          </a:p>
          <a:p>
            <a:r>
              <a:rPr lang="en-US" dirty="0"/>
              <a:t>int main()</a:t>
            </a:r>
          </a:p>
          <a:p>
            <a:r>
              <a:rPr lang="en-US" dirty="0"/>
              <a:t>{</a:t>
            </a:r>
          </a:p>
          <a:p>
            <a:r>
              <a:rPr lang="en-US" dirty="0"/>
              <a:t>	</a:t>
            </a:r>
            <a:r>
              <a:rPr lang="en-US" dirty="0" err="1"/>
              <a:t>cout</a:t>
            </a:r>
            <a:r>
              <a:rPr lang="en-US" dirty="0"/>
              <a:t> &lt;&lt; "See the quick red ";</a:t>
            </a:r>
          </a:p>
          <a:p>
            <a:r>
              <a:rPr lang="en-US" dirty="0"/>
              <a:t>	</a:t>
            </a:r>
            <a:r>
              <a:rPr lang="en-US" dirty="0" err="1"/>
              <a:t>cout</a:t>
            </a:r>
            <a:r>
              <a:rPr lang="en-US" dirty="0"/>
              <a:t> &lt;&lt; "fox jump over the “ &lt;&lt; </a:t>
            </a:r>
            <a:r>
              <a:rPr lang="en-US" dirty="0" err="1"/>
              <a:t>endl</a:t>
            </a:r>
            <a:r>
              <a:rPr lang="en-US" dirty="0"/>
              <a:t>;</a:t>
            </a:r>
          </a:p>
          <a:p>
            <a:r>
              <a:rPr lang="en-US" dirty="0"/>
              <a:t>	</a:t>
            </a:r>
            <a:r>
              <a:rPr lang="en-US" dirty="0" err="1"/>
              <a:t>cout</a:t>
            </a:r>
            <a:r>
              <a:rPr lang="en-US" dirty="0"/>
              <a:t> &lt;&lt; </a:t>
            </a:r>
            <a:r>
              <a:rPr lang="en-US" dirty="0" err="1"/>
              <a:t>endl</a:t>
            </a:r>
            <a:r>
              <a:rPr lang="en-US" dirty="0"/>
              <a:t> &lt;&lt; "lazy brown dog." &lt;&lt; </a:t>
            </a:r>
            <a:r>
              <a:rPr lang="en-US" dirty="0" err="1"/>
              <a:t>endl</a:t>
            </a:r>
            <a:r>
              <a:rPr lang="en-US" dirty="0"/>
              <a:t>;</a:t>
            </a:r>
          </a:p>
          <a:p>
            <a:endParaRPr lang="en-US" dirty="0"/>
          </a:p>
          <a:p>
            <a:r>
              <a:rPr lang="en-US" dirty="0"/>
              <a:t>	</a:t>
            </a:r>
            <a:r>
              <a:rPr lang="en-US" dirty="0" err="1"/>
              <a:t>cout</a:t>
            </a:r>
            <a:r>
              <a:rPr lang="en-US" dirty="0"/>
              <a:t> &lt;&lt; </a:t>
            </a:r>
            <a:r>
              <a:rPr lang="en-US" dirty="0" err="1"/>
              <a:t>endl</a:t>
            </a:r>
            <a:r>
              <a:rPr lang="en-US" dirty="0"/>
              <a:t>;</a:t>
            </a:r>
          </a:p>
          <a:p>
            <a:endParaRPr lang="en-US" dirty="0"/>
          </a:p>
          <a:p>
            <a:r>
              <a:rPr lang="en-US" dirty="0"/>
              <a:t>	return 0;</a:t>
            </a:r>
          </a:p>
          <a:p>
            <a:r>
              <a:rPr lang="en-US" dirty="0"/>
              <a:t>}</a:t>
            </a:r>
          </a:p>
        </p:txBody>
      </p:sp>
    </p:spTree>
    <p:extLst>
      <p:ext uri="{BB962C8B-B14F-4D97-AF65-F5344CB8AC3E}">
        <p14:creationId xmlns:p14="http://schemas.microsoft.com/office/powerpoint/2010/main" val="32293815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Escape Sequences / Characters</a:t>
            </a:r>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3689744774"/>
              </p:ext>
            </p:extLst>
          </p:nvPr>
        </p:nvGraphicFramePr>
        <p:xfrm>
          <a:off x="2230438" y="2638425"/>
          <a:ext cx="7731126" cy="4079240"/>
        </p:xfrm>
        <a:graphic>
          <a:graphicData uri="http://schemas.openxmlformats.org/drawingml/2006/table">
            <a:tbl>
              <a:tblPr firstRow="1" bandRow="1">
                <a:tableStyleId>{5C22544A-7EE6-4342-B048-85BDC9FD1C3A}</a:tableStyleId>
              </a:tblPr>
              <a:tblGrid>
                <a:gridCol w="3865563">
                  <a:extLst>
                    <a:ext uri="{9D8B030D-6E8A-4147-A177-3AD203B41FA5}">
                      <a16:colId xmlns:a16="http://schemas.microsoft.com/office/drawing/2014/main" val="3756047491"/>
                    </a:ext>
                  </a:extLst>
                </a:gridCol>
                <a:gridCol w="3865563">
                  <a:extLst>
                    <a:ext uri="{9D8B030D-6E8A-4147-A177-3AD203B41FA5}">
                      <a16:colId xmlns:a16="http://schemas.microsoft.com/office/drawing/2014/main" val="3115358219"/>
                    </a:ext>
                  </a:extLst>
                </a:gridCol>
              </a:tblGrid>
              <a:tr h="370840">
                <a:tc>
                  <a:txBody>
                    <a:bodyPr/>
                    <a:lstStyle/>
                    <a:p>
                      <a:r>
                        <a:rPr lang="en-US" dirty="0"/>
                        <a:t>Sequence</a:t>
                      </a:r>
                    </a:p>
                  </a:txBody>
                  <a:tcPr/>
                </a:tc>
                <a:tc>
                  <a:txBody>
                    <a:bodyPr/>
                    <a:lstStyle/>
                    <a:p>
                      <a:r>
                        <a:rPr lang="en-US" dirty="0"/>
                        <a:t>Character</a:t>
                      </a:r>
                    </a:p>
                  </a:txBody>
                  <a:tcPr/>
                </a:tc>
                <a:extLst>
                  <a:ext uri="{0D108BD9-81ED-4DB2-BD59-A6C34878D82A}">
                    <a16:rowId xmlns:a16="http://schemas.microsoft.com/office/drawing/2014/main" val="2839461779"/>
                  </a:ext>
                </a:extLst>
              </a:tr>
              <a:tr h="370840">
                <a:tc>
                  <a:txBody>
                    <a:bodyPr/>
                    <a:lstStyle/>
                    <a:p>
                      <a:r>
                        <a:rPr lang="en-US" dirty="0"/>
                        <a:t>\n</a:t>
                      </a:r>
                    </a:p>
                  </a:txBody>
                  <a:tcPr/>
                </a:tc>
                <a:tc>
                  <a:txBody>
                    <a:bodyPr/>
                    <a:lstStyle/>
                    <a:p>
                      <a:r>
                        <a:rPr lang="en-US" dirty="0"/>
                        <a:t>Newline</a:t>
                      </a:r>
                    </a:p>
                  </a:txBody>
                  <a:tcPr/>
                </a:tc>
                <a:extLst>
                  <a:ext uri="{0D108BD9-81ED-4DB2-BD59-A6C34878D82A}">
                    <a16:rowId xmlns:a16="http://schemas.microsoft.com/office/drawing/2014/main" val="2873679750"/>
                  </a:ext>
                </a:extLst>
              </a:tr>
              <a:tr h="370840">
                <a:tc>
                  <a:txBody>
                    <a:bodyPr/>
                    <a:lstStyle/>
                    <a:p>
                      <a:r>
                        <a:rPr lang="en-US" dirty="0"/>
                        <a:t>\a</a:t>
                      </a:r>
                    </a:p>
                  </a:txBody>
                  <a:tcPr/>
                </a:tc>
                <a:tc>
                  <a:txBody>
                    <a:bodyPr/>
                    <a:lstStyle/>
                    <a:p>
                      <a:r>
                        <a:rPr lang="en-US" dirty="0"/>
                        <a:t>Alert (or bell)</a:t>
                      </a:r>
                    </a:p>
                  </a:txBody>
                  <a:tcPr/>
                </a:tc>
                <a:extLst>
                  <a:ext uri="{0D108BD9-81ED-4DB2-BD59-A6C34878D82A}">
                    <a16:rowId xmlns:a16="http://schemas.microsoft.com/office/drawing/2014/main" val="1675339008"/>
                  </a:ext>
                </a:extLst>
              </a:tr>
              <a:tr h="370840">
                <a:tc>
                  <a:txBody>
                    <a:bodyPr/>
                    <a:lstStyle/>
                    <a:p>
                      <a:r>
                        <a:rPr lang="en-US" dirty="0"/>
                        <a:t>\b</a:t>
                      </a:r>
                    </a:p>
                  </a:txBody>
                  <a:tcPr/>
                </a:tc>
                <a:tc>
                  <a:txBody>
                    <a:bodyPr/>
                    <a:lstStyle/>
                    <a:p>
                      <a:r>
                        <a:rPr lang="en-US" dirty="0"/>
                        <a:t>Backspace</a:t>
                      </a:r>
                    </a:p>
                  </a:txBody>
                  <a:tcPr/>
                </a:tc>
                <a:extLst>
                  <a:ext uri="{0D108BD9-81ED-4DB2-BD59-A6C34878D82A}">
                    <a16:rowId xmlns:a16="http://schemas.microsoft.com/office/drawing/2014/main" val="3625346722"/>
                  </a:ext>
                </a:extLst>
              </a:tr>
              <a:tr h="370840">
                <a:tc>
                  <a:txBody>
                    <a:bodyPr/>
                    <a:lstStyle/>
                    <a:p>
                      <a:r>
                        <a:rPr lang="en-US" dirty="0"/>
                        <a:t>\f</a:t>
                      </a:r>
                    </a:p>
                  </a:txBody>
                  <a:tcPr/>
                </a:tc>
                <a:tc>
                  <a:txBody>
                    <a:bodyPr/>
                    <a:lstStyle/>
                    <a:p>
                      <a:r>
                        <a:rPr lang="en-US" dirty="0"/>
                        <a:t>Form feed</a:t>
                      </a:r>
                    </a:p>
                  </a:txBody>
                  <a:tcPr/>
                </a:tc>
                <a:extLst>
                  <a:ext uri="{0D108BD9-81ED-4DB2-BD59-A6C34878D82A}">
                    <a16:rowId xmlns:a16="http://schemas.microsoft.com/office/drawing/2014/main" val="1689104364"/>
                  </a:ext>
                </a:extLst>
              </a:tr>
              <a:tr h="370840">
                <a:tc>
                  <a:txBody>
                    <a:bodyPr/>
                    <a:lstStyle/>
                    <a:p>
                      <a:r>
                        <a:rPr lang="en-US" dirty="0"/>
                        <a:t>\r</a:t>
                      </a:r>
                    </a:p>
                  </a:txBody>
                  <a:tcPr/>
                </a:tc>
                <a:tc>
                  <a:txBody>
                    <a:bodyPr/>
                    <a:lstStyle/>
                    <a:p>
                      <a:r>
                        <a:rPr lang="en-US" dirty="0"/>
                        <a:t>Carriage return</a:t>
                      </a:r>
                    </a:p>
                  </a:txBody>
                  <a:tcPr/>
                </a:tc>
                <a:extLst>
                  <a:ext uri="{0D108BD9-81ED-4DB2-BD59-A6C34878D82A}">
                    <a16:rowId xmlns:a16="http://schemas.microsoft.com/office/drawing/2014/main" val="2891404487"/>
                  </a:ext>
                </a:extLst>
              </a:tr>
              <a:tr h="370840">
                <a:tc>
                  <a:txBody>
                    <a:bodyPr/>
                    <a:lstStyle/>
                    <a:p>
                      <a:r>
                        <a:rPr lang="en-US" dirty="0"/>
                        <a:t>\t</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a:t>Horizontal</a:t>
                      </a:r>
                      <a:r>
                        <a:rPr lang="en-US" baseline="0" dirty="0"/>
                        <a:t> tab</a:t>
                      </a:r>
                      <a:endParaRPr lang="en-US" dirty="0"/>
                    </a:p>
                  </a:txBody>
                  <a:tcPr/>
                </a:tc>
                <a:extLst>
                  <a:ext uri="{0D108BD9-81ED-4DB2-BD59-A6C34878D82A}">
                    <a16:rowId xmlns:a16="http://schemas.microsoft.com/office/drawing/2014/main" val="2506641973"/>
                  </a:ext>
                </a:extLst>
              </a:tr>
              <a:tr h="370840">
                <a:tc>
                  <a:txBody>
                    <a:bodyPr/>
                    <a:lstStyle/>
                    <a:p>
                      <a:r>
                        <a:rPr lang="en-US" dirty="0"/>
                        <a:t>\\</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a:t>Backslash</a:t>
                      </a:r>
                    </a:p>
                  </a:txBody>
                  <a:tcPr/>
                </a:tc>
                <a:extLst>
                  <a:ext uri="{0D108BD9-81ED-4DB2-BD59-A6C34878D82A}">
                    <a16:rowId xmlns:a16="http://schemas.microsoft.com/office/drawing/2014/main" val="532890793"/>
                  </a:ext>
                </a:extLst>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a:t>\’</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a:t>Single quotation mark</a:t>
                      </a:r>
                    </a:p>
                  </a:txBody>
                  <a:tcPr/>
                </a:tc>
                <a:extLst>
                  <a:ext uri="{0D108BD9-81ED-4DB2-BD59-A6C34878D82A}">
                    <a16:rowId xmlns:a16="http://schemas.microsoft.com/office/drawing/2014/main" val="2217042738"/>
                  </a:ext>
                </a:extLst>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a:t>\”</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a:t>Double quotation mark</a:t>
                      </a:r>
                    </a:p>
                  </a:txBody>
                  <a:tcPr/>
                </a:tc>
                <a:extLst>
                  <a:ext uri="{0D108BD9-81ED-4DB2-BD59-A6C34878D82A}">
                    <a16:rowId xmlns:a16="http://schemas.microsoft.com/office/drawing/2014/main" val="3100694666"/>
                  </a:ext>
                </a:extLst>
              </a:tr>
              <a:tr h="370840">
                <a:tc>
                  <a:txBody>
                    <a:bodyPr/>
                    <a:lstStyle/>
                    <a:p>
                      <a:r>
                        <a:rPr lang="en-US" dirty="0"/>
                        <a:t>\</a:t>
                      </a:r>
                      <a:r>
                        <a:rPr lang="en-US" dirty="0" err="1"/>
                        <a:t>x</a:t>
                      </a:r>
                      <a:r>
                        <a:rPr lang="en-US" i="1" dirty="0" err="1"/>
                        <a:t>dd</a:t>
                      </a:r>
                      <a:endParaRPr lang="en-US" i="1" dirty="0"/>
                    </a:p>
                  </a:txBody>
                  <a:tcPr/>
                </a:tc>
                <a:tc>
                  <a:txBody>
                    <a:bodyPr/>
                    <a:lstStyle/>
                    <a:p>
                      <a:r>
                        <a:rPr lang="en-US" dirty="0"/>
                        <a:t>Char with hex value </a:t>
                      </a:r>
                      <a:r>
                        <a:rPr lang="en-US" i="1" dirty="0" err="1"/>
                        <a:t>dd</a:t>
                      </a:r>
                      <a:endParaRPr lang="en-US" i="1" dirty="0"/>
                    </a:p>
                  </a:txBody>
                  <a:tcPr/>
                </a:tc>
                <a:extLst>
                  <a:ext uri="{0D108BD9-81ED-4DB2-BD59-A6C34878D82A}">
                    <a16:rowId xmlns:a16="http://schemas.microsoft.com/office/drawing/2014/main" val="3750030622"/>
                  </a:ext>
                </a:extLst>
              </a:tr>
            </a:tbl>
          </a:graphicData>
        </a:graphic>
      </p:graphicFrame>
    </p:spTree>
    <p:extLst>
      <p:ext uri="{BB962C8B-B14F-4D97-AF65-F5344CB8AC3E}">
        <p14:creationId xmlns:p14="http://schemas.microsoft.com/office/powerpoint/2010/main" val="2976460674"/>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140</TotalTime>
  <Words>1166</Words>
  <Application>Microsoft Office PowerPoint</Application>
  <PresentationFormat>Widescreen</PresentationFormat>
  <Paragraphs>83</Paragraphs>
  <Slides>6</Slides>
  <Notes>6</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6</vt:i4>
      </vt:variant>
    </vt:vector>
  </HeadingPairs>
  <TitlesOfParts>
    <vt:vector size="11" baseType="lpstr">
      <vt:lpstr>Arial</vt:lpstr>
      <vt:lpstr>Calibri</vt:lpstr>
      <vt:lpstr>Courier New</vt:lpstr>
      <vt:lpstr>Gill Sans MT</vt:lpstr>
      <vt:lpstr>Parcel</vt:lpstr>
      <vt:lpstr>C++ Console Input / Output</vt:lpstr>
      <vt:lpstr>The Computer Console</vt:lpstr>
      <vt:lpstr>Console I/O Objects</vt:lpstr>
      <vt:lpstr>Using The Console I/O System</vt:lpstr>
      <vt:lpstr>Manipulators</vt:lpstr>
      <vt:lpstr>Escape Sequences / Characters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 Console Input/Output</dc:title>
  <dc:creator>Delroy Brinkerhoff</dc:creator>
  <cp:lastModifiedBy>Delroy Brinkerhoff</cp:lastModifiedBy>
  <cp:revision>14</cp:revision>
  <dcterms:created xsi:type="dcterms:W3CDTF">2016-07-13T13:52:14Z</dcterms:created>
  <dcterms:modified xsi:type="dcterms:W3CDTF">2021-06-24T15:44:24Z</dcterms:modified>
</cp:coreProperties>
</file>

<file path=docProps/thumbnail.jpeg>
</file>