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2.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3.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0056F-0901-40DC-9829-8E2509209BFE}" type="datetimeFigureOut">
              <a:rPr lang="en-US" smtClean="0"/>
              <a:t>6/8/2021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62E5F-A73F-44BC-8DCC-3F22808A7AFB}" type="slidenum">
              <a:rPr lang="en-US" smtClean="0"/>
              <a:t>‹#›</a:t>
            </a:fld>
            <a:endParaRPr lang="en-US"/>
          </a:p>
        </p:txBody>
      </p:sp>
    </p:spTree>
    <p:extLst>
      <p:ext uri="{BB962C8B-B14F-4D97-AF65-F5344CB8AC3E}">
        <p14:creationId xmlns:p14="http://schemas.microsoft.com/office/powerpoint/2010/main" val="2191287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Following a longstanding tradition, our first program does nothing more than write “Hello World” to the console. Although short and simple, this program has a lot to teach us.</a:t>
            </a:r>
          </a:p>
        </p:txBody>
      </p:sp>
      <p:sp>
        <p:nvSpPr>
          <p:cNvPr id="4" name="Slide Number Placeholder 3"/>
          <p:cNvSpPr>
            <a:spLocks noGrp="1"/>
          </p:cNvSpPr>
          <p:nvPr>
            <p:ph type="sldNum" sz="quarter" idx="5"/>
          </p:nvPr>
        </p:nvSpPr>
        <p:spPr/>
        <p:txBody>
          <a:bodyPr/>
          <a:lstStyle/>
          <a:p>
            <a:fld id="{FB262E5F-A73F-44BC-8DCC-3F22808A7AFB}" type="slidenum">
              <a:rPr lang="en-US" smtClean="0"/>
              <a:t>1</a:t>
            </a:fld>
            <a:endParaRPr lang="en-US"/>
          </a:p>
        </p:txBody>
      </p:sp>
    </p:spTree>
    <p:extLst>
      <p:ext uri="{BB962C8B-B14F-4D97-AF65-F5344CB8AC3E}">
        <p14:creationId xmlns:p14="http://schemas.microsoft.com/office/powerpoint/2010/main" val="6210563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Every C++ program has exactly one function named “main.” Like any C++ function, we can divide main into two sections: the header and the body. The body is a block delimited by an opening and a closing brace. We can further divide the header into three parts: the return value type, the function name, and the parameter list. Unlike Java, main does not appear inside a class, is not “public” or “static,” and the parameter list can be empty.</a:t>
            </a:r>
          </a:p>
        </p:txBody>
      </p:sp>
      <p:sp>
        <p:nvSpPr>
          <p:cNvPr id="4" name="Slide Number Placeholder 3"/>
          <p:cNvSpPr>
            <a:spLocks noGrp="1"/>
          </p:cNvSpPr>
          <p:nvPr>
            <p:ph type="sldNum" sz="quarter" idx="5"/>
          </p:nvPr>
        </p:nvSpPr>
        <p:spPr/>
        <p:txBody>
          <a:bodyPr/>
          <a:lstStyle/>
          <a:p>
            <a:fld id="{FB262E5F-A73F-44BC-8DCC-3F22808A7AFB}" type="slidenum">
              <a:rPr lang="en-US" smtClean="0"/>
              <a:t>2</a:t>
            </a:fld>
            <a:endParaRPr lang="en-US"/>
          </a:p>
        </p:txBody>
      </p:sp>
    </p:spTree>
    <p:extLst>
      <p:ext uri="{BB962C8B-B14F-4D97-AF65-F5344CB8AC3E}">
        <p14:creationId xmlns:p14="http://schemas.microsoft.com/office/powerpoint/2010/main" val="420714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complete program is relatively short. Let’s look at each part in detail: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include and using statements provide access to the I/O library or API. Include copies the contents of the iostream header file into the program. The “using” statement is similar to an import statement in a Java program: it permits us to use an abbreviated notation for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header specifies that the function name is “main,” the function returns an int, in this case to the operating system, and there are no parameters.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function body, enclosed between braces, has two statements.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statement prints the string “Hello, World!” to the screen.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an object that prints output to the console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ends the line by moving the cursor down one line and returning it to the left side of the console window. Take note that the last character in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 lower-case 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return statement returns a 0 to the operating system, which signals that the program is ending normally, without any errors. The value following the return is the exit status. A non-zero exit status indicates that the program is ending with an error.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Although the “hello world” program is short, it contains enough code to illustrate a common programming style. This style is one of the two most common styles and is the one that the Visual Studio editor maintains by default. The opening and closing braces of the block or body are aligned, and the contents are indented and aligned. I recommend that you always indent with the same character or characters, as this will keep the indentation consistent if viewed with a different text editor.</a:t>
            </a:r>
          </a:p>
        </p:txBody>
      </p:sp>
      <p:sp>
        <p:nvSpPr>
          <p:cNvPr id="4" name="Slide Number Placeholder 3"/>
          <p:cNvSpPr>
            <a:spLocks noGrp="1"/>
          </p:cNvSpPr>
          <p:nvPr>
            <p:ph type="sldNum" sz="quarter" idx="5"/>
          </p:nvPr>
        </p:nvSpPr>
        <p:spPr/>
        <p:txBody>
          <a:bodyPr/>
          <a:lstStyle/>
          <a:p>
            <a:fld id="{FB262E5F-A73F-44BC-8DCC-3F22808A7AFB}" type="slidenum">
              <a:rPr lang="en-US" smtClean="0"/>
              <a:t>3</a:t>
            </a:fld>
            <a:endParaRPr lang="en-US"/>
          </a:p>
        </p:txBody>
      </p:sp>
    </p:spTree>
    <p:extLst>
      <p:ext uri="{BB962C8B-B14F-4D97-AF65-F5344CB8AC3E}">
        <p14:creationId xmlns:p14="http://schemas.microsoft.com/office/powerpoint/2010/main" val="33424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additional styles are also common. The second style moves the opening brace up and to the end of the line above the block. The closing brace remains on a line by itself but is aligned with the first line. This style is the default style for the Eclipse editor.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 as popular as the first two styles but still quite acceptable, the third style indents and aligns the braces with the contents of the body or block.</a:t>
            </a:r>
          </a:p>
        </p:txBody>
      </p:sp>
      <p:sp>
        <p:nvSpPr>
          <p:cNvPr id="4" name="Slide Number Placeholder 3"/>
          <p:cNvSpPr>
            <a:spLocks noGrp="1"/>
          </p:cNvSpPr>
          <p:nvPr>
            <p:ph type="sldNum" sz="quarter" idx="5"/>
          </p:nvPr>
        </p:nvSpPr>
        <p:spPr/>
        <p:txBody>
          <a:bodyPr/>
          <a:lstStyle/>
          <a:p>
            <a:fld id="{FB262E5F-A73F-44BC-8DCC-3F22808A7AFB}" type="slidenum">
              <a:rPr lang="en-US" smtClean="0"/>
              <a:t>4</a:t>
            </a:fld>
            <a:endParaRPr lang="en-US"/>
          </a:p>
        </p:txBody>
      </p:sp>
    </p:spTree>
    <p:extLst>
      <p:ext uri="{BB962C8B-B14F-4D97-AF65-F5344CB8AC3E}">
        <p14:creationId xmlns:p14="http://schemas.microsoft.com/office/powerpoint/2010/main" val="21161586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FD138D9F-FEDA-4518-BF96-197A11A4D75F}" type="datetimeFigureOut">
              <a:rPr lang="en-US" smtClean="0"/>
              <a:t>6/8/2021</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9009413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138D9F-FEDA-4518-BF96-197A11A4D75F}" type="datetimeFigureOut">
              <a:rPr lang="en-US" smtClean="0"/>
              <a:t>6/8/2021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4131830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138D9F-FEDA-4518-BF96-197A11A4D75F}" type="datetimeFigureOut">
              <a:rPr lang="en-US" smtClean="0"/>
              <a:t>6/8/2021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24435781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FD138D9F-FEDA-4518-BF96-197A11A4D75F}" type="datetimeFigureOut">
              <a:rPr lang="en-US" smtClean="0"/>
              <a:t>6/8/2021</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2751112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FD138D9F-FEDA-4518-BF96-197A11A4D75F}" type="datetimeFigureOut">
              <a:rPr lang="en-US" smtClean="0"/>
              <a:t>6/8/2021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205693356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FD138D9F-FEDA-4518-BF96-197A11A4D75F}" type="datetimeFigureOut">
              <a:rPr lang="en-US" smtClean="0"/>
              <a:t>6/8/2021</a:t>
            </a:fld>
            <a:endParaRPr lang="en-US"/>
          </a:p>
        </p:txBody>
      </p:sp>
      <p:sp>
        <p:nvSpPr>
          <p:cNvPr id="9" name="Footer Placeholder 8"/>
          <p:cNvSpPr>
            <a:spLocks noGrp="1"/>
          </p:cNvSpPr>
          <p:nvPr>
            <p:ph type="ftr" sz="quarter" idx="11"/>
            <p:custDataLst>
              <p:tags r:id="rId5"/>
            </p:custDataLst>
          </p:nvPr>
        </p:nvSpPr>
        <p:spPr/>
        <p:txBody>
          <a:bodyPr/>
          <a:lstStyle/>
          <a:p>
            <a:endParaRPr lang="en-US"/>
          </a:p>
        </p:txBody>
      </p:sp>
      <p:sp>
        <p:nvSpPr>
          <p:cNvPr id="10" name="Slide Number Placeholder 9"/>
          <p:cNvSpPr>
            <a:spLocks noGrp="1"/>
          </p:cNvSpPr>
          <p:nvPr>
            <p:ph type="sldNum" sz="quarter" idx="12"/>
            <p:custDataLst>
              <p:tags r:id="rId6"/>
            </p:custDataLst>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64072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FD138D9F-FEDA-4518-BF96-197A11A4D75F}" type="datetimeFigureOut">
              <a:rPr lang="en-US" smtClean="0"/>
              <a:t>6/8/2021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2426F7-CAFD-4E80-A91E-8133991B0622}"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04255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138D9F-FEDA-4518-BF96-197A11A4D75F}" type="datetimeFigureOut">
              <a:rPr lang="en-US" smtClean="0"/>
              <a:t>6/8/2021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3492075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138D9F-FEDA-4518-BF96-197A11A4D75F}" type="datetimeFigureOut">
              <a:rPr lang="en-US" smtClean="0"/>
              <a:t>6/8/2021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3928981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FD138D9F-FEDA-4518-BF96-197A11A4D75F}" type="datetimeFigureOut">
              <a:rPr lang="en-US" smtClean="0"/>
              <a:t>6/8/2021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654126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FD138D9F-FEDA-4518-BF96-197A11A4D75F}" type="datetimeFigureOut">
              <a:rPr lang="en-US" smtClean="0"/>
              <a:t>6/8/2021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2D2426F7-CAFD-4E80-A91E-8133991B0622}" type="slidenum">
              <a:rPr lang="en-US" smtClean="0"/>
              <a:t>‹#›</a:t>
            </a:fld>
            <a:endParaRPr lang="en-US"/>
          </a:p>
        </p:txBody>
      </p:sp>
    </p:spTree>
    <p:extLst>
      <p:ext uri="{BB962C8B-B14F-4D97-AF65-F5344CB8AC3E}">
        <p14:creationId xmlns:p14="http://schemas.microsoft.com/office/powerpoint/2010/main" val="1058272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FD138D9F-FEDA-4518-BF96-197A11A4D75F}" type="datetimeFigureOut">
              <a:rPr lang="en-US" smtClean="0"/>
              <a:t>6/8/2021</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2D2426F7-CAFD-4E80-A91E-8133991B0622}" type="slidenum">
              <a:rPr lang="en-US" smtClean="0"/>
              <a:t>‹#›</a:t>
            </a:fld>
            <a:endParaRPr lang="en-US"/>
          </a:p>
        </p:txBody>
      </p:sp>
    </p:spTree>
    <p:extLst>
      <p:ext uri="{BB962C8B-B14F-4D97-AF65-F5344CB8AC3E}">
        <p14:creationId xmlns:p14="http://schemas.microsoft.com/office/powerpoint/2010/main" val="2216758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Hello, World!</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First C++ Program</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1514075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“main” Function</a:t>
            </a:r>
          </a:p>
        </p:txBody>
      </p:sp>
      <p:sp>
        <p:nvSpPr>
          <p:cNvPr id="5" name="Content Placeholder 4"/>
          <p:cNvSpPr>
            <a:spLocks noGrp="1"/>
          </p:cNvSpPr>
          <p:nvPr>
            <p:ph idx="1"/>
            <p:custDataLst>
              <p:tags r:id="rId2"/>
            </p:custDataLst>
          </p:nvPr>
        </p:nvSpPr>
        <p:spPr>
          <a:xfrm>
            <a:off x="2231136" y="2513353"/>
            <a:ext cx="3864864" cy="3236283"/>
          </a:xfrm>
        </p:spPr>
        <p:txBody>
          <a:bodyPr>
            <a:normAutofit/>
          </a:bodyPr>
          <a:lstStyle/>
          <a:p>
            <a:r>
              <a:rPr lang="en-US" dirty="0"/>
              <a:t>Every C++ program has exactly one function named “main”</a:t>
            </a:r>
          </a:p>
          <a:p>
            <a:r>
              <a:rPr lang="en-US" dirty="0"/>
              <a:t>main is not a keyword but is treated like one</a:t>
            </a:r>
          </a:p>
          <a:p>
            <a:r>
              <a:rPr lang="en-US" dirty="0"/>
              <a:t>Function header</a:t>
            </a:r>
          </a:p>
          <a:p>
            <a:pPr lvl="1"/>
            <a:r>
              <a:rPr lang="en-US" dirty="0"/>
              <a:t>function return type</a:t>
            </a:r>
          </a:p>
          <a:p>
            <a:pPr lvl="1"/>
            <a:r>
              <a:rPr lang="en-US" dirty="0"/>
              <a:t>function name</a:t>
            </a:r>
          </a:p>
          <a:p>
            <a:pPr lvl="1"/>
            <a:r>
              <a:rPr lang="en-US" dirty="0"/>
              <a:t>function argument list</a:t>
            </a:r>
          </a:p>
          <a:p>
            <a:r>
              <a:rPr lang="en-US" dirty="0"/>
              <a:t>Function body</a:t>
            </a:r>
          </a:p>
        </p:txBody>
      </p:sp>
      <p:pic>
        <p:nvPicPr>
          <p:cNvPr id="4" name="Picture 3">
            <a:extLst>
              <a:ext uri="{FF2B5EF4-FFF2-40B4-BE49-F238E27FC236}">
                <a16:creationId xmlns:a16="http://schemas.microsoft.com/office/drawing/2014/main" id="{6BF9D31D-89D3-44DA-897F-30FD45EAB3A4}"/>
              </a:ext>
            </a:extLst>
          </p:cNvPr>
          <p:cNvPicPr>
            <a:picLocks noChangeAspect="1"/>
          </p:cNvPicPr>
          <p:nvPr/>
        </p:nvPicPr>
        <p:blipFill>
          <a:blip r:embed="rId5"/>
          <a:stretch>
            <a:fillRect/>
          </a:stretch>
        </p:blipFill>
        <p:spPr>
          <a:xfrm>
            <a:off x="7205662" y="2321433"/>
            <a:ext cx="2657475" cy="3571875"/>
          </a:xfrm>
          <a:prstGeom prst="rect">
            <a:avLst/>
          </a:prstGeom>
        </p:spPr>
      </p:pic>
    </p:spTree>
    <p:extLst>
      <p:ext uri="{BB962C8B-B14F-4D97-AF65-F5344CB8AC3E}">
        <p14:creationId xmlns:p14="http://schemas.microsoft.com/office/powerpoint/2010/main" val="1942537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Hello, World!</a:t>
            </a:r>
          </a:p>
        </p:txBody>
      </p:sp>
      <p:sp>
        <p:nvSpPr>
          <p:cNvPr id="4" name="TextBox 3"/>
          <p:cNvSpPr txBox="1"/>
          <p:nvPr>
            <p:custDataLst>
              <p:tags r:id="rId2"/>
            </p:custDataLst>
          </p:nvPr>
        </p:nvSpPr>
        <p:spPr>
          <a:xfrm>
            <a:off x="2231136" y="2673927"/>
            <a:ext cx="7729728" cy="2585323"/>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iostream</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using namespace </a:t>
            </a:r>
            <a:r>
              <a:rPr lang="en-US" dirty="0" err="1">
                <a:latin typeface="Courier New" panose="02070309020205020404" pitchFamily="49" charset="0"/>
                <a:cs typeface="Courier New" panose="02070309020205020404" pitchFamily="49" charset="0"/>
              </a:rPr>
              <a:t>std</a:t>
            </a:r>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int main()</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"Hello, World!"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return 0;</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2271037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07230-2C01-4217-BCB5-BF8ECD0C55FC}"/>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Alternate Styles</a:t>
            </a:r>
          </a:p>
        </p:txBody>
      </p:sp>
      <p:sp>
        <p:nvSpPr>
          <p:cNvPr id="3" name="Content Placeholder 2">
            <a:extLst>
              <a:ext uri="{FF2B5EF4-FFF2-40B4-BE49-F238E27FC236}">
                <a16:creationId xmlns:a16="http://schemas.microsoft.com/office/drawing/2014/main" id="{99924469-BF05-4E6D-A28C-6FE789780D12}"/>
              </a:ext>
            </a:extLst>
          </p:cNvPr>
          <p:cNvSpPr>
            <a:spLocks noGrp="1"/>
          </p:cNvSpPr>
          <p:nvPr>
            <p:ph sz="half" idx="1"/>
            <p:custDataLst>
              <p:tags r:id="rId2"/>
            </p:custDataLst>
          </p:nvPr>
        </p:nvSpPr>
        <p:spPr>
          <a:xfrm>
            <a:off x="727970" y="2638044"/>
            <a:ext cx="5125714" cy="3101982"/>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#include &lt;iostream&gt;</a:t>
            </a:r>
          </a:p>
          <a:p>
            <a:pPr marL="0" indent="0">
              <a:spcBef>
                <a:spcPts val="0"/>
              </a:spcBef>
              <a:buNone/>
            </a:pPr>
            <a:r>
              <a:rPr lang="en-US" dirty="0">
                <a:latin typeface="Courier New" panose="02070309020205020404" pitchFamily="49" charset="0"/>
                <a:cs typeface="Courier New" panose="02070309020205020404" pitchFamily="49" charset="0"/>
              </a:rPr>
              <a:t>using namespace std;</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main() {</a:t>
            </a:r>
          </a:p>
          <a:p>
            <a:pPr marL="0" indent="0">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"Hello, World!"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0;</a:t>
            </a:r>
          </a:p>
          <a:p>
            <a:pPr marL="0" indent="0">
              <a:spcBef>
                <a:spcPts val="0"/>
              </a:spcBef>
              <a:buNone/>
            </a:pPr>
            <a:r>
              <a:rPr lang="en-US" dirty="0">
                <a:latin typeface="Courier New" panose="020703090202050204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7C75B31F-D6AA-439A-AE72-555DEFD7FF29}"/>
              </a:ext>
            </a:extLst>
          </p:cNvPr>
          <p:cNvSpPr>
            <a:spLocks noGrp="1"/>
          </p:cNvSpPr>
          <p:nvPr>
            <p:ph sz="half" idx="2"/>
            <p:custDataLst>
              <p:tags r:id="rId3"/>
            </p:custDataLst>
          </p:nvPr>
        </p:nvSpPr>
        <p:spPr>
          <a:xfrm>
            <a:off x="6338315" y="2638044"/>
            <a:ext cx="5125714" cy="3101982"/>
          </a:xfrm>
        </p:spPr>
        <p:txBody>
          <a:bodyPr/>
          <a:lstStyle/>
          <a:p>
            <a:pPr marL="0" indent="0">
              <a:spcBef>
                <a:spcPts val="0"/>
              </a:spcBef>
              <a:buNone/>
            </a:pPr>
            <a:r>
              <a:rPr lang="en-US" dirty="0">
                <a:latin typeface="Courier New" panose="02070309020205020404" pitchFamily="49" charset="0"/>
                <a:cs typeface="Courier New" panose="02070309020205020404" pitchFamily="49" charset="0"/>
              </a:rPr>
              <a:t>#include &lt;iostream&gt;</a:t>
            </a:r>
          </a:p>
          <a:p>
            <a:pPr marL="0" indent="0">
              <a:spcBef>
                <a:spcPts val="0"/>
              </a:spcBef>
              <a:buNone/>
            </a:pPr>
            <a:r>
              <a:rPr lang="en-US" dirty="0">
                <a:latin typeface="Courier New" panose="02070309020205020404" pitchFamily="49" charset="0"/>
                <a:cs typeface="Courier New" panose="02070309020205020404" pitchFamily="49" charset="0"/>
              </a:rPr>
              <a:t>using namespace std;</a:t>
            </a:r>
          </a:p>
          <a:p>
            <a:pPr marL="0" indent="0">
              <a:spcBef>
                <a:spcPts val="0"/>
              </a:spcBef>
              <a:buNone/>
            </a:pPr>
            <a:endParaRPr lang="en-US" dirty="0">
              <a:latin typeface="Courier New" panose="02070309020205020404" pitchFamily="49" charset="0"/>
              <a:cs typeface="Courier New" panose="02070309020205020404" pitchFamily="49" charset="0"/>
            </a:endParaRPr>
          </a:p>
          <a:p>
            <a:pPr marL="0" indent="0">
              <a:spcBef>
                <a:spcPts val="0"/>
              </a:spcBef>
              <a:buNone/>
            </a:pPr>
            <a:r>
              <a:rPr lang="en-US" dirty="0">
                <a:latin typeface="Courier New" panose="02070309020205020404" pitchFamily="49" charset="0"/>
                <a:cs typeface="Courier New" panose="02070309020205020404" pitchFamily="49" charset="0"/>
              </a:rPr>
              <a:t>int main()</a:t>
            </a:r>
          </a:p>
          <a:p>
            <a:pPr marL="0" indent="0">
              <a:spcBef>
                <a:spcPts val="0"/>
              </a:spcBef>
              <a:buNone/>
            </a:pPr>
            <a:r>
              <a:rPr lang="en-US" dirty="0">
                <a:latin typeface="Courier New" panose="02070309020205020404" pitchFamily="49" charset="0"/>
                <a:cs typeface="Courier New" panose="02070309020205020404" pitchFamily="49" charset="0"/>
              </a:rPr>
              <a:t>    {</a:t>
            </a:r>
          </a:p>
          <a:p>
            <a:pPr marL="0" indent="0">
              <a:spcBef>
                <a:spcPts val="0"/>
              </a:spcBef>
              <a:buNone/>
            </a:pP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"Hello, World!"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return 0;</a:t>
            </a:r>
          </a:p>
          <a:p>
            <a:pPr marL="0" indent="0">
              <a:spcBef>
                <a:spcPts val="0"/>
              </a:spcBef>
              <a:buNone/>
            </a:pPr>
            <a:r>
              <a:rPr lang="en-US"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290328377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PRESENTER_DUMMYTAG" val="&lt;DummyForForceWrite&gt;&lt;/DummyForForceWrite&gt;"/>
  <p:tag name="HTML_SHAPEINFO" val="&lt;ThreeDShapeInfo&gt;&lt;uuid val=&quot;{7E27800B-A33B-4FE3-AB6B-427F39E4DC78}&quot;/&gt;&lt;isInvalidForFieldText val=&quot;0&quot;/&gt;&lt;Image&gt;&lt;filename val=&quot;C:\Users\delroy\AppData\Local\Temp\CP9948720312Session\CPTrustFolder9948720328\PPTImport994818636062\data\asimages\{7E27800B-A33B-4FE3-AB6B-427F39E4DC78}_1.png&quot;/&gt;&lt;left val=&quot;167&quot;/&gt;&lt;top val=&quot;249&quot;/&gt;&lt;width val=&quot;945&quot;/&gt;&lt;height val=&quot;174&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E847EDA-922B-47A1-9E6F-B4DC2BD583B8}&quot;/&gt;&lt;isInvalidForFieldText val=&quot;0&quot;/&gt;&lt;Image&gt;&lt;filename val=&quot;C:\Users\delroy\AppData\Local\Temp\CP9948720312Session\CPTrustFolder9948720328\PPTImport994818636062\data\asimages\{1E847EDA-922B-47A1-9E6F-B4DC2BD583B8}_1.png&quot;/&gt;&lt;left val=&quot;282&quot;/&gt;&lt;top val=&quot;452&quot;/&gt;&lt;width val=&quot;715&quot;/&gt;&lt;height val=&quot;134&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128013B6-309D-40EA-A673-63C78B6F7CF5}&quot;/&gt;&lt;isInvalidForFieldText val=&quot;0&quot;/&gt;&lt;Image&gt;&lt;filename val=&quot;C:\Users\delroy\AppData\Local\Temp\CP9948720312Session\CPTrustFolder9948720328\PPTImport994818636062\data\asimages\{128013B6-309D-40EA-A673-63C78B6F7CF5}_1.png&quot;/&gt;&lt;left val=&quot;167&quot;/&gt;&lt;top val=&quot;647&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C0726B9C-8A8A-45C3-B1A4-4FE9E3B65D41}&quot;/&gt;&lt;isInvalidForFieldText val=&quot;0&quot;/&gt;&lt;Image&gt;&lt;filename val=&quot;C:\Users\delroy\AppData\Local\Temp\CP9948720312Session\CPTrustFolder9948720328\PPTImport994818636062\data\asimages\{C0726B9C-8A8A-45C3-B1A4-4FE9E3B65D41}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4&quot;/&gt;&lt;lineCharCount val=&quot;22&quot;/&gt;&lt;lineCharCount val=&quot;37&quot;/&gt;&lt;lineCharCount val=&quot;9&quot;/&gt;&lt;lineCharCount val=&quot;16&quot;/&gt;&lt;lineCharCount val=&quot;21&quot;/&gt;&lt;lineCharCount val=&quot;14&quot;/&gt;&lt;lineCharCount val=&quot;23&quot;/&gt;&lt;lineCharCount val=&quot;13&quot;/&gt;&lt;/TableIndex&gt;&lt;/ShapeTextInfo&gt;"/>
  <p:tag name="HTML_SHAPEINFO" val="&lt;ThreeDShapeInfo&gt;&lt;uuid val=&quot;{A64588B7-FCB3-4FBB-82F9-AE5489CDF586}&quot;/&gt;&lt;isInvalidForFieldText val=&quot;0&quot;/&gt;&lt;Image&gt;&lt;filename val=&quot;C:\Users\delroy\AppData\Local\Temp\CP9948720312Session\CPTrustFolder9948720328\PPTImport994818636062\data\asimages\{A64588B7-FCB3-4FBB-82F9-AE5489CDF586}_2.png&quot;/&gt;&lt;left val=&quot;229&quot;/&gt;&lt;top val=&quot;260&quot;/&gt;&lt;width val=&quot;411&quot;/&gt;&lt;height val=&quot;352&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3&quot;/&gt;&lt;/TableIndex&gt;&lt;/ShapeTextInfo&gt;"/>
  <p:tag name="HTML_SHAPEINFO" val="&lt;ThreeDShapeInfo&gt;&lt;uuid val=&quot;{F8E1F55E-49BC-416C-8977-D9AD7C5E25E3}&quot;/&gt;&lt;isInvalidForFieldText val=&quot;0&quot;/&gt;&lt;Image&gt;&lt;filename val=&quot;C:\Users\delroy\AppData\Local\Temp\CP9948720312Session\CPTrustFolder9948720328\PPTImport994818636062\data\asimages\{F8E1F55E-49BC-416C-8977-D9AD7C5E25E3}_3.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20&quot;/&gt;&lt;lineCharCount val=&quot;21&quot;/&gt;&lt;lineCharCount val=&quot;1&quot;/&gt;&lt;lineCharCount val=&quot;11&quot;/&gt;&lt;lineCharCount val=&quot;2&quot;/&gt;&lt;lineCharCount val=&quot;37&quot;/&gt;&lt;lineCharCount val=&quot;1&quot;/&gt;&lt;lineCharCount val=&quot;14&quot;/&gt;&lt;lineCharCount val=&quot;1&quot;/&gt;&lt;/TableIndex&gt;&lt;/ShapeTextInfo&gt;"/>
  <p:tag name="HTML_SHAPEINFO" val="&lt;ThreeDShapeInfo&gt;&lt;uuid val=&quot;{AB2E4848-092C-4504-AF4C-A357765DD841}&quot;/&gt;&lt;isInvalidForFieldText val=&quot;0&quot;/&gt;&lt;Image&gt;&lt;filename val=&quot;C:\Users\delroy\AppData\Local\Temp\CP9948720312Session\CPTrustFolder9948720328\PPTImport994818636062\data\asimages\{AB2E4848-092C-4504-AF4C-A357765DD841}_3.png&quot;/&gt;&lt;left val=&quot;228&quot;/&gt;&lt;top val=&quot;277&quot;/&gt;&lt;width val=&quot;817&quot;/&gt;&lt;height val=&quot;282&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D552B7CE-4E63-4D94-B7F5-7228EEDDB0FF}&quot;/&gt;&lt;isInvalidForFieldText val=&quot;0&quot;/&gt;&lt;Image&gt;&lt;filename val=&quot;C:\Users\delroy\AppData\Local\Temp\CP9948720312Session\CPTrustFolder9948720328\PPTImport994818636062\data\asimages\{D552B7CE-4E63-4D94-B7F5-7228EEDDB0FF}_4.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0&quot;/&gt;&lt;lineCharCount val=&quot;21&quot;/&gt;&lt;lineCharCount val=&quot;1&quot;/&gt;&lt;lineCharCount val=&quot;13&quot;/&gt;&lt;lineCharCount val=&quot;37&quot;/&gt;&lt;lineCharCount val=&quot;14&quot;/&gt;&lt;lineCharCount val=&quot;1&quot;/&gt;&lt;/TableIndex&gt;&lt;/ShapeTextInfo&gt;"/>
  <p:tag name="HTML_SHAPEINFO" val="&lt;ThreeDShapeInfo&gt;&lt;uuid val=&quot;{8577BA46-A253-4340-86E4-23FAA2878BC6}&quot;/&gt;&lt;isInvalidForFieldText val=&quot;0&quot;/&gt;&lt;Image&gt;&lt;filename val=&quot;C:\Users\delroy\AppData\Local\Temp\CP9948720312Session\CPTrustFolder9948720328\PPTImport994818636062\data\asimages\{8577BA46-A253-4340-86E4-23FAA2878BC6}_4.png&quot;/&gt;&lt;left val=&quot;70&quot;/&gt;&lt;top val=&quot;273&quot;/&gt;&lt;width val=&quot;546&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20&quot;/&gt;&lt;lineCharCount val=&quot;21&quot;/&gt;&lt;lineCharCount val=&quot;1&quot;/&gt;&lt;lineCharCount val=&quot;11&quot;/&gt;&lt;lineCharCount val=&quot;6&quot;/&gt;&lt;lineCharCount val=&quot;37&quot;/&gt;&lt;lineCharCount val=&quot;14&quot;/&gt;&lt;lineCharCount val=&quot;5&quot;/&gt;&lt;/TableIndex&gt;&lt;/ShapeTextInfo&gt;"/>
  <p:tag name="HTML_SHAPEINFO" val="&lt;ThreeDShapeInfo&gt;&lt;uuid val=&quot;{237089D8-149A-4387-BC96-9233B6AFAEAF}&quot;/&gt;&lt;isInvalidForFieldText val=&quot;0&quot;/&gt;&lt;Image&gt;&lt;filename val=&quot;C:\Users\delroy\AppData\Local\Temp\CP9948720312Session\CPTrustFolder9948720328\PPTImport994818636062\data\asimages\{237089D8-149A-4387-BC96-9233B6AFAEAF}_4.png&quot;/&gt;&lt;left val=&quot;659&quot;/&gt;&lt;top val=&quot;273&quot;/&gt;&lt;width val=&quot;546&quot;/&gt;&lt;height val=&quot;32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80</TotalTime>
  <Words>689</Words>
  <Application>Microsoft Office PowerPoint</Application>
  <PresentationFormat>Widescreen</PresentationFormat>
  <Paragraphs>52</Paragraphs>
  <Slides>4</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Courier New</vt:lpstr>
      <vt:lpstr>Gill Sans MT</vt:lpstr>
      <vt:lpstr>Parcel</vt:lpstr>
      <vt:lpstr>Hello, World!</vt:lpstr>
      <vt:lpstr>The “main” Function</vt:lpstr>
      <vt:lpstr>Hello, World!</vt:lpstr>
      <vt:lpstr>Alternate Styles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Hello, World!</dc:title>
  <dc:creator>Delroy Brinkerhoff</dc:creator>
  <cp:lastModifiedBy>Delroy Brinkerhoff</cp:lastModifiedBy>
  <cp:revision>10</cp:revision>
  <dcterms:created xsi:type="dcterms:W3CDTF">2016-07-13T17:33:32Z</dcterms:created>
  <dcterms:modified xsi:type="dcterms:W3CDTF">2021-06-08T15:45:20Z</dcterms:modified>
</cp:coreProperties>
</file>