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heme/theme2.xml" ContentType="application/vnd.openxmlformats-officedocument.theme+xml"/>
  <Override PartName="/ppt/tags/tag16.xml" ContentType="application/vnd.openxmlformats-officedocument.presentationml.tags+xml"/>
  <Override PartName="/ppt/tags/tag17.xml" ContentType="application/vnd.openxmlformats-officedocument.presentationml.tags+xml"/>
  <Override PartName="/ppt/notesSlides/notesSlide1.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notesSlides/notesSlide2.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notesSlides/notesSlide3.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4.xml" ContentType="application/vnd.openxmlformats-officedocument.presentationml.notesSlide+xml"/>
  <Override PartName="/ppt/tags/tag27.xml" ContentType="application/vnd.openxmlformats-officedocument.presentationml.tags+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notesMasterIdLst>
    <p:notesMasterId r:id="rId7"/>
  </p:notesMasterIdLst>
  <p:sldIdLst>
    <p:sldId id="256" r:id="rId2"/>
    <p:sldId id="257" r:id="rId3"/>
    <p:sldId id="259" r:id="rId4"/>
    <p:sldId id="258" r:id="rId5"/>
    <p:sldId id="260"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95" autoAdjust="0"/>
    <p:restoredTop sz="94007" autoAdjust="0"/>
  </p:normalViewPr>
  <p:slideViewPr>
    <p:cSldViewPr snapToGrid="0">
      <p:cViewPr varScale="1">
        <p:scale>
          <a:sx n="107" d="100"/>
          <a:sy n="107" d="100"/>
        </p:scale>
        <p:origin x="636"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FDF693-B4F2-4F8B-A03C-9D972343310C}" type="datetimeFigureOut">
              <a:rPr lang="en-US" smtClean="0"/>
              <a:t>6/10/2021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54F292D-3C60-4740-9C8B-C916410EE43E}" type="slidenum">
              <a:rPr lang="en-US" smtClean="0"/>
              <a:t>‹#›</a:t>
            </a:fld>
            <a:endParaRPr lang="en-US"/>
          </a:p>
        </p:txBody>
      </p:sp>
    </p:spTree>
    <p:extLst>
      <p:ext uri="{BB962C8B-B14F-4D97-AF65-F5344CB8AC3E}">
        <p14:creationId xmlns:p14="http://schemas.microsoft.com/office/powerpoint/2010/main" val="13023188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All modern development environments provide similar features and organize programs in pretty much the same way. These tools or programs are often called an Integrated Development Environment or IDE because they integrate or package many tools together in one system with a common user interface.</a:t>
            </a:r>
          </a:p>
        </p:txBody>
      </p:sp>
      <p:sp>
        <p:nvSpPr>
          <p:cNvPr id="4" name="Slide Number Placeholder 3"/>
          <p:cNvSpPr>
            <a:spLocks noGrp="1"/>
          </p:cNvSpPr>
          <p:nvPr>
            <p:ph type="sldNum" sz="quarter" idx="5"/>
          </p:nvPr>
        </p:nvSpPr>
        <p:spPr/>
        <p:txBody>
          <a:bodyPr/>
          <a:lstStyle/>
          <a:p>
            <a:fld id="{354F292D-3C60-4740-9C8B-C916410EE43E}" type="slidenum">
              <a:rPr lang="en-US" smtClean="0"/>
              <a:t>1</a:t>
            </a:fld>
            <a:endParaRPr lang="en-US"/>
          </a:p>
        </p:txBody>
      </p:sp>
    </p:spTree>
    <p:extLst>
      <p:ext uri="{BB962C8B-B14F-4D97-AF65-F5344CB8AC3E}">
        <p14:creationId xmlns:p14="http://schemas.microsoft.com/office/powerpoint/2010/main" val="15698517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For example, most IDEs will include a text editor, a compiler, a debugger, and a dynamic syntax checker.</a:t>
            </a:r>
          </a:p>
        </p:txBody>
      </p:sp>
      <p:sp>
        <p:nvSpPr>
          <p:cNvPr id="4" name="Slide Number Placeholder 3"/>
          <p:cNvSpPr>
            <a:spLocks noGrp="1"/>
          </p:cNvSpPr>
          <p:nvPr>
            <p:ph type="sldNum" sz="quarter" idx="5"/>
          </p:nvPr>
        </p:nvSpPr>
        <p:spPr/>
        <p:txBody>
          <a:bodyPr/>
          <a:lstStyle/>
          <a:p>
            <a:fld id="{354F292D-3C60-4740-9C8B-C916410EE43E}" type="slidenum">
              <a:rPr lang="en-US" smtClean="0"/>
              <a:t>2</a:t>
            </a:fld>
            <a:endParaRPr lang="en-US"/>
          </a:p>
        </p:txBody>
      </p:sp>
    </p:spTree>
    <p:extLst>
      <p:ext uri="{BB962C8B-B14F-4D97-AF65-F5344CB8AC3E}">
        <p14:creationId xmlns:p14="http://schemas.microsoft.com/office/powerpoint/2010/main" val="7728456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Real-world programs are often too large to conveniently manage in a single file. So, IDEs typically organize a program’s files as a project. The concept of a “project” is nearly universal and is used by Microsoft’s Visual Studio, Apple’s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Xcode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and many Linux IDEs as well.</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Many of your first programming assignments often include multiple, small programs. Regardless of how many files are in a project, a project contains precisely one program. So, each of your projects must include just the code for a single program – nothing more and nothing less!</a:t>
            </a:r>
          </a:p>
        </p:txBody>
      </p:sp>
      <p:sp>
        <p:nvSpPr>
          <p:cNvPr id="4" name="Slide Number Placeholder 3"/>
          <p:cNvSpPr>
            <a:spLocks noGrp="1"/>
          </p:cNvSpPr>
          <p:nvPr>
            <p:ph type="sldNum" sz="quarter" idx="5"/>
          </p:nvPr>
        </p:nvSpPr>
        <p:spPr/>
        <p:txBody>
          <a:bodyPr/>
          <a:lstStyle/>
          <a:p>
            <a:fld id="{354F292D-3C60-4740-9C8B-C916410EE43E}" type="slidenum">
              <a:rPr lang="en-US" smtClean="0"/>
              <a:t>3</a:t>
            </a:fld>
            <a:endParaRPr lang="en-US"/>
          </a:p>
        </p:txBody>
      </p:sp>
    </p:spTree>
    <p:extLst>
      <p:ext uri="{BB962C8B-B14F-4D97-AF65-F5344CB8AC3E}">
        <p14:creationId xmlns:p14="http://schemas.microsoft.com/office/powerpoint/2010/main" val="33422217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Related programs are further grouped into solutions or workspaces. Microsoft’s Visual Studio uses solutions, while Apple’s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Xcode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uses workspaces. The Venn diagram illustrates the relationship between projects and solutions: each project has one or more source code files, and each solution or workspace has one or more projects.</a:t>
            </a:r>
          </a:p>
          <a:p>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Throughout the textbook demonstrations, you may choose to have one project per solution or multiple projects contained in a single solution. Solutions and workspaces often contain a great deal of configuration and settings information that your instructor doesn’t need, so when you turn in an assignment, you’ll only turn in the source code. Therefore, how you organize your assignments and the examples that you write is entirely up to you.</a:t>
            </a:r>
            <a:endParaRPr lang="en-US" dirty="0"/>
          </a:p>
        </p:txBody>
      </p:sp>
      <p:sp>
        <p:nvSpPr>
          <p:cNvPr id="4" name="Slide Number Placeholder 3"/>
          <p:cNvSpPr>
            <a:spLocks noGrp="1"/>
          </p:cNvSpPr>
          <p:nvPr>
            <p:ph type="sldNum" sz="quarter" idx="5"/>
          </p:nvPr>
        </p:nvSpPr>
        <p:spPr/>
        <p:txBody>
          <a:bodyPr/>
          <a:lstStyle/>
          <a:p>
            <a:fld id="{354F292D-3C60-4740-9C8B-C916410EE43E}" type="slidenum">
              <a:rPr lang="en-US" smtClean="0"/>
              <a:t>4</a:t>
            </a:fld>
            <a:endParaRPr lang="en-US"/>
          </a:p>
        </p:txBody>
      </p:sp>
    </p:spTree>
    <p:extLst>
      <p:ext uri="{BB962C8B-B14F-4D97-AF65-F5344CB8AC3E}">
        <p14:creationId xmlns:p14="http://schemas.microsoft.com/office/powerpoint/2010/main" val="1756487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Projects and Solutions or workspaces are logical containers. IDEs often implement these logical containers as physical directories or folders. The names of the directories correspond to the names given to the projects and solutions and replace the names “Project” and “Solution” appearing in the illustration. Visual Studio also includes two folders named “Debug.” The project Debug directory contains information that the IDE uses but is uninteresting to humans. The solution Debug directory contains all the executable files.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illustration does not show where the solution folder is placed in the computer’s file system. But you can specify that when you create the project and the solution.</a:t>
            </a:r>
          </a:p>
        </p:txBody>
      </p:sp>
      <p:sp>
        <p:nvSpPr>
          <p:cNvPr id="4" name="Slide Number Placeholder 3"/>
          <p:cNvSpPr>
            <a:spLocks noGrp="1"/>
          </p:cNvSpPr>
          <p:nvPr>
            <p:ph type="sldNum" sz="quarter" idx="5"/>
          </p:nvPr>
        </p:nvSpPr>
        <p:spPr/>
        <p:txBody>
          <a:bodyPr/>
          <a:lstStyle/>
          <a:p>
            <a:fld id="{354F292D-3C60-4740-9C8B-C916410EE43E}" type="slidenum">
              <a:rPr lang="en-US" smtClean="0"/>
              <a:t>5</a:t>
            </a:fld>
            <a:endParaRPr lang="en-US"/>
          </a:p>
        </p:txBody>
      </p:sp>
    </p:spTree>
    <p:extLst>
      <p:ext uri="{BB962C8B-B14F-4D97-AF65-F5344CB8AC3E}">
        <p14:creationId xmlns:p14="http://schemas.microsoft.com/office/powerpoint/2010/main" val="122318558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slideMaster" Target="../slideMasters/slideMaster1.xml"/><Relationship Id="rId5" Type="http://schemas.openxmlformats.org/officeDocument/2006/relationships/tags" Target="../tags/tag10.xml"/><Relationship Id="rId4" Type="http://schemas.openxmlformats.org/officeDocument/2006/relationships/tags" Target="../tags/tag9.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slideMaster" Target="../slideMasters/slideMaster1.xml"/><Relationship Id="rId5" Type="http://schemas.openxmlformats.org/officeDocument/2006/relationships/tags" Target="../tags/tag15.xml"/><Relationship Id="rId4" Type="http://schemas.openxmlformats.org/officeDocument/2006/relationships/tags" Target="../tags/tag1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custDataLst>
              <p:tags r:id="rId2"/>
            </p:custDataLst>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custDataLst>
              <p:tags r:id="rId3"/>
            </p:custDataLst>
          </p:nvPr>
        </p:nvSpPr>
        <p:spPr/>
        <p:txBody>
          <a:bodyPr/>
          <a:lstStyle/>
          <a:p>
            <a:fld id="{1160EA64-D806-43AC-9DF2-F8C432F32B4C}" type="datetimeFigureOut">
              <a:rPr lang="en-US" dirty="0"/>
              <a:t>6/10/2021</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6/10/2021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6/10/2021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idx="1"/>
            <p:custDataLst>
              <p:tags r:id="rId2"/>
            </p:custDataLst>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custDataLst>
              <p:tags r:id="rId3"/>
            </p:custDataLst>
          </p:nvPr>
        </p:nvSpPr>
        <p:spPr/>
        <p:txBody>
          <a:bodyPr/>
          <a:lstStyle/>
          <a:p>
            <a:fld id="{F070A7B3-6521-4DCA-87E5-044747A908C1}" type="datetimeFigureOut">
              <a:rPr lang="en-US" dirty="0"/>
              <a:t>6/10/2021</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1160EA64-D806-43AC-9DF2-F8C432F32B4C}" type="datetimeFigureOut">
              <a:rPr lang="en-US" dirty="0"/>
              <a:t>6/10/2021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6/10/2021</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4F7D4976-E339-4826-83B7-FBD03F55ECF8}" type="datetimeFigureOut">
              <a:rPr lang="en-US" dirty="0"/>
              <a:t>6/10/2021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6/10/2021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6/10/2021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D1BE4249-C0D0-4B06-8692-E8BB871AF643}" type="datetimeFigureOut">
              <a:rPr lang="en-US" dirty="0"/>
              <a:t>6/10/2021</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6/10/2021</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custDataLst>
              <p:tags r:id="rId1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custDataLst>
              <p:tags r:id="rId14"/>
            </p:custDataLst>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custDataLst>
              <p:tags r:id="rId15"/>
            </p:custDataLst>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6/10/2021</a:t>
            </a:fld>
            <a:endParaRPr lang="en-US" dirty="0"/>
          </a:p>
        </p:txBody>
      </p:sp>
      <p:sp>
        <p:nvSpPr>
          <p:cNvPr id="5" name="Footer Placeholder 4"/>
          <p:cNvSpPr>
            <a:spLocks noGrp="1"/>
          </p:cNvSpPr>
          <p:nvPr>
            <p:ph type="ftr" sz="quarter" idx="3"/>
            <p:custDataLst>
              <p:tags r:id="rId16"/>
            </p:custDataLst>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custDataLst>
              <p:tags r:id="rId17"/>
            </p:custDataLst>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7.xml"/><Relationship Id="rId1" Type="http://schemas.openxmlformats.org/officeDocument/2006/relationships/tags" Target="../tags/tag16.xml"/><Relationship Id="rId4"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9.xml"/><Relationship Id="rId1" Type="http://schemas.openxmlformats.org/officeDocument/2006/relationships/tags" Target="../tags/tag18.xml"/><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1.xml"/><Relationship Id="rId1" Type="http://schemas.openxmlformats.org/officeDocument/2006/relationships/tags" Target="../tags/tag20.xml"/><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8" Type="http://schemas.openxmlformats.org/officeDocument/2006/relationships/image" Target="../media/image1.gif"/><Relationship Id="rId3" Type="http://schemas.openxmlformats.org/officeDocument/2006/relationships/tags" Target="../tags/tag24.xml"/><Relationship Id="rId7" Type="http://schemas.openxmlformats.org/officeDocument/2006/relationships/notesSlide" Target="../notesSlides/notesSlide4.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slideLayout" Target="../slideLayouts/slideLayout2.xml"/><Relationship Id="rId5" Type="http://schemas.openxmlformats.org/officeDocument/2006/relationships/tags" Target="../tags/tag26.xml"/><Relationship Id="rId4" Type="http://schemas.openxmlformats.org/officeDocument/2006/relationships/tags" Target="../tags/tag2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27.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prstGeom prst="rect">
            <a:avLst/>
          </a:prstGeom>
          <a:solidFill>
            <a:srgbClr val="FFFFFF"/>
          </a:solidFill>
          <a:ln w="38100" cap="sq">
            <a:solidFill>
              <a:srgbClr val="404040"/>
            </a:solidFill>
            <a:miter lim="800000"/>
          </a:ln>
        </p:spPr>
        <p:txBody>
          <a:bodyPr/>
          <a:lstStyle/>
          <a:p>
            <a:r>
              <a:rPr lang="en-US" dirty="0"/>
              <a:t>Programming With an IDE</a:t>
            </a:r>
          </a:p>
        </p:txBody>
      </p:sp>
      <p:sp>
        <p:nvSpPr>
          <p:cNvPr id="3" name="Subtitle 2"/>
          <p:cNvSpPr>
            <a:spLocks noGrp="1"/>
          </p:cNvSpPr>
          <p:nvPr>
            <p:ph type="subTitle" idx="1"/>
            <p:custDataLst>
              <p:tags r:id="rId2"/>
            </p:custDataLst>
          </p:nvPr>
        </p:nvSpPr>
        <p:spPr>
          <a:xfrm>
            <a:off x="2695194" y="4352544"/>
            <a:ext cx="6801612" cy="1239894"/>
          </a:xfrm>
        </p:spPr>
        <p:txBody>
          <a:bodyPr/>
          <a:lstStyle/>
          <a:p>
            <a:r>
              <a:rPr lang="en-US" dirty="0"/>
              <a:t>Configuring An Integrated Development Environment</a:t>
            </a:r>
          </a:p>
          <a:p>
            <a:r>
              <a:rPr lang="en-US" dirty="0"/>
              <a:t>with Solutions and Projects</a:t>
            </a:r>
          </a:p>
        </p:txBody>
      </p:sp>
    </p:spTree>
    <p:extLst>
      <p:ext uri="{BB962C8B-B14F-4D97-AF65-F5344CB8AC3E}">
        <p14:creationId xmlns:p14="http://schemas.microsoft.com/office/powerpoint/2010/main" val="13127548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Integrated Development Environment</a:t>
            </a:r>
          </a:p>
        </p:txBody>
      </p:sp>
      <p:sp>
        <p:nvSpPr>
          <p:cNvPr id="3" name="Content Placeholder 2"/>
          <p:cNvSpPr>
            <a:spLocks noGrp="1"/>
          </p:cNvSpPr>
          <p:nvPr>
            <p:ph idx="1"/>
            <p:custDataLst>
              <p:tags r:id="rId2"/>
            </p:custDataLst>
          </p:nvPr>
        </p:nvSpPr>
        <p:spPr>
          <a:xfrm>
            <a:off x="2231136" y="2638044"/>
            <a:ext cx="7729728" cy="3101983"/>
          </a:xfrm>
        </p:spPr>
        <p:txBody>
          <a:bodyPr/>
          <a:lstStyle/>
          <a:p>
            <a:r>
              <a:rPr lang="en-US" dirty="0"/>
              <a:t>Visual Studio is an integrated development environment (IDE)</a:t>
            </a:r>
          </a:p>
          <a:p>
            <a:pPr lvl="1"/>
            <a:r>
              <a:rPr lang="en-US" dirty="0"/>
              <a:t>Program editor</a:t>
            </a:r>
          </a:p>
          <a:p>
            <a:pPr lvl="1"/>
            <a:r>
              <a:rPr lang="en-US" dirty="0"/>
              <a:t>Compiler system</a:t>
            </a:r>
          </a:p>
          <a:p>
            <a:pPr lvl="1"/>
            <a:r>
              <a:rPr lang="en-US" dirty="0"/>
              <a:t>Debugger</a:t>
            </a:r>
          </a:p>
          <a:p>
            <a:pPr lvl="1"/>
            <a:r>
              <a:rPr lang="en-US" dirty="0"/>
              <a:t>Dynamic syntax checker</a:t>
            </a:r>
          </a:p>
          <a:p>
            <a:pPr lvl="1"/>
            <a:r>
              <a:rPr lang="en-US" dirty="0"/>
              <a:t>Program launcher</a:t>
            </a:r>
          </a:p>
          <a:p>
            <a:pPr lvl="1"/>
            <a:r>
              <a:rPr lang="en-US" dirty="0"/>
              <a:t>More</a:t>
            </a:r>
          </a:p>
        </p:txBody>
      </p:sp>
    </p:spTree>
    <p:extLst>
      <p:ext uri="{BB962C8B-B14F-4D97-AF65-F5344CB8AC3E}">
        <p14:creationId xmlns:p14="http://schemas.microsoft.com/office/powerpoint/2010/main" val="35492160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Projects</a:t>
            </a:r>
          </a:p>
        </p:txBody>
      </p:sp>
      <p:sp>
        <p:nvSpPr>
          <p:cNvPr id="3" name="Content Placeholder 2"/>
          <p:cNvSpPr>
            <a:spLocks noGrp="1"/>
          </p:cNvSpPr>
          <p:nvPr>
            <p:ph idx="1"/>
            <p:custDataLst>
              <p:tags r:id="rId2"/>
            </p:custDataLst>
          </p:nvPr>
        </p:nvSpPr>
        <p:spPr>
          <a:xfrm>
            <a:off x="2231136" y="2638044"/>
            <a:ext cx="7729728" cy="3101983"/>
          </a:xfrm>
        </p:spPr>
        <p:txBody>
          <a:bodyPr/>
          <a:lstStyle/>
          <a:p>
            <a:r>
              <a:rPr lang="en-US" dirty="0"/>
              <a:t>A project is a set of one or more files</a:t>
            </a:r>
          </a:p>
          <a:p>
            <a:pPr lvl="1"/>
            <a:r>
              <a:rPr lang="en-US" dirty="0"/>
              <a:t>Must have one or more source code files (.</a:t>
            </a:r>
            <a:r>
              <a:rPr lang="en-US" dirty="0" err="1"/>
              <a:t>cpp</a:t>
            </a:r>
            <a:r>
              <a:rPr lang="en-US" dirty="0"/>
              <a:t>)</a:t>
            </a:r>
          </a:p>
          <a:p>
            <a:pPr lvl="1"/>
            <a:r>
              <a:rPr lang="en-US" dirty="0"/>
              <a:t>May have zero or more header files (.h)</a:t>
            </a:r>
          </a:p>
          <a:p>
            <a:r>
              <a:rPr lang="en-US" dirty="0"/>
              <a:t>Each project is a single program</a:t>
            </a:r>
          </a:p>
          <a:p>
            <a:pPr lvl="1"/>
            <a:r>
              <a:rPr lang="en-US" dirty="0"/>
              <a:t>Don’t try to put multiple programs in a single project</a:t>
            </a:r>
          </a:p>
          <a:p>
            <a:pPr lvl="1"/>
            <a:r>
              <a:rPr lang="en-US" dirty="0"/>
              <a:t>Exactly one function named “main”</a:t>
            </a:r>
          </a:p>
          <a:p>
            <a:r>
              <a:rPr lang="en-US" dirty="0"/>
              <a:t>In Visual Studio, a project is a container – implemented as a directory or folder</a:t>
            </a:r>
          </a:p>
        </p:txBody>
      </p:sp>
    </p:spTree>
    <p:extLst>
      <p:ext uri="{BB962C8B-B14F-4D97-AF65-F5344CB8AC3E}">
        <p14:creationId xmlns:p14="http://schemas.microsoft.com/office/powerpoint/2010/main" val="10803033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6338316" y="2743200"/>
            <a:ext cx="3622548" cy="2996827"/>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a:spLocks noGrp="1" noRot="1" noChangeAspect="1" noMove="1" noResize="1" noEditPoints="1" noAdjustHandles="1" noChangeArrowheads="1" noChangeShapeType="1" noTextEdit="1"/>
          </p:cNvSpPr>
          <p:nvPr>
            <p:custDataLst>
              <p:tags r:id="rId2"/>
            </p:custDataLst>
            <p:extLst>
              <p:ext uri="{386F3935-93C4-4BCD-93E2-E3B085C9AB24}">
                <p16:designElem xmlns:p16="http://schemas.microsoft.com/office/powerpoint/2015/main" val="1"/>
              </p:ext>
            </p:extLst>
          </p:nvPr>
        </p:nvSpPr>
        <p:spPr>
          <a:xfrm>
            <a:off x="6503670" y="2906589"/>
            <a:ext cx="3291840" cy="267004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custDataLst>
              <p:tags r:id="rId3"/>
            </p:custDataLst>
          </p:nvPr>
        </p:nvPicPr>
        <p:blipFill>
          <a:blip r:embed="rId8"/>
          <a:stretch>
            <a:fillRect/>
          </a:stretch>
        </p:blipFill>
        <p:spPr>
          <a:xfrm>
            <a:off x="6668262" y="3138693"/>
            <a:ext cx="2962656" cy="2205840"/>
          </a:xfrm>
          <a:prstGeom prst="rect">
            <a:avLst/>
          </a:prstGeom>
        </p:spPr>
      </p:pic>
      <p:sp>
        <p:nvSpPr>
          <p:cNvPr id="2" name="Title 1"/>
          <p:cNvSpPr>
            <a:spLocks noGrp="1"/>
          </p:cNvSpPr>
          <p:nvPr>
            <p:ph type="title"/>
            <p:custDataLst>
              <p:tags r:id="rId4"/>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normAutofit/>
          </a:bodyPr>
          <a:lstStyle/>
          <a:p>
            <a:r>
              <a:rPr lang="en-US" dirty="0"/>
              <a:t>Solutions</a:t>
            </a:r>
          </a:p>
        </p:txBody>
      </p:sp>
      <p:sp>
        <p:nvSpPr>
          <p:cNvPr id="3" name="Content Placeholder 2"/>
          <p:cNvSpPr>
            <a:spLocks noGrp="1"/>
          </p:cNvSpPr>
          <p:nvPr>
            <p:ph idx="1"/>
            <p:custDataLst>
              <p:tags r:id="rId5"/>
            </p:custDataLst>
          </p:nvPr>
        </p:nvSpPr>
        <p:spPr>
          <a:xfrm>
            <a:off x="2221992" y="2638044"/>
            <a:ext cx="3631692" cy="3101983"/>
          </a:xfrm>
        </p:spPr>
        <p:txBody>
          <a:bodyPr>
            <a:normAutofit/>
          </a:bodyPr>
          <a:lstStyle/>
          <a:p>
            <a:r>
              <a:rPr lang="en-US" dirty="0"/>
              <a:t>Solutions are also a container</a:t>
            </a:r>
          </a:p>
          <a:p>
            <a:pPr lvl="1"/>
            <a:r>
              <a:rPr lang="en-US" dirty="0"/>
              <a:t>Contain one or more projects</a:t>
            </a:r>
          </a:p>
          <a:p>
            <a:pPr lvl="1"/>
            <a:r>
              <a:rPr lang="en-US" dirty="0"/>
              <a:t>Implemented as a directory or folder</a:t>
            </a:r>
          </a:p>
          <a:p>
            <a:pPr lvl="1"/>
            <a:r>
              <a:rPr lang="en-US" dirty="0"/>
              <a:t>Descriptive information contained in a .</a:t>
            </a:r>
            <a:r>
              <a:rPr lang="en-US" dirty="0" err="1"/>
              <a:t>sln</a:t>
            </a:r>
            <a:r>
              <a:rPr lang="en-US" dirty="0"/>
              <a:t> file</a:t>
            </a:r>
          </a:p>
        </p:txBody>
      </p:sp>
    </p:spTree>
    <p:extLst>
      <p:ext uri="{BB962C8B-B14F-4D97-AF65-F5344CB8AC3E}">
        <p14:creationId xmlns:p14="http://schemas.microsoft.com/office/powerpoint/2010/main" val="21841609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Solution file Structure</a:t>
            </a:r>
          </a:p>
        </p:txBody>
      </p:sp>
      <p:pic>
        <p:nvPicPr>
          <p:cNvPr id="4" name="Content Placeholder 3"/>
          <p:cNvPicPr>
            <a:picLocks noGrp="1" noChangeAspect="1"/>
          </p:cNvPicPr>
          <p:nvPr>
            <p:ph idx="1"/>
          </p:nvPr>
        </p:nvPicPr>
        <p:blipFill>
          <a:blip r:embed="rId4"/>
          <a:stretch>
            <a:fillRect/>
          </a:stretch>
        </p:blipFill>
        <p:spPr>
          <a:xfrm>
            <a:off x="4102764" y="2638425"/>
            <a:ext cx="3986473" cy="3101975"/>
          </a:xfrm>
        </p:spPr>
      </p:pic>
    </p:spTree>
    <p:extLst>
      <p:ext uri="{BB962C8B-B14F-4D97-AF65-F5344CB8AC3E}">
        <p14:creationId xmlns:p14="http://schemas.microsoft.com/office/powerpoint/2010/main" val="362555675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6.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 name="HTML_SHAPEINFO" val="&lt;ThreeDShapeInfo&gt;&lt;uuid val=&quot;{449FF9AC-158D-4A5F-BFA4-929D7D1C52C0}&quot;/&gt;&lt;isInvalidForFieldText val=&quot;0&quot;/&gt;&lt;Image&gt;&lt;filename val=&quot;C:\Users\delroy\AppData\Local\Temp\CP1894813110218Session\CPTrustFolder1894813110234\PPTImport1894813161546\data\asimages\{449FF9AC-158D-4A5F-BFA4-929D7D1C52C0}_1.png&quot;/&gt;&lt;left val=&quot;167&quot;/&gt;&lt;top val=&quot;249&quot;/&gt;&lt;width val=&quot;945&quot;/&gt;&lt;height val=&quot;174&quot;/&gt;&lt;hasText val=&quot;1&quot;/&gt;&lt;/Image&gt;&lt;/ThreeDShapeInfo&gt;"/>
  <p:tag name="PRESENTER_SHAPETEXTINFO" val="&lt;ShapeTextInfo&gt;&lt;TableIndex row=&quot;-1&quot; col=&quot;-1&quot;&gt;&lt;linesCount val=&quot;1&quot;/&gt;&lt;lineCharCount val=&quot;23&quot;/&gt;&lt;/TableIndex&gt;&lt;/ShapeTextInfo&gt;"/>
</p:tagLst>
</file>

<file path=ppt/tags/tag17.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 name="HTML_SHAPEINFO" val="&lt;ThreeDShapeInfo&gt;&lt;uuid val=&quot;{B353D3E1-16E1-4E68-87CD-1104B769D325}&quot;/&gt;&lt;isInvalidForFieldText val=&quot;0&quot;/&gt;&lt;Image&gt;&lt;filename val=&quot;C:\Users\delroy\AppData\Local\Temp\CP1894813110218Session\CPTrustFolder1894813110234\PPTImport1894813161546\data\asimages\{B353D3E1-16E1-4E68-87CD-1104B769D325}_1.png&quot;/&gt;&lt;left val=&quot;282&quot;/&gt;&lt;top val=&quot;452&quot;/&gt;&lt;width val=&quot;715&quot;/&gt;&lt;height val=&quot;134&quot;/&gt;&lt;hasText val=&quot;1&quot;/&gt;&lt;/Image&gt;&lt;/ThreeDShapeInfo&gt;"/>
  <p:tag name="PRESENTER_SHAPETEXTINFO" val="&lt;ShapeTextInfo&gt;&lt;TableIndex row=&quot;-1&quot; col=&quot;-1&quot;&gt;&lt;linesCount val=&quot;2&quot;/&gt;&lt;lineCharCount val=&quot;50&quot;/&gt;&lt;lineCharCount val=&quot;27&quot;/&gt;&lt;/TableIndex&gt;&lt;/ShapeTextInfo&gt;"/>
</p:tagLst>
</file>

<file path=ppt/tags/tag18.xml><?xml version="1.0" encoding="utf-8"?>
<p:tagLst xmlns:a="http://schemas.openxmlformats.org/drawingml/2006/main" xmlns:r="http://schemas.openxmlformats.org/officeDocument/2006/relationships" xmlns:p="http://schemas.openxmlformats.org/presentationml/2006/main">
  <p:tag name="HTML_SHAPEINFO" val="&lt;ThreeDShapeInfo&gt;&lt;uuid val=&quot;{D5619B46-4727-4FAA-8F1C-C543DB32DD2B}&quot;/&gt;&lt;isInvalidForFieldText val=&quot;0&quot;/&gt;&lt;Image&gt;&lt;filename val=&quot;C:\Users\delroy\AppData\Local\Temp\CP1894813110218Session\CPTrustFolder1894813110234\PPTImport1894813161546\data\asimages\{D5619B46-4727-4FAA-8F1C-C543DB32DD2B}_2.png&quot;/&gt;&lt;left val=&quot;233&quot;/&gt;&lt;top val=&quot;100&quot;/&gt;&lt;width val=&quot;813&quot;/&gt;&lt;height val=&quot;126&quot;/&gt;&lt;hasText val=&quot;1&quot;/&gt;&lt;/Image&gt;&lt;/ThreeDShapeInfo&gt;"/>
  <p:tag name="PRESENTER_SHAPETEXTINFO" val="&lt;ShapeTextInfo&gt;&lt;TableIndex row=&quot;-1&quot; col=&quot;-1&quot;&gt;&lt;linesCount val=&quot;2&quot;/&gt;&lt;lineCharCount val=&quot;23&quot;/&gt;&lt;lineCharCount val=&quot;11&quot;/&gt;&lt;/TableIndex&gt;&lt;/ShapeTextInfo&gt;"/>
</p:tagLst>
</file>

<file path=ppt/tags/tag19.xml><?xml version="1.0" encoding="utf-8"?>
<p:tagLst xmlns:a="http://schemas.openxmlformats.org/drawingml/2006/main" xmlns:r="http://schemas.openxmlformats.org/officeDocument/2006/relationships" xmlns:p="http://schemas.openxmlformats.org/presentationml/2006/main">
  <p:tag name="HTML_SHAPEINFO" val="&lt;ThreeDShapeInfo&gt;&lt;uuid val=&quot;{CF4B56B3-E5C2-4914-B18F-0B4805F3D4C7}&quot;/&gt;&lt;isInvalidForFieldText val=&quot;0&quot;/&gt;&lt;Image&gt;&lt;filename val=&quot;C:\Users\delroy\AppData\Local\Temp\CP1894813110218Session\CPTrustFolder1894813110234\PPTImport1894813161546\data\asimages\{CF4B56B3-E5C2-4914-B18F-0B4805F3D4C7}_2.png&quot;/&gt;&lt;left val=&quot;229&quot;/&gt;&lt;top val=&quot;273&quot;/&gt;&lt;width val=&quot;816&quot;/&gt;&lt;height val=&quot;329&quot;/&gt;&lt;hasText val=&quot;1&quot;/&gt;&lt;/Image&gt;&lt;/ThreeDShapeInfo&gt;"/>
  <p:tag name="PRESENTER_SHAPETEXTINFO" val="&lt;ShapeTextInfo&gt;&lt;TableIndex row=&quot;-1&quot; col=&quot;-1&quot;&gt;&lt;linesCount val=&quot;7&quot;/&gt;&lt;lineCharCount val=&quot;61&quot;/&gt;&lt;lineCharCount val=&quot;15&quot;/&gt;&lt;lineCharCount val=&quot;16&quot;/&gt;&lt;lineCharCount val=&quot;9&quot;/&gt;&lt;lineCharCount val=&quot;23&quot;/&gt;&lt;lineCharCount val=&quot;17&quot;/&gt;&lt;lineCharCount val=&quot;4&quot;/&gt;&lt;/TableIndex&gt;&lt;/ShapeTextInfo&gt;"/>
</p:tagLst>
</file>

<file path=ppt/tags/tag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0.xml><?xml version="1.0" encoding="utf-8"?>
<p:tagLst xmlns:a="http://schemas.openxmlformats.org/drawingml/2006/main" xmlns:r="http://schemas.openxmlformats.org/officeDocument/2006/relationships" xmlns:p="http://schemas.openxmlformats.org/presentationml/2006/main">
  <p:tag name="HTML_SHAPEINFO" val="&lt;ThreeDShapeInfo&gt;&lt;uuid val=&quot;{622D064E-AEFF-4D19-BF21-0CE2C8DD0D11}&quot;/&gt;&lt;isInvalidForFieldText val=&quot;0&quot;/&gt;&lt;Image&gt;&lt;filename val=&quot;C:\Users\delroy\AppData\Local\Temp\CP1894813110218Session\CPTrustFolder1894813110234\PPTImport1894813161546\data\asimages\{622D064E-AEFF-4D19-BF21-0CE2C8DD0D11}_3.png&quot;/&gt;&lt;left val=&quot;233&quot;/&gt;&lt;top val=&quot;100&quot;/&gt;&lt;width val=&quot;813&quot;/&gt;&lt;height val=&quot;126&quot;/&gt;&lt;hasText val=&quot;1&quot;/&gt;&lt;/Image&gt;&lt;/ThreeDShapeInfo&gt;"/>
  <p:tag name="PRESENTER_SHAPETEXTINFO" val="&lt;ShapeTextInfo&gt;&lt;TableIndex row=&quot;-1&quot; col=&quot;-1&quot;&gt;&lt;linesCount val=&quot;1&quot;/&gt;&lt;lineCharCount val=&quot;8&quot;/&gt;&lt;/TableIndex&gt;&lt;/ShapeTextInfo&gt;"/>
</p:tagLst>
</file>

<file path=ppt/tags/tag21.xml><?xml version="1.0" encoding="utf-8"?>
<p:tagLst xmlns:a="http://schemas.openxmlformats.org/drawingml/2006/main" xmlns:r="http://schemas.openxmlformats.org/officeDocument/2006/relationships" xmlns:p="http://schemas.openxmlformats.org/presentationml/2006/main">
  <p:tag name="HTML_SHAPEINFO" val="&lt;ThreeDShapeInfo&gt;&lt;uuid val=&quot;{FF8A566B-C908-44F8-99BF-86652E7B6616}&quot;/&gt;&lt;isInvalidForFieldText val=&quot;0&quot;/&gt;&lt;Image&gt;&lt;filename val=&quot;C:\Users\delroy\AppData\Local\Temp\CP1894813110218Session\CPTrustFolder1894813110234\PPTImport1894813161546\data\asimages\{FF8A566B-C908-44F8-99BF-86652E7B6616}_3.png&quot;/&gt;&lt;left val=&quot;229&quot;/&gt;&lt;top val=&quot;273&quot;/&gt;&lt;width val=&quot;816&quot;/&gt;&lt;height val=&quot;329&quot;/&gt;&lt;hasText val=&quot;1&quot;/&gt;&lt;/Image&gt;&lt;/ThreeDShapeInfo&gt;"/>
  <p:tag name="PRESENTER_SHAPETEXTINFO" val="&lt;ShapeTextInfo&gt;&lt;TableIndex row=&quot;-1&quot; col=&quot;-1&quot;&gt;&lt;linesCount val=&quot;7&quot;/&gt;&lt;lineCharCount val=&quot;40&quot;/&gt;&lt;lineCharCount val=&quot;47&quot;/&gt;&lt;lineCharCount val=&quot;40&quot;/&gt;&lt;lineCharCount val=&quot;33&quot;/&gt;&lt;lineCharCount val=&quot;55&quot;/&gt;&lt;lineCharCount val=&quot;34&quot;/&gt;&lt;lineCharCount val=&quot;81&quot;/&gt;&lt;/TableIndex&gt;&lt;/ShapeTextInfo&gt;"/>
</p:tagLst>
</file>

<file path=ppt/tags/tag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4.xml><?xml version="1.0" encoding="utf-8"?>
<p:tagLst xmlns:a="http://schemas.openxmlformats.org/drawingml/2006/main" xmlns:r="http://schemas.openxmlformats.org/officeDocument/2006/relationships" xmlns:p="http://schemas.openxmlformats.org/presentationml/2006/main">
  <p:tag name="HTML_AUTOSHAPE_INFO" val="&lt;ThreeDShapeInfo&gt;&lt;uuid val=&quot;{8555F4B9-7C4D-41CC-8442-41585B54BC2D}&quot;/&gt;&lt;isInvalidForFieldText val=&quot;0&quot;/&gt;&lt;Image&gt;&lt;filename val=&quot;C:\Users\delroy\AppData\Local\Temp\CP1894813110218Session\CPTrustFolder1894813110234\PPTImport1894813161546\data\asimages\{8555F4B9-7C4D-41CC-8442-41585B54BC2D}.png&quot;/&gt;&lt;left val=&quot;699&quot;/&gt;&lt;top val=&quot;328&quot;/&gt;&lt;width val=&quot;312&quot;/&gt;&lt;height val=&quot;233&quot;/&gt;&lt;hasText val=&quot;1&quot;/&gt;&lt;/Image&gt;&lt;/ThreeDShapeInfo&gt;"/>
</p:tagLst>
</file>

<file path=ppt/tags/tag25.xml><?xml version="1.0" encoding="utf-8"?>
<p:tagLst xmlns:a="http://schemas.openxmlformats.org/drawingml/2006/main" xmlns:r="http://schemas.openxmlformats.org/officeDocument/2006/relationships" xmlns:p="http://schemas.openxmlformats.org/presentationml/2006/main">
  <p:tag name="HTML_SHAPEINFO" val="&lt;ThreeDShapeInfo&gt;&lt;uuid val=&quot;{837FA225-662B-456E-82FD-C74005F082B3}&quot;/&gt;&lt;isInvalidForFieldText val=&quot;0&quot;/&gt;&lt;Image&gt;&lt;filename val=&quot;C:\Users\delroy\AppData\Local\Temp\CP1894813110218Session\CPTrustFolder1894813110234\PPTImport1894813161546\data\asimages\{837FA225-662B-456E-82FD-C74005F082B3}_4.png&quot;/&gt;&lt;left val=&quot;233&quot;/&gt;&lt;top val=&quot;100&quot;/&gt;&lt;width val=&quot;813&quot;/&gt;&lt;height val=&quot;126&quot;/&gt;&lt;hasText val=&quot;1&quot;/&gt;&lt;/Image&gt;&lt;/ThreeDShapeInfo&gt;"/>
  <p:tag name="PRESENTER_SHAPETEXTINFO" val="&lt;ShapeTextInfo&gt;&lt;TableIndex row=&quot;-1&quot; col=&quot;-1&quot;&gt;&lt;linesCount val=&quot;1&quot;/&gt;&lt;lineCharCount val=&quot;9&quot;/&gt;&lt;/TableIndex&gt;&lt;/ShapeTextInfo&gt;"/>
</p:tagLst>
</file>

<file path=ppt/tags/tag26.xml><?xml version="1.0" encoding="utf-8"?>
<p:tagLst xmlns:a="http://schemas.openxmlformats.org/drawingml/2006/main" xmlns:r="http://schemas.openxmlformats.org/officeDocument/2006/relationships" xmlns:p="http://schemas.openxmlformats.org/presentationml/2006/main">
  <p:tag name="HTML_SHAPEINFO" val="&lt;ThreeDShapeInfo&gt;&lt;uuid val=&quot;{4DE3E786-B44C-4B67-BF7F-5109FF7C5882}&quot;/&gt;&lt;isInvalidForFieldText val=&quot;0&quot;/&gt;&lt;Image&gt;&lt;filename val=&quot;C:\Users\delroy\AppData\Local\Temp\CP1894813110218Session\CPTrustFolder1894813110234\PPTImport1894813161546\data\asimages\{4DE3E786-B44C-4B67-BF7F-5109FF7C5882}_4.png&quot;/&gt;&lt;left val=&quot;228&quot;/&gt;&lt;top val=&quot;273&quot;/&gt;&lt;width val=&quot;386&quot;/&gt;&lt;height val=&quot;329&quot;/&gt;&lt;hasText val=&quot;1&quot;/&gt;&lt;/Image&gt;&lt;/ThreeDShapeInfo&gt;"/>
  <p:tag name="PRESENTER_SHAPETEXTINFO" val="&lt;ShapeTextInfo&gt;&lt;TableIndex row=&quot;-1&quot; col=&quot;-1&quot;&gt;&lt;linesCount val=&quot;6&quot;/&gt;&lt;lineCharCount val=&quot;31&quot;/&gt;&lt;lineCharCount val=&quot;29&quot;/&gt;&lt;lineCharCount val=&quot;30&quot;/&gt;&lt;lineCharCount val=&quot;7&quot;/&gt;&lt;lineCharCount val=&quot;34&quot;/&gt;&lt;lineCharCount val=&quot;14&quot;/&gt;&lt;/TableIndex&gt;&lt;/ShapeTextInfo&gt;"/>
</p:tagLst>
</file>

<file path=ppt/tags/tag27.xml><?xml version="1.0" encoding="utf-8"?>
<p:tagLst xmlns:a="http://schemas.openxmlformats.org/drawingml/2006/main" xmlns:r="http://schemas.openxmlformats.org/officeDocument/2006/relationships" xmlns:p="http://schemas.openxmlformats.org/presentationml/2006/main">
  <p:tag name="HTML_SHAPEINFO" val="&lt;ThreeDShapeInfo&gt;&lt;uuid val=&quot;{84A7E88C-6AD3-43B5-9239-4CD667D8C7F6}&quot;/&gt;&lt;isInvalidForFieldText val=&quot;0&quot;/&gt;&lt;Image&gt;&lt;filename val=&quot;C:\Users\delroy\AppData\Local\Temp\CP1894813110218Session\CPTrustFolder1894813110234\PPTImport1894813161546\data\asimages\{84A7E88C-6AD3-43B5-9239-4CD667D8C7F6}_5.png&quot;/&gt;&lt;left val=&quot;233&quot;/&gt;&lt;top val=&quot;100&quot;/&gt;&lt;width val=&quot;813&quot;/&gt;&lt;height val=&quot;126&quot;/&gt;&lt;hasText val=&quot;1&quot;/&gt;&lt;/Image&gt;&lt;/ThreeDShapeInfo&gt;"/>
  <p:tag name="PRESENTER_SHAPETEXTINFO" val="&lt;ShapeTextInfo&gt;&lt;TableIndex row=&quot;-1&quot; col=&quot;-1&quot;&gt;&lt;linesCount val=&quot;1&quot;/&gt;&lt;lineCharCount val=&quot;23&quot;/&gt;&lt;/TableIndex&gt;&lt;/ShapeTextInfo&gt;"/>
</p:tagLst>
</file>

<file path=ppt/tags/tag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7&quot;/&gt;&lt;lineCharCount val=&quot;5&quot;/&gt;&lt;/TableIndex&gt;&lt;/ShapeTextInfo&gt;"/>
</p:tagLst>
</file>

<file path=ppt/tags/tag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Lst>
</file>

<file path=ppt/tags/tag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413</TotalTime>
  <Words>567</Words>
  <Application>Microsoft Office PowerPoint</Application>
  <PresentationFormat>Widescreen</PresentationFormat>
  <Paragraphs>38</Paragraphs>
  <Slides>5</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Gill Sans MT</vt:lpstr>
      <vt:lpstr>Parcel</vt:lpstr>
      <vt:lpstr>Programming With an IDE</vt:lpstr>
      <vt:lpstr>Integrated Development Environment</vt:lpstr>
      <vt:lpstr>Projects</vt:lpstr>
      <vt:lpstr>Solutions</vt:lpstr>
      <vt:lpstr>Solution file Structure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Visual studio</dc:title>
  <dc:creator>Delroy Brinkerhoff</dc:creator>
  <cp:lastModifiedBy>Delroy Brinkerhoff</cp:lastModifiedBy>
  <cp:revision>12</cp:revision>
  <dcterms:created xsi:type="dcterms:W3CDTF">2016-07-25T17:58:30Z</dcterms:created>
  <dcterms:modified xsi:type="dcterms:W3CDTF">2021-06-10T15:29:38Z</dcterms:modified>
</cp:coreProperties>
</file>