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heme/theme2.xml" ContentType="application/vnd.openxmlformats-officedocument.theme+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notesSlides/notesSlide1.xml" ContentType="application/vnd.openxmlformats-officedocument.presentationml.notesSlide+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notesSlides/notesSlide2.xml" ContentType="application/vnd.openxmlformats-officedocument.presentationml.notesSlide+xml"/>
  <Override PartName="/ppt/tags/tag29.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notesSlides/notesSlide3.xml" ContentType="application/vnd.openxmlformats-officedocument.presentationml.notesSlide+xml"/>
  <Override PartName="/ppt/tags/tag35.xml" ContentType="application/vnd.openxmlformats-officedocument.presentationml.tags+xml"/>
  <Override PartName="/ppt/notesSlides/notesSlide4.xml" ContentType="application/vnd.openxmlformats-officedocument.presentationml.notesSlide+xml"/>
  <Override PartName="/ppt/tags/tag36.xml" ContentType="application/vnd.openxmlformats-officedocument.presentationml.tags+xml"/>
  <Override PartName="/ppt/notesSlides/notesSlide5.xml" ContentType="application/vnd.openxmlformats-officedocument.presentationml.notesSlide+xml"/>
  <Override PartName="/ppt/tags/tag37.xml" ContentType="application/vnd.openxmlformats-officedocument.presentationml.tags+xml"/>
  <Override PartName="/ppt/notesSlides/notesSlide6.xml" ContentType="application/vnd.openxmlformats-officedocument.presentationml.notesSlide+xml"/>
  <Override PartName="/ppt/tags/tag38.xml" ContentType="application/vnd.openxmlformats-officedocument.presentationml.tags+xml"/>
  <Override PartName="/ppt/tags/tag39.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9"/>
  </p:notesMasterIdLst>
  <p:sldIdLst>
    <p:sldId id="256" r:id="rId2"/>
    <p:sldId id="257" r:id="rId3"/>
    <p:sldId id="258" r:id="rId4"/>
    <p:sldId id="259" r:id="rId5"/>
    <p:sldId id="260" r:id="rId6"/>
    <p:sldId id="261" r:id="rId7"/>
    <p:sldId id="262" r:id="rId8"/>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542" autoAdjust="0"/>
  </p:normalViewPr>
  <p:slideViewPr>
    <p:cSldViewPr snapToGrid="0">
      <p:cViewPr varScale="1">
        <p:scale>
          <a:sx n="108" d="100"/>
          <a:sy n="108" d="100"/>
        </p:scale>
        <p:origin x="678" y="9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5961093-B02C-47B9-83DE-3907727F1EFC}" type="datetimeFigureOut">
              <a:rPr lang="en-US" smtClean="0"/>
              <a:t>6/9/2021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31F6A089-765D-4D8A-A19B-EFE602F8F86B}" type="slidenum">
              <a:rPr lang="en-US" smtClean="0"/>
              <a:t>‹#›</a:t>
            </a:fld>
            <a:endParaRPr lang="en-US"/>
          </a:p>
        </p:txBody>
      </p:sp>
    </p:spTree>
    <p:extLst>
      <p:ext uri="{BB962C8B-B14F-4D97-AF65-F5344CB8AC3E}">
        <p14:creationId xmlns:p14="http://schemas.microsoft.com/office/powerpoint/2010/main" val="394130371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Now that we know about variables and data types let’s use that understanding to solve a simple problem: swapping the values stored in two different variables. We usually don’t see this problem in the simple form shown here, but it forms a sub-task to more complex and common problems. It also allows us to introduce a technique of using metaphors to help understand programming problems.</a:t>
            </a:r>
          </a:p>
        </p:txBody>
      </p:sp>
      <p:sp>
        <p:nvSpPr>
          <p:cNvPr id="4" name="Slide Number Placeholder 3"/>
          <p:cNvSpPr>
            <a:spLocks noGrp="1"/>
          </p:cNvSpPr>
          <p:nvPr>
            <p:ph type="sldNum" sz="quarter" idx="5"/>
          </p:nvPr>
        </p:nvSpPr>
        <p:spPr/>
        <p:txBody>
          <a:bodyPr/>
          <a:lstStyle/>
          <a:p>
            <a:fld id="{31F6A089-765D-4D8A-A19B-EFE602F8F86B}" type="slidenum">
              <a:rPr lang="en-US" smtClean="0"/>
              <a:t>1</a:t>
            </a:fld>
            <a:endParaRPr lang="en-US"/>
          </a:p>
        </p:txBody>
      </p:sp>
    </p:spTree>
    <p:extLst>
      <p:ext uri="{BB962C8B-B14F-4D97-AF65-F5344CB8AC3E}">
        <p14:creationId xmlns:p14="http://schemas.microsoft.com/office/powerpoint/2010/main" val="369660977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To understand the swapping problem, we imagine the variables whose values we want to swap as two glasses filled with different liquids. We’ll draw the glasses differently to help us distinguish them, but we’ll assume that they have the same capacity. The problem begins with green liquid in the tall glass and blue liquid in the wide glass. When done, we want the liquids swapped so that the blue liquid in the tall glass and the green liquid in the wide glass.</a:t>
            </a:r>
            <a:endParaRPr lang="en-US" dirty="0"/>
          </a:p>
        </p:txBody>
      </p:sp>
      <p:sp>
        <p:nvSpPr>
          <p:cNvPr id="4" name="Slide Number Placeholder 3"/>
          <p:cNvSpPr>
            <a:spLocks noGrp="1"/>
          </p:cNvSpPr>
          <p:nvPr>
            <p:ph type="sldNum" sz="quarter" idx="5"/>
          </p:nvPr>
        </p:nvSpPr>
        <p:spPr/>
        <p:txBody>
          <a:bodyPr/>
          <a:lstStyle/>
          <a:p>
            <a:fld id="{31F6A089-765D-4D8A-A19B-EFE602F8F86B}" type="slidenum">
              <a:rPr lang="en-US" smtClean="0"/>
              <a:t>2</a:t>
            </a:fld>
            <a:endParaRPr lang="en-US"/>
          </a:p>
        </p:txBody>
      </p:sp>
    </p:spTree>
    <p:extLst>
      <p:ext uri="{BB962C8B-B14F-4D97-AF65-F5344CB8AC3E}">
        <p14:creationId xmlns:p14="http://schemas.microsoft.com/office/powerpoint/2010/main" val="40796886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Our first attempt fails, both in the metaphor and in the code. It also shows how metaphors and problems aren’t always the same. Labeling our tall and wide glasses allows us to write a couple of lines of pseudocode, which assigns the contents of one glass or variable to the other. If we think of the assignment operation as pouring liquid from one glass to another, pouring green liquid from the tall glass to the wide glass would mix the two liquids and overflow the wide glass. But code is a little different.</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 variable can only hold one value at a time. The assignment operation copies a value from one place to another, and it overwrites or replaces the value stored in the destination, “w” in this example. The picture illustrates what takes place in the code: The first line “copies” the green liquid from the tall to the wide glass, and the second line “copies” the liquid from the wide glass, which is now green, to the tall glass.</a:t>
            </a:r>
          </a:p>
        </p:txBody>
      </p:sp>
      <p:sp>
        <p:nvSpPr>
          <p:cNvPr id="4" name="Slide Number Placeholder 3"/>
          <p:cNvSpPr>
            <a:spLocks noGrp="1"/>
          </p:cNvSpPr>
          <p:nvPr>
            <p:ph type="sldNum" sz="quarter" idx="5"/>
          </p:nvPr>
        </p:nvSpPr>
        <p:spPr/>
        <p:txBody>
          <a:bodyPr/>
          <a:lstStyle/>
          <a:p>
            <a:fld id="{31F6A089-765D-4D8A-A19B-EFE602F8F86B}" type="slidenum">
              <a:rPr lang="en-US" smtClean="0"/>
              <a:t>3</a:t>
            </a:fld>
            <a:endParaRPr lang="en-US"/>
          </a:p>
        </p:txBody>
      </p:sp>
    </p:spTree>
    <p:extLst>
      <p:ext uri="{BB962C8B-B14F-4D97-AF65-F5344CB8AC3E}">
        <p14:creationId xmlns:p14="http://schemas.microsoft.com/office/powerpoint/2010/main" val="192570365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Although the variable-as-a-glass metaphor isn’t completely accurate, it can help us see the correct solution. What we need is a temporary glass. We can pour the blue liquid from the wide glass into the temporary glass. Now, the wide glass is empty and ready for the next step. Suppose we are looking at actual variables instead of glasses. In that case, the wide-glass variable is only logically empty – it still contains the original value. Still, we have saved that value in the temporary variable, so it is not lost when we overwrite the wide glass contents.</a:t>
            </a:r>
          </a:p>
        </p:txBody>
      </p:sp>
      <p:sp>
        <p:nvSpPr>
          <p:cNvPr id="4" name="Slide Number Placeholder 3"/>
          <p:cNvSpPr>
            <a:spLocks noGrp="1"/>
          </p:cNvSpPr>
          <p:nvPr>
            <p:ph type="sldNum" sz="quarter" idx="5"/>
          </p:nvPr>
        </p:nvSpPr>
        <p:spPr/>
        <p:txBody>
          <a:bodyPr/>
          <a:lstStyle/>
          <a:p>
            <a:fld id="{31F6A089-765D-4D8A-A19B-EFE602F8F86B}" type="slidenum">
              <a:rPr lang="en-US" smtClean="0"/>
              <a:t>4</a:t>
            </a:fld>
            <a:endParaRPr lang="en-US"/>
          </a:p>
        </p:txBody>
      </p:sp>
    </p:spTree>
    <p:extLst>
      <p:ext uri="{BB962C8B-B14F-4D97-AF65-F5344CB8AC3E}">
        <p14:creationId xmlns:p14="http://schemas.microsoft.com/office/powerpoint/2010/main" val="282339252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With the blue liquid saved in the temporary glass, we may pour the green liquid from the tall glass to the wide glass. The tall glass is now empty. As before, the tall-glass variable is “logically” empty in the sense that the original value is copied and saved in the wide-glass variable.</a:t>
            </a:r>
          </a:p>
        </p:txBody>
      </p:sp>
      <p:sp>
        <p:nvSpPr>
          <p:cNvPr id="4" name="Slide Number Placeholder 3"/>
          <p:cNvSpPr>
            <a:spLocks noGrp="1"/>
          </p:cNvSpPr>
          <p:nvPr>
            <p:ph type="sldNum" sz="quarter" idx="5"/>
          </p:nvPr>
        </p:nvSpPr>
        <p:spPr/>
        <p:txBody>
          <a:bodyPr/>
          <a:lstStyle/>
          <a:p>
            <a:fld id="{31F6A089-765D-4D8A-A19B-EFE602F8F86B}" type="slidenum">
              <a:rPr lang="en-US" smtClean="0"/>
              <a:t>5</a:t>
            </a:fld>
            <a:endParaRPr lang="en-US"/>
          </a:p>
        </p:txBody>
      </p:sp>
    </p:spTree>
    <p:extLst>
      <p:ext uri="{BB962C8B-B14F-4D97-AF65-F5344CB8AC3E}">
        <p14:creationId xmlns:p14="http://schemas.microsoft.com/office/powerpoint/2010/main" val="139712792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In the final step, we pour the blue liquid from the temporary glass into the wide glass. We’ve solved the original problem: the contents of the two glasses are now swapped from their original state. The temporary glass is no longer needed and can be discarded or ignored.</a:t>
            </a:r>
          </a:p>
        </p:txBody>
      </p:sp>
      <p:sp>
        <p:nvSpPr>
          <p:cNvPr id="4" name="Slide Number Placeholder 3"/>
          <p:cNvSpPr>
            <a:spLocks noGrp="1"/>
          </p:cNvSpPr>
          <p:nvPr>
            <p:ph type="sldNum" sz="quarter" idx="5"/>
          </p:nvPr>
        </p:nvSpPr>
        <p:spPr/>
        <p:txBody>
          <a:bodyPr/>
          <a:lstStyle/>
          <a:p>
            <a:fld id="{31F6A089-765D-4D8A-A19B-EFE602F8F86B}" type="slidenum">
              <a:rPr lang="en-US" smtClean="0"/>
              <a:t>6</a:t>
            </a:fld>
            <a:endParaRPr lang="en-US"/>
          </a:p>
        </p:txBody>
      </p:sp>
    </p:spTree>
    <p:extLst>
      <p:ext uri="{BB962C8B-B14F-4D97-AF65-F5344CB8AC3E}">
        <p14:creationId xmlns:p14="http://schemas.microsoft.com/office/powerpoint/2010/main" val="79652171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Now, let’s look at the same problem but expressed as a programming problem represented with pseudo code. We begin with two variables instead of two glasses. We’ll use a capital “T” to represent a general data type for two reasons. First, this solution is independent of the data type; that is, it will work with all kinds of data. Second, to emphasize the requirement that the temporary variable must be the same data type as the two variables whose content we want to swap. We use ellipses to represent code that is not significant to the problem or its solution.</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Just as we needed a temporary glass in the metaphor version of the problem, we need a temporary variable for the programming solution. Step one includes two operations: it defines a variable named “temp” and initializes temp by copying the value stored in x1. It’s possible but not necessary to break step 1 into two steps.</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x1 is now free, so we copy the value stored in x2 to x1.</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Now, x2 is free, and we copy the value saved in temp to x2.</a:t>
            </a:r>
          </a:p>
          <a:p>
            <a:pPr marL="0" marR="0">
              <a:lnSpc>
                <a:spcPct val="107000"/>
              </a:lnSpc>
              <a:spcBef>
                <a:spcPts val="0"/>
              </a:spcBef>
              <a:spcAft>
                <a:spcPts val="800"/>
              </a:spcAft>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At the end of step 3, we’ve solved the problem of swapping the contents of two variables.</a:t>
            </a:r>
          </a:p>
        </p:txBody>
      </p:sp>
      <p:sp>
        <p:nvSpPr>
          <p:cNvPr id="4" name="Slide Number Placeholder 3"/>
          <p:cNvSpPr>
            <a:spLocks noGrp="1"/>
          </p:cNvSpPr>
          <p:nvPr>
            <p:ph type="sldNum" sz="quarter" idx="5"/>
          </p:nvPr>
        </p:nvSpPr>
        <p:spPr/>
        <p:txBody>
          <a:bodyPr/>
          <a:lstStyle/>
          <a:p>
            <a:fld id="{31F6A089-765D-4D8A-A19B-EFE602F8F86B}" type="slidenum">
              <a:rPr lang="en-US" smtClean="0"/>
              <a:t>7</a:t>
            </a:fld>
            <a:endParaRPr lang="en-US"/>
          </a:p>
        </p:txBody>
      </p:sp>
    </p:spTree>
    <p:extLst>
      <p:ext uri="{BB962C8B-B14F-4D97-AF65-F5344CB8AC3E}">
        <p14:creationId xmlns:p14="http://schemas.microsoft.com/office/powerpoint/2010/main" val="233468419"/>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tags" Target="../tags/tag8.xml"/><Relationship Id="rId2" Type="http://schemas.openxmlformats.org/officeDocument/2006/relationships/tags" Target="../tags/tag7.xml"/><Relationship Id="rId1" Type="http://schemas.openxmlformats.org/officeDocument/2006/relationships/tags" Target="../tags/tag6.xml"/><Relationship Id="rId6" Type="http://schemas.openxmlformats.org/officeDocument/2006/relationships/slideMaster" Target="../slideMasters/slideMaster1.xml"/><Relationship Id="rId5" Type="http://schemas.openxmlformats.org/officeDocument/2006/relationships/tags" Target="../tags/tag10.xml"/><Relationship Id="rId4" Type="http://schemas.openxmlformats.org/officeDocument/2006/relationships/tags" Target="../tags/tag9.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8" Type="http://schemas.openxmlformats.org/officeDocument/2006/relationships/tags" Target="../tags/tag18.xml"/><Relationship Id="rId3" Type="http://schemas.openxmlformats.org/officeDocument/2006/relationships/tags" Target="../tags/tag13.xml"/><Relationship Id="rId7" Type="http://schemas.openxmlformats.org/officeDocument/2006/relationships/tags" Target="../tags/tag17.xml"/><Relationship Id="rId2" Type="http://schemas.openxmlformats.org/officeDocument/2006/relationships/tags" Target="../tags/tag12.xml"/><Relationship Id="rId1" Type="http://schemas.openxmlformats.org/officeDocument/2006/relationships/tags" Target="../tags/tag11.xml"/><Relationship Id="rId6" Type="http://schemas.openxmlformats.org/officeDocument/2006/relationships/tags" Target="../tags/tag16.xml"/><Relationship Id="rId5" Type="http://schemas.openxmlformats.org/officeDocument/2006/relationships/tags" Target="../tags/tag15.xml"/><Relationship Id="rId4" Type="http://schemas.openxmlformats.org/officeDocument/2006/relationships/tags" Target="../tags/tag14.xml"/><Relationship Id="rId9"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tags" Target="../tags/tag21.xml"/><Relationship Id="rId2" Type="http://schemas.openxmlformats.org/officeDocument/2006/relationships/tags" Target="../tags/tag20.xml"/><Relationship Id="rId1" Type="http://schemas.openxmlformats.org/officeDocument/2006/relationships/tags" Target="../tags/tag19.xml"/><Relationship Id="rId5" Type="http://schemas.openxmlformats.org/officeDocument/2006/relationships/slideMaster" Target="../slideMasters/slideMaster1.xml"/><Relationship Id="rId4" Type="http://schemas.openxmlformats.org/officeDocument/2006/relationships/tags" Target="../tags/tag2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custDataLst>
              <p:tags r:id="rId2"/>
            </p:custDataLst>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6/9/2021</a:t>
            </a:fld>
            <a:endParaRPr lang="en-US"/>
          </a:p>
        </p:txBody>
      </p:sp>
      <p:sp>
        <p:nvSpPr>
          <p:cNvPr id="8" name="Footer Placeholder 7"/>
          <p:cNvSpPr>
            <a:spLocks noGrp="1"/>
          </p:cNvSpPr>
          <p:nvPr>
            <p:ph type="ftr" sz="quarter" idx="11"/>
            <p:custDataLst>
              <p:tags r:id="rId4"/>
            </p:custDataLst>
          </p:nvPr>
        </p:nvSpPr>
        <p:spPr/>
        <p:txBody>
          <a:bodyPr/>
          <a:lstStyle/>
          <a:p>
            <a:endParaRPr lang="en-US"/>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6/9/2021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6/9/2021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42185053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6/9/2021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2863047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6/9/2021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6/9/2021</a:t>
            </a:fld>
            <a:endParaRPr lang="en-US"/>
          </a:p>
        </p:txBody>
      </p:sp>
      <p:sp>
        <p:nvSpPr>
          <p:cNvPr id="9" name="Footer Placeholder 8"/>
          <p:cNvSpPr>
            <a:spLocks noGrp="1"/>
          </p:cNvSpPr>
          <p:nvPr>
            <p:ph type="ftr" sz="quarter" idx="11"/>
          </p:nvPr>
        </p:nvSpPr>
        <p:spPr/>
        <p:txBody>
          <a:bodyPr/>
          <a:lstStyle/>
          <a:p>
            <a:endParaRPr lang="en-US"/>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custDataLst>
              <p:tags r:id="rId1"/>
            </p:custDataLst>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custDataLst>
              <p:tags r:id="rId2"/>
            </p:custDataLst>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custDataLst>
              <p:tags r:id="rId3"/>
            </p:custDataLst>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custDataLst>
              <p:tags r:id="rId4"/>
            </p:custDataLst>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custDataLst>
              <p:tags r:id="rId5"/>
            </p:custDataLst>
          </p:nvPr>
        </p:nvSpPr>
        <p:spPr/>
        <p:txBody>
          <a:bodyPr/>
          <a:lstStyle/>
          <a:p>
            <a:fld id="{B40FB4B4-2185-4162-9846-7C5876CD7D32}" type="datetimeFigureOut">
              <a:rPr lang="en-US" smtClean="0"/>
              <a:t>6/9/2021</a:t>
            </a:fld>
            <a:endParaRPr lang="en-US"/>
          </a:p>
        </p:txBody>
      </p:sp>
      <p:sp>
        <p:nvSpPr>
          <p:cNvPr id="8" name="Footer Placeholder 7"/>
          <p:cNvSpPr>
            <a:spLocks noGrp="1"/>
          </p:cNvSpPr>
          <p:nvPr>
            <p:ph type="ftr" sz="quarter" idx="11"/>
            <p:custDataLst>
              <p:tags r:id="rId6"/>
            </p:custDataLst>
          </p:nvPr>
        </p:nvSpPr>
        <p:spPr/>
        <p:txBody>
          <a:bodyPr/>
          <a:lstStyle/>
          <a:p>
            <a:endParaRPr lang="en-US"/>
          </a:p>
        </p:txBody>
      </p:sp>
      <p:sp>
        <p:nvSpPr>
          <p:cNvPr id="9" name="Slide Number Placeholder 8"/>
          <p:cNvSpPr>
            <a:spLocks noGrp="1"/>
          </p:cNvSpPr>
          <p:nvPr>
            <p:ph type="sldNum" sz="quarter" idx="12"/>
            <p:custDataLst>
              <p:tags r:id="rId7"/>
            </p:custDataLst>
          </p:nvPr>
        </p:nvSpPr>
        <p:spPr/>
        <p:txBody>
          <a:bodyPr/>
          <a:lstStyle/>
          <a:p>
            <a:fld id="{BD0C1318-927F-4BC9-B599-DD0BEB3764AB}" type="slidenum">
              <a:rPr lang="en-US" smtClean="0"/>
              <a:t>‹#›</a:t>
            </a:fld>
            <a:endParaRPr lang="en-US"/>
          </a:p>
        </p:txBody>
      </p:sp>
      <p:sp>
        <p:nvSpPr>
          <p:cNvPr id="10" name="Title 9"/>
          <p:cNvSpPr>
            <a:spLocks noGrp="1"/>
          </p:cNvSpPr>
          <p:nvPr>
            <p:ph type="title"/>
            <p:custDataLst>
              <p:tags r:id="rId8"/>
            </p:custDataLst>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Date Placeholder 2"/>
          <p:cNvSpPr>
            <a:spLocks noGrp="1"/>
          </p:cNvSpPr>
          <p:nvPr>
            <p:ph type="dt" sz="half" idx="10"/>
            <p:custDataLst>
              <p:tags r:id="rId2"/>
            </p:custDataLst>
          </p:nvPr>
        </p:nvSpPr>
        <p:spPr/>
        <p:txBody>
          <a:bodyPr/>
          <a:lstStyle/>
          <a:p>
            <a:fld id="{B40FB4B4-2185-4162-9846-7C5876CD7D32}" type="datetimeFigureOut">
              <a:rPr lang="en-US" smtClean="0"/>
              <a:t>6/9/2021</a:t>
            </a:fld>
            <a:endParaRPr lang="en-US"/>
          </a:p>
        </p:txBody>
      </p:sp>
      <p:sp>
        <p:nvSpPr>
          <p:cNvPr id="4" name="Footer Placeholder 3"/>
          <p:cNvSpPr>
            <a:spLocks noGrp="1"/>
          </p:cNvSpPr>
          <p:nvPr>
            <p:ph type="ftr" sz="quarter" idx="11"/>
            <p:custDataLst>
              <p:tags r:id="rId3"/>
            </p:custDataLst>
          </p:nvPr>
        </p:nvSpPr>
        <p:spPr/>
        <p:txBody>
          <a:bodyPr/>
          <a:lstStyle/>
          <a:p>
            <a:endParaRPr lang="en-US"/>
          </a:p>
        </p:txBody>
      </p:sp>
      <p:sp>
        <p:nvSpPr>
          <p:cNvPr id="5" name="Slide Number Placeholder 4"/>
          <p:cNvSpPr>
            <a:spLocks noGrp="1"/>
          </p:cNvSpPr>
          <p:nvPr>
            <p:ph type="sldNum" sz="quarter" idx="12"/>
            <p:custDataLst>
              <p:tags r:id="rId4"/>
            </p:custDataLst>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6/9/2021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6/9/2021</a:t>
            </a:fld>
            <a:endParaRPr lang="en-US"/>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6/9/2021</a:t>
            </a:fld>
            <a:endParaRPr lang="en-US"/>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17" Type="http://schemas.openxmlformats.org/officeDocument/2006/relationships/tags" Target="../tags/tag5.xml"/><Relationship Id="rId2" Type="http://schemas.openxmlformats.org/officeDocument/2006/relationships/slideLayout" Target="../slideLayouts/slideLayout2.xml"/><Relationship Id="rId16" Type="http://schemas.openxmlformats.org/officeDocument/2006/relationships/tags" Target="../tags/tag4.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ags" Target="../tags/tag3.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ags" Target="../tags/tag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custDataLst>
              <p:tags r:id="rId1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custDataLst>
              <p:tags r:id="rId14"/>
            </p:custDataLst>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custDataLst>
              <p:tags r:id="rId15"/>
            </p:custDataLst>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6/9/2021</a:t>
            </a:fld>
            <a:endParaRPr lang="en-US"/>
          </a:p>
        </p:txBody>
      </p:sp>
      <p:sp>
        <p:nvSpPr>
          <p:cNvPr id="5" name="Footer Placeholder 4"/>
          <p:cNvSpPr>
            <a:spLocks noGrp="1"/>
          </p:cNvSpPr>
          <p:nvPr>
            <p:ph type="ftr" sz="quarter" idx="3"/>
            <p:custDataLst>
              <p:tags r:id="rId16"/>
            </p:custDataLst>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a:p>
        </p:txBody>
      </p:sp>
      <p:sp>
        <p:nvSpPr>
          <p:cNvPr id="6" name="Slide Number Placeholder 5"/>
          <p:cNvSpPr>
            <a:spLocks noGrp="1"/>
          </p:cNvSpPr>
          <p:nvPr>
            <p:ph type="sldNum" sz="quarter" idx="4"/>
            <p:custDataLst>
              <p:tags r:id="rId17"/>
            </p:custDataLst>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25.xml"/><Relationship Id="rId2" Type="http://schemas.openxmlformats.org/officeDocument/2006/relationships/tags" Target="../tags/tag24.xml"/><Relationship Id="rId1" Type="http://schemas.openxmlformats.org/officeDocument/2006/relationships/tags" Target="../tags/tag23.xml"/><Relationship Id="rId5" Type="http://schemas.openxmlformats.org/officeDocument/2006/relationships/notesSlide" Target="../notesSlides/notesSlide1.xml"/><Relationship Id="rId4"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tags" Target="../tags/tag28.xml"/><Relationship Id="rId7" Type="http://schemas.openxmlformats.org/officeDocument/2006/relationships/image" Target="../media/image2.emf"/><Relationship Id="rId2" Type="http://schemas.openxmlformats.org/officeDocument/2006/relationships/tags" Target="../tags/tag27.xml"/><Relationship Id="rId1" Type="http://schemas.openxmlformats.org/officeDocument/2006/relationships/tags" Target="../tags/tag26.xml"/><Relationship Id="rId6" Type="http://schemas.openxmlformats.org/officeDocument/2006/relationships/image" Target="../media/image1.emf"/><Relationship Id="rId5" Type="http://schemas.openxmlformats.org/officeDocument/2006/relationships/notesSlide" Target="../notesSlides/notesSlide2.xml"/><Relationship Id="rId4"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8" Type="http://schemas.openxmlformats.org/officeDocument/2006/relationships/notesSlide" Target="../notesSlides/notesSlide3.xml"/><Relationship Id="rId3" Type="http://schemas.openxmlformats.org/officeDocument/2006/relationships/tags" Target="../tags/tag31.xml"/><Relationship Id="rId7" Type="http://schemas.openxmlformats.org/officeDocument/2006/relationships/slideLayout" Target="../slideLayouts/slideLayout5.xml"/><Relationship Id="rId2" Type="http://schemas.openxmlformats.org/officeDocument/2006/relationships/tags" Target="../tags/tag30.xml"/><Relationship Id="rId1" Type="http://schemas.openxmlformats.org/officeDocument/2006/relationships/tags" Target="../tags/tag29.xml"/><Relationship Id="rId6" Type="http://schemas.openxmlformats.org/officeDocument/2006/relationships/tags" Target="../tags/tag34.xml"/><Relationship Id="rId5" Type="http://schemas.openxmlformats.org/officeDocument/2006/relationships/tags" Target="../tags/tag33.xml"/><Relationship Id="rId10" Type="http://schemas.openxmlformats.org/officeDocument/2006/relationships/image" Target="../media/image3.emf"/><Relationship Id="rId4" Type="http://schemas.openxmlformats.org/officeDocument/2006/relationships/tags" Target="../tags/tag32.xml"/><Relationship Id="rId9" Type="http://schemas.openxmlformats.org/officeDocument/2006/relationships/image" Target="../media/image1.emf"/></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6.xml"/><Relationship Id="rId1" Type="http://schemas.openxmlformats.org/officeDocument/2006/relationships/tags" Target="../tags/tag35.xml"/><Relationship Id="rId4" Type="http://schemas.openxmlformats.org/officeDocument/2006/relationships/image" Target="../media/image4.emf"/></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6.xml"/><Relationship Id="rId1" Type="http://schemas.openxmlformats.org/officeDocument/2006/relationships/tags" Target="../tags/tag36.xml"/><Relationship Id="rId4" Type="http://schemas.openxmlformats.org/officeDocument/2006/relationships/image" Target="../media/image5.emf"/></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6.xml"/><Relationship Id="rId1" Type="http://schemas.openxmlformats.org/officeDocument/2006/relationships/tags" Target="../tags/tag37.xml"/><Relationship Id="rId4" Type="http://schemas.openxmlformats.org/officeDocument/2006/relationships/image" Target="../media/image6.emf"/></Relationships>
</file>

<file path=ppt/slides/_rels/slide7.xml.rels><?xml version="1.0" encoding="UTF-8" standalone="yes"?>
<Relationships xmlns="http://schemas.openxmlformats.org/package/2006/relationships"><Relationship Id="rId3" Type="http://schemas.openxmlformats.org/officeDocument/2006/relationships/tags" Target="../tags/tag40.xml"/><Relationship Id="rId7" Type="http://schemas.openxmlformats.org/officeDocument/2006/relationships/notesSlide" Target="../notesSlides/notesSlide7.xml"/><Relationship Id="rId2" Type="http://schemas.openxmlformats.org/officeDocument/2006/relationships/tags" Target="../tags/tag39.xml"/><Relationship Id="rId1" Type="http://schemas.openxmlformats.org/officeDocument/2006/relationships/tags" Target="../tags/tag38.xml"/><Relationship Id="rId6" Type="http://schemas.openxmlformats.org/officeDocument/2006/relationships/slideLayout" Target="../slideLayouts/slideLayout5.xml"/><Relationship Id="rId5" Type="http://schemas.openxmlformats.org/officeDocument/2006/relationships/tags" Target="../tags/tag42.xml"/><Relationship Id="rId4" Type="http://schemas.openxmlformats.org/officeDocument/2006/relationships/tags" Target="../tags/tag4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prstGeom prst="rect">
            <a:avLst/>
          </a:prstGeom>
          <a:solidFill>
            <a:srgbClr val="FFFFFF"/>
          </a:solidFill>
          <a:ln w="38100" cap="sq">
            <a:solidFill>
              <a:srgbClr val="404040"/>
            </a:solidFill>
            <a:miter lim="800000"/>
          </a:ln>
        </p:spPr>
        <p:txBody>
          <a:bodyPr/>
          <a:lstStyle/>
          <a:p>
            <a:r>
              <a:rPr lang="en-US" dirty="0"/>
              <a:t>Swapping Variables</a:t>
            </a:r>
          </a:p>
        </p:txBody>
      </p:sp>
      <p:sp>
        <p:nvSpPr>
          <p:cNvPr id="3" name="Subtitle 2"/>
          <p:cNvSpPr>
            <a:spLocks noGrp="1"/>
          </p:cNvSpPr>
          <p:nvPr>
            <p:ph type="subTitle" idx="1"/>
            <p:custDataLst>
              <p:tags r:id="rId2"/>
            </p:custDataLst>
          </p:nvPr>
        </p:nvSpPr>
        <p:spPr>
          <a:xfrm>
            <a:off x="2695194" y="4352544"/>
            <a:ext cx="6801612" cy="1239894"/>
          </a:xfrm>
        </p:spPr>
        <p:txBody>
          <a:bodyPr/>
          <a:lstStyle/>
          <a:p>
            <a:r>
              <a:rPr lang="en-US" dirty="0"/>
              <a:t>A common sub-problem</a:t>
            </a:r>
          </a:p>
        </p:txBody>
      </p:sp>
      <p:sp>
        <p:nvSpPr>
          <p:cNvPr id="4" name="TextBox 3"/>
          <p:cNvSpPr txBox="1"/>
          <p:nvPr>
            <p:custDataLst>
              <p:tags r:id="rId3"/>
            </p:custDataLst>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15DA85D5-ED02-4B04-BAFD-E475C8F434BF}"/>
              </a:ext>
            </a:extLst>
          </p:cNvPr>
          <p:cNvSpPr>
            <a:spLocks noGrp="1"/>
          </p:cNvSpPr>
          <p:nvPr>
            <p:ph type="body" idx="1"/>
            <p:custDataLst>
              <p:tags r:id="rId1"/>
            </p:custDataLst>
          </p:nvPr>
        </p:nvSpPr>
        <p:spPr>
          <a:xfrm>
            <a:off x="1583436" y="2313433"/>
            <a:ext cx="4270248" cy="704087"/>
          </a:xfrm>
        </p:spPr>
        <p:txBody>
          <a:bodyPr/>
          <a:lstStyle/>
          <a:p>
            <a:r>
              <a:rPr lang="en-US" dirty="0"/>
              <a:t>Initial State</a:t>
            </a:r>
          </a:p>
        </p:txBody>
      </p:sp>
      <p:pic>
        <p:nvPicPr>
          <p:cNvPr id="8" name="Content Placeholder 7">
            <a:extLst>
              <a:ext uri="{FF2B5EF4-FFF2-40B4-BE49-F238E27FC236}">
                <a16:creationId xmlns:a16="http://schemas.microsoft.com/office/drawing/2014/main" id="{5C8917D8-638F-48E2-9B23-5EDBC4874EBB}"/>
              </a:ext>
            </a:extLst>
          </p:cNvPr>
          <p:cNvPicPr>
            <a:picLocks noGrp="1" noChangeAspect="1"/>
          </p:cNvPicPr>
          <p:nvPr>
            <p:ph sz="half" idx="2"/>
          </p:nvPr>
        </p:nvPicPr>
        <p:blipFill>
          <a:blip r:embed="rId6"/>
          <a:stretch>
            <a:fillRect/>
          </a:stretch>
        </p:blipFill>
        <p:spPr>
          <a:xfrm>
            <a:off x="1822872" y="3421471"/>
            <a:ext cx="3791375" cy="1877283"/>
          </a:xfrm>
        </p:spPr>
      </p:pic>
      <p:pic>
        <p:nvPicPr>
          <p:cNvPr id="10" name="Content Placeholder 9">
            <a:extLst>
              <a:ext uri="{FF2B5EF4-FFF2-40B4-BE49-F238E27FC236}">
                <a16:creationId xmlns:a16="http://schemas.microsoft.com/office/drawing/2014/main" id="{8E31D992-75E6-4FD7-A4E8-7A767AE4F00D}"/>
              </a:ext>
            </a:extLst>
          </p:cNvPr>
          <p:cNvPicPr>
            <a:picLocks noGrp="1" noChangeAspect="1"/>
          </p:cNvPicPr>
          <p:nvPr>
            <p:ph sz="quarter" idx="4"/>
          </p:nvPr>
        </p:nvPicPr>
        <p:blipFill>
          <a:blip r:embed="rId7"/>
          <a:stretch>
            <a:fillRect/>
          </a:stretch>
        </p:blipFill>
        <p:spPr>
          <a:xfrm>
            <a:off x="6586881" y="3410995"/>
            <a:ext cx="3773118" cy="1850279"/>
          </a:xfrm>
        </p:spPr>
      </p:pic>
      <p:sp>
        <p:nvSpPr>
          <p:cNvPr id="5" name="Text Placeholder 4">
            <a:extLst>
              <a:ext uri="{FF2B5EF4-FFF2-40B4-BE49-F238E27FC236}">
                <a16:creationId xmlns:a16="http://schemas.microsoft.com/office/drawing/2014/main" id="{D7948C24-8D73-40B5-9337-60B8ECE66704}"/>
              </a:ext>
            </a:extLst>
          </p:cNvPr>
          <p:cNvSpPr>
            <a:spLocks noGrp="1"/>
          </p:cNvSpPr>
          <p:nvPr>
            <p:ph type="body" sz="quarter" idx="13"/>
            <p:custDataLst>
              <p:tags r:id="rId2"/>
            </p:custDataLst>
          </p:nvPr>
        </p:nvSpPr>
        <p:spPr>
          <a:xfrm>
            <a:off x="6338316" y="2313433"/>
            <a:ext cx="4270248" cy="704087"/>
          </a:xfrm>
        </p:spPr>
        <p:txBody>
          <a:bodyPr/>
          <a:lstStyle/>
          <a:p>
            <a:r>
              <a:rPr lang="en-US" dirty="0"/>
              <a:t>Goal (Solution) State</a:t>
            </a:r>
          </a:p>
        </p:txBody>
      </p:sp>
      <p:sp>
        <p:nvSpPr>
          <p:cNvPr id="6" name="Title 5">
            <a:extLst>
              <a:ext uri="{FF2B5EF4-FFF2-40B4-BE49-F238E27FC236}">
                <a16:creationId xmlns:a16="http://schemas.microsoft.com/office/drawing/2014/main" id="{2561072D-6DFA-4BC3-BB6D-7AD26D48B2AB}"/>
              </a:ext>
            </a:extLst>
          </p:cNvPr>
          <p:cNvSpPr>
            <a:spLocks noGrp="1"/>
          </p:cNvSpPr>
          <p:nvPr>
            <p:ph type="title"/>
            <p:custDataLst>
              <p:tags r:id="rId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The Problem</a:t>
            </a:r>
          </a:p>
        </p:txBody>
      </p:sp>
    </p:spTree>
    <p:extLst>
      <p:ext uri="{BB962C8B-B14F-4D97-AF65-F5344CB8AC3E}">
        <p14:creationId xmlns:p14="http://schemas.microsoft.com/office/powerpoint/2010/main" val="35414911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15DA85D5-ED02-4B04-BAFD-E475C8F434BF}"/>
              </a:ext>
            </a:extLst>
          </p:cNvPr>
          <p:cNvSpPr>
            <a:spLocks noGrp="1"/>
          </p:cNvSpPr>
          <p:nvPr>
            <p:ph type="body" idx="1"/>
            <p:custDataLst>
              <p:tags r:id="rId1"/>
            </p:custDataLst>
          </p:nvPr>
        </p:nvSpPr>
        <p:spPr>
          <a:xfrm>
            <a:off x="1583436" y="2313433"/>
            <a:ext cx="4270248" cy="704087"/>
          </a:xfrm>
        </p:spPr>
        <p:txBody>
          <a:bodyPr/>
          <a:lstStyle/>
          <a:p>
            <a:r>
              <a:rPr lang="en-US" dirty="0"/>
              <a:t>Initial State</a:t>
            </a:r>
          </a:p>
        </p:txBody>
      </p:sp>
      <p:pic>
        <p:nvPicPr>
          <p:cNvPr id="8" name="Content Placeholder 7">
            <a:extLst>
              <a:ext uri="{FF2B5EF4-FFF2-40B4-BE49-F238E27FC236}">
                <a16:creationId xmlns:a16="http://schemas.microsoft.com/office/drawing/2014/main" id="{5C8917D8-638F-48E2-9B23-5EDBC4874EBB}"/>
              </a:ext>
            </a:extLst>
          </p:cNvPr>
          <p:cNvPicPr>
            <a:picLocks noGrp="1" noChangeAspect="1"/>
          </p:cNvPicPr>
          <p:nvPr>
            <p:ph sz="half" idx="2"/>
          </p:nvPr>
        </p:nvPicPr>
        <p:blipFill>
          <a:blip r:embed="rId9"/>
          <a:stretch>
            <a:fillRect/>
          </a:stretch>
        </p:blipFill>
        <p:spPr>
          <a:xfrm>
            <a:off x="1822872" y="3421471"/>
            <a:ext cx="3791375" cy="1877283"/>
          </a:xfrm>
        </p:spPr>
      </p:pic>
      <p:sp>
        <p:nvSpPr>
          <p:cNvPr id="5" name="Text Placeholder 4">
            <a:extLst>
              <a:ext uri="{FF2B5EF4-FFF2-40B4-BE49-F238E27FC236}">
                <a16:creationId xmlns:a16="http://schemas.microsoft.com/office/drawing/2014/main" id="{D7948C24-8D73-40B5-9337-60B8ECE66704}"/>
              </a:ext>
            </a:extLst>
          </p:cNvPr>
          <p:cNvSpPr>
            <a:spLocks noGrp="1"/>
          </p:cNvSpPr>
          <p:nvPr>
            <p:ph type="body" sz="quarter" idx="13"/>
            <p:custDataLst>
              <p:tags r:id="rId2"/>
            </p:custDataLst>
          </p:nvPr>
        </p:nvSpPr>
        <p:spPr>
          <a:xfrm>
            <a:off x="6338316" y="2313433"/>
            <a:ext cx="4270248" cy="704087"/>
          </a:xfrm>
        </p:spPr>
        <p:txBody>
          <a:bodyPr/>
          <a:lstStyle/>
          <a:p>
            <a:r>
              <a:rPr lang="en-US" dirty="0"/>
              <a:t>Goal (Solution) State</a:t>
            </a:r>
          </a:p>
        </p:txBody>
      </p:sp>
      <p:sp>
        <p:nvSpPr>
          <p:cNvPr id="6" name="Title 5">
            <a:extLst>
              <a:ext uri="{FF2B5EF4-FFF2-40B4-BE49-F238E27FC236}">
                <a16:creationId xmlns:a16="http://schemas.microsoft.com/office/drawing/2014/main" id="{2561072D-6DFA-4BC3-BB6D-7AD26D48B2AB}"/>
              </a:ext>
            </a:extLst>
          </p:cNvPr>
          <p:cNvSpPr>
            <a:spLocks noGrp="1"/>
          </p:cNvSpPr>
          <p:nvPr>
            <p:ph type="title"/>
            <p:custDataLst>
              <p:tags r:id="rId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A Failed Solution</a:t>
            </a:r>
          </a:p>
        </p:txBody>
      </p:sp>
      <p:sp>
        <p:nvSpPr>
          <p:cNvPr id="3" name="TextBox 2">
            <a:extLst>
              <a:ext uri="{FF2B5EF4-FFF2-40B4-BE49-F238E27FC236}">
                <a16:creationId xmlns:a16="http://schemas.microsoft.com/office/drawing/2014/main" id="{08648285-9ED0-4E8A-9FAB-19259A752019}"/>
              </a:ext>
            </a:extLst>
          </p:cNvPr>
          <p:cNvSpPr txBox="1"/>
          <p:nvPr>
            <p:custDataLst>
              <p:tags r:id="rId4"/>
            </p:custDataLst>
          </p:nvPr>
        </p:nvSpPr>
        <p:spPr>
          <a:xfrm>
            <a:off x="2015231" y="5495278"/>
            <a:ext cx="1083076" cy="369332"/>
          </a:xfrm>
          <a:prstGeom prst="rect">
            <a:avLst/>
          </a:prstGeom>
          <a:noFill/>
        </p:spPr>
        <p:txBody>
          <a:bodyPr wrap="square" rtlCol="0">
            <a:spAutoFit/>
          </a:bodyPr>
          <a:lstStyle/>
          <a:p>
            <a:pPr algn="ctr"/>
            <a:r>
              <a:rPr lang="en-US" dirty="0"/>
              <a:t>T</a:t>
            </a:r>
          </a:p>
        </p:txBody>
      </p:sp>
      <p:sp>
        <p:nvSpPr>
          <p:cNvPr id="4" name="TextBox 3">
            <a:extLst>
              <a:ext uri="{FF2B5EF4-FFF2-40B4-BE49-F238E27FC236}">
                <a16:creationId xmlns:a16="http://schemas.microsoft.com/office/drawing/2014/main" id="{EB695834-3F0A-4686-90A8-C1350A21DD0E}"/>
              </a:ext>
            </a:extLst>
          </p:cNvPr>
          <p:cNvSpPr txBox="1"/>
          <p:nvPr>
            <p:custDataLst>
              <p:tags r:id="rId5"/>
            </p:custDataLst>
          </p:nvPr>
        </p:nvSpPr>
        <p:spPr>
          <a:xfrm>
            <a:off x="3888417" y="5493183"/>
            <a:ext cx="1482571" cy="369332"/>
          </a:xfrm>
          <a:prstGeom prst="rect">
            <a:avLst/>
          </a:prstGeom>
          <a:noFill/>
        </p:spPr>
        <p:txBody>
          <a:bodyPr wrap="square" rtlCol="0">
            <a:spAutoFit/>
          </a:bodyPr>
          <a:lstStyle/>
          <a:p>
            <a:pPr algn="ctr"/>
            <a:r>
              <a:rPr lang="en-US" dirty="0"/>
              <a:t>W</a:t>
            </a:r>
          </a:p>
        </p:txBody>
      </p:sp>
      <p:sp>
        <p:nvSpPr>
          <p:cNvPr id="7" name="TextBox 6">
            <a:extLst>
              <a:ext uri="{FF2B5EF4-FFF2-40B4-BE49-F238E27FC236}">
                <a16:creationId xmlns:a16="http://schemas.microsoft.com/office/drawing/2014/main" id="{15E923C7-7C17-4130-B69D-E1469FF28805}"/>
              </a:ext>
            </a:extLst>
          </p:cNvPr>
          <p:cNvSpPr txBox="1"/>
          <p:nvPr>
            <p:custDataLst>
              <p:tags r:id="rId6"/>
            </p:custDataLst>
          </p:nvPr>
        </p:nvSpPr>
        <p:spPr>
          <a:xfrm>
            <a:off x="7403976" y="5354683"/>
            <a:ext cx="1855433" cy="646331"/>
          </a:xfrm>
          <a:prstGeom prst="rect">
            <a:avLst/>
          </a:prstGeom>
          <a:noFill/>
        </p:spPr>
        <p:txBody>
          <a:bodyPr wrap="square" rtlCol="0">
            <a:spAutoFit/>
          </a:bodyPr>
          <a:lstStyle/>
          <a:p>
            <a:pPr algn="ctr"/>
            <a:r>
              <a:rPr lang="en-US" dirty="0"/>
              <a:t>W = T</a:t>
            </a:r>
          </a:p>
          <a:p>
            <a:pPr algn="ctr"/>
            <a:r>
              <a:rPr lang="en-US" dirty="0"/>
              <a:t>T = W</a:t>
            </a:r>
          </a:p>
        </p:txBody>
      </p:sp>
      <p:pic>
        <p:nvPicPr>
          <p:cNvPr id="15" name="Content Placeholder 14">
            <a:extLst>
              <a:ext uri="{FF2B5EF4-FFF2-40B4-BE49-F238E27FC236}">
                <a16:creationId xmlns:a16="http://schemas.microsoft.com/office/drawing/2014/main" id="{3B26F969-164F-4DA6-93A9-44E20D88BE18}"/>
              </a:ext>
            </a:extLst>
          </p:cNvPr>
          <p:cNvPicPr>
            <a:picLocks noGrp="1" noChangeAspect="1"/>
          </p:cNvPicPr>
          <p:nvPr>
            <p:ph sz="quarter" idx="4"/>
          </p:nvPr>
        </p:nvPicPr>
        <p:blipFill>
          <a:blip r:embed="rId10"/>
          <a:stretch>
            <a:fillRect/>
          </a:stretch>
        </p:blipFill>
        <p:spPr>
          <a:xfrm>
            <a:off x="6596102" y="3411244"/>
            <a:ext cx="3728313" cy="1846058"/>
          </a:xfrm>
        </p:spPr>
      </p:pic>
    </p:spTree>
    <p:extLst>
      <p:ext uri="{BB962C8B-B14F-4D97-AF65-F5344CB8AC3E}">
        <p14:creationId xmlns:p14="http://schemas.microsoft.com/office/powerpoint/2010/main" val="361257895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7ABF54DD-7921-43E0-B931-ED7B17719E3A}"/>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Step 1</a:t>
            </a:r>
          </a:p>
        </p:txBody>
      </p:sp>
      <p:pic>
        <p:nvPicPr>
          <p:cNvPr id="9" name="Picture 8">
            <a:extLst>
              <a:ext uri="{FF2B5EF4-FFF2-40B4-BE49-F238E27FC236}">
                <a16:creationId xmlns:a16="http://schemas.microsoft.com/office/drawing/2014/main" id="{7F044E85-A567-42AE-996D-0300FE967FB1}"/>
              </a:ext>
            </a:extLst>
          </p:cNvPr>
          <p:cNvPicPr>
            <a:picLocks noChangeAspect="1"/>
          </p:cNvPicPr>
          <p:nvPr/>
        </p:nvPicPr>
        <p:blipFill>
          <a:blip r:embed="rId4"/>
          <a:stretch>
            <a:fillRect/>
          </a:stretch>
        </p:blipFill>
        <p:spPr>
          <a:xfrm>
            <a:off x="3373255" y="2856420"/>
            <a:ext cx="5445489" cy="2434672"/>
          </a:xfrm>
          <a:prstGeom prst="rect">
            <a:avLst/>
          </a:prstGeom>
        </p:spPr>
      </p:pic>
    </p:spTree>
    <p:extLst>
      <p:ext uri="{BB962C8B-B14F-4D97-AF65-F5344CB8AC3E}">
        <p14:creationId xmlns:p14="http://schemas.microsoft.com/office/powerpoint/2010/main" val="91614902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85D58B-A146-451A-953E-BBFFADA4B43F}"/>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Step 2</a:t>
            </a:r>
          </a:p>
        </p:txBody>
      </p:sp>
      <p:pic>
        <p:nvPicPr>
          <p:cNvPr id="4" name="Picture 3">
            <a:extLst>
              <a:ext uri="{FF2B5EF4-FFF2-40B4-BE49-F238E27FC236}">
                <a16:creationId xmlns:a16="http://schemas.microsoft.com/office/drawing/2014/main" id="{EFAB6525-3E17-46CA-A037-B3CCFD570BC4}"/>
              </a:ext>
            </a:extLst>
          </p:cNvPr>
          <p:cNvPicPr>
            <a:picLocks noChangeAspect="1"/>
          </p:cNvPicPr>
          <p:nvPr/>
        </p:nvPicPr>
        <p:blipFill>
          <a:blip r:embed="rId4"/>
          <a:stretch>
            <a:fillRect/>
          </a:stretch>
        </p:blipFill>
        <p:spPr>
          <a:xfrm>
            <a:off x="3376903" y="3062800"/>
            <a:ext cx="5438194" cy="2234874"/>
          </a:xfrm>
          <a:prstGeom prst="rect">
            <a:avLst/>
          </a:prstGeom>
        </p:spPr>
      </p:pic>
    </p:spTree>
    <p:extLst>
      <p:ext uri="{BB962C8B-B14F-4D97-AF65-F5344CB8AC3E}">
        <p14:creationId xmlns:p14="http://schemas.microsoft.com/office/powerpoint/2010/main" val="74638924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880834-4E2A-4CDA-B6F0-90913705B7B9}"/>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Step 3</a:t>
            </a:r>
          </a:p>
        </p:txBody>
      </p:sp>
      <p:pic>
        <p:nvPicPr>
          <p:cNvPr id="4" name="Picture 3">
            <a:extLst>
              <a:ext uri="{FF2B5EF4-FFF2-40B4-BE49-F238E27FC236}">
                <a16:creationId xmlns:a16="http://schemas.microsoft.com/office/drawing/2014/main" id="{9BFB0A62-2792-433E-9315-F67B6782A823}"/>
              </a:ext>
            </a:extLst>
          </p:cNvPr>
          <p:cNvPicPr>
            <a:picLocks noChangeAspect="1"/>
          </p:cNvPicPr>
          <p:nvPr/>
        </p:nvPicPr>
        <p:blipFill>
          <a:blip r:embed="rId4"/>
          <a:stretch>
            <a:fillRect/>
          </a:stretch>
        </p:blipFill>
        <p:spPr>
          <a:xfrm>
            <a:off x="3358181" y="2849018"/>
            <a:ext cx="5475638" cy="2458450"/>
          </a:xfrm>
          <a:prstGeom prst="rect">
            <a:avLst/>
          </a:prstGeom>
        </p:spPr>
      </p:pic>
    </p:spTree>
    <p:extLst>
      <p:ext uri="{BB962C8B-B14F-4D97-AF65-F5344CB8AC3E}">
        <p14:creationId xmlns:p14="http://schemas.microsoft.com/office/powerpoint/2010/main" val="62655396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F4CF4284-285F-417A-A37D-F978DDF31DE8}"/>
              </a:ext>
            </a:extLst>
          </p:cNvPr>
          <p:cNvSpPr>
            <a:spLocks noGrp="1"/>
          </p:cNvSpPr>
          <p:nvPr>
            <p:ph type="body" idx="1"/>
            <p:custDataLst>
              <p:tags r:id="rId1"/>
            </p:custDataLst>
          </p:nvPr>
        </p:nvSpPr>
        <p:spPr>
          <a:xfrm>
            <a:off x="1583436" y="2313433"/>
            <a:ext cx="4270248" cy="704087"/>
          </a:xfrm>
        </p:spPr>
        <p:txBody>
          <a:bodyPr/>
          <a:lstStyle/>
          <a:p>
            <a:r>
              <a:rPr lang="en-US" dirty="0"/>
              <a:t>Setup</a:t>
            </a:r>
          </a:p>
        </p:txBody>
      </p:sp>
      <p:sp>
        <p:nvSpPr>
          <p:cNvPr id="3" name="Content Placeholder 2">
            <a:extLst>
              <a:ext uri="{FF2B5EF4-FFF2-40B4-BE49-F238E27FC236}">
                <a16:creationId xmlns:a16="http://schemas.microsoft.com/office/drawing/2014/main" id="{D11A7598-A29D-4807-B007-5B5087C314B7}"/>
              </a:ext>
            </a:extLst>
          </p:cNvPr>
          <p:cNvSpPr>
            <a:spLocks noGrp="1"/>
          </p:cNvSpPr>
          <p:nvPr>
            <p:ph sz="half" idx="2"/>
            <p:custDataLst>
              <p:tags r:id="rId2"/>
            </p:custDataLst>
          </p:nvPr>
        </p:nvSpPr>
        <p:spPr>
          <a:xfrm>
            <a:off x="1583436" y="3143250"/>
            <a:ext cx="4270248" cy="2596776"/>
          </a:xfrm>
        </p:spPr>
        <p:txBody>
          <a:bodyPr/>
          <a:lstStyle/>
          <a:p>
            <a:r>
              <a:rPr lang="en-US" dirty="0">
                <a:latin typeface="Courier New" panose="02070309020205020404" pitchFamily="49" charset="0"/>
                <a:cs typeface="Courier New" panose="02070309020205020404" pitchFamily="49" charset="0"/>
              </a:rPr>
              <a:t>T  x1 = …;</a:t>
            </a:r>
          </a:p>
          <a:p>
            <a:r>
              <a:rPr lang="en-US" dirty="0">
                <a:latin typeface="Courier New" panose="02070309020205020404" pitchFamily="49" charset="0"/>
                <a:cs typeface="Courier New" panose="02070309020205020404" pitchFamily="49" charset="0"/>
              </a:rPr>
              <a:t>T  x2 = …;</a:t>
            </a:r>
          </a:p>
        </p:txBody>
      </p:sp>
      <p:sp>
        <p:nvSpPr>
          <p:cNvPr id="4" name="Content Placeholder 3">
            <a:extLst>
              <a:ext uri="{FF2B5EF4-FFF2-40B4-BE49-F238E27FC236}">
                <a16:creationId xmlns:a16="http://schemas.microsoft.com/office/drawing/2014/main" id="{0A6FAC2D-8935-4479-904F-762C08B3A2F4}"/>
              </a:ext>
            </a:extLst>
          </p:cNvPr>
          <p:cNvSpPr>
            <a:spLocks noGrp="1"/>
          </p:cNvSpPr>
          <p:nvPr>
            <p:ph sz="quarter" idx="4"/>
            <p:custDataLst>
              <p:tags r:id="rId3"/>
            </p:custDataLst>
          </p:nvPr>
        </p:nvSpPr>
        <p:spPr>
          <a:xfrm>
            <a:off x="6338316" y="3143250"/>
            <a:ext cx="4253484" cy="2596776"/>
          </a:xfrm>
        </p:spPr>
        <p:txBody>
          <a:bodyPr/>
          <a:lstStyle/>
          <a:p>
            <a:r>
              <a:rPr lang="en-US" dirty="0">
                <a:latin typeface="Courier New" panose="02070309020205020404" pitchFamily="49" charset="0"/>
                <a:cs typeface="Courier New" panose="02070309020205020404" pitchFamily="49" charset="0"/>
              </a:rPr>
              <a:t>T  temp = x1;	// step 1</a:t>
            </a:r>
          </a:p>
          <a:p>
            <a:r>
              <a:rPr lang="en-US" dirty="0">
                <a:latin typeface="Courier New" panose="02070309020205020404" pitchFamily="49" charset="0"/>
                <a:cs typeface="Courier New" panose="02070309020205020404" pitchFamily="49" charset="0"/>
              </a:rPr>
              <a:t>x1 = x2;		// step 2</a:t>
            </a:r>
          </a:p>
          <a:p>
            <a:r>
              <a:rPr lang="en-US" dirty="0">
                <a:latin typeface="Courier New" panose="02070309020205020404" pitchFamily="49" charset="0"/>
                <a:cs typeface="Courier New" panose="02070309020205020404" pitchFamily="49" charset="0"/>
              </a:rPr>
              <a:t>x2 = temp;		// step 3</a:t>
            </a:r>
          </a:p>
        </p:txBody>
      </p:sp>
      <p:sp>
        <p:nvSpPr>
          <p:cNvPr id="5" name="Text Placeholder 4">
            <a:extLst>
              <a:ext uri="{FF2B5EF4-FFF2-40B4-BE49-F238E27FC236}">
                <a16:creationId xmlns:a16="http://schemas.microsoft.com/office/drawing/2014/main" id="{6CB5C188-B03B-4E3B-A648-6C9042DB3D67}"/>
              </a:ext>
            </a:extLst>
          </p:cNvPr>
          <p:cNvSpPr>
            <a:spLocks noGrp="1"/>
          </p:cNvSpPr>
          <p:nvPr>
            <p:ph type="body" sz="quarter" idx="13"/>
            <p:custDataLst>
              <p:tags r:id="rId4"/>
            </p:custDataLst>
          </p:nvPr>
        </p:nvSpPr>
        <p:spPr>
          <a:xfrm>
            <a:off x="6338316" y="2313433"/>
            <a:ext cx="4270248" cy="704087"/>
          </a:xfrm>
        </p:spPr>
        <p:txBody>
          <a:bodyPr/>
          <a:lstStyle/>
          <a:p>
            <a:r>
              <a:rPr lang="en-US" dirty="0"/>
              <a:t>Solution</a:t>
            </a:r>
          </a:p>
        </p:txBody>
      </p:sp>
      <p:sp>
        <p:nvSpPr>
          <p:cNvPr id="6" name="Title 5">
            <a:extLst>
              <a:ext uri="{FF2B5EF4-FFF2-40B4-BE49-F238E27FC236}">
                <a16:creationId xmlns:a16="http://schemas.microsoft.com/office/drawing/2014/main" id="{26788F39-08AE-4245-9A35-002726249649}"/>
              </a:ext>
            </a:extLst>
          </p:cNvPr>
          <p:cNvSpPr>
            <a:spLocks noGrp="1"/>
          </p:cNvSpPr>
          <p:nvPr>
            <p:ph type="title"/>
            <p:custDataLst>
              <p:tags r:id="rId5"/>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Swapping Variables:</a:t>
            </a:r>
            <a:br>
              <a:rPr lang="en-US" dirty="0"/>
            </a:br>
            <a:r>
              <a:rPr lang="en-US" dirty="0"/>
              <a:t>A Programming Solution</a:t>
            </a:r>
          </a:p>
        </p:txBody>
      </p:sp>
    </p:spTree>
    <p:extLst>
      <p:ext uri="{BB962C8B-B14F-4D97-AF65-F5344CB8AC3E}">
        <p14:creationId xmlns:p14="http://schemas.microsoft.com/office/powerpoint/2010/main" val="657354432"/>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3&quot;/&gt;&lt;/TableIndex&gt;&lt;/ShapeTextInfo&gt;"/>
</p:tagLst>
</file>

<file path=ppt/tags/tag1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3&quot;/&gt;&lt;/TableIndex&gt;&lt;/ShapeTextInfo&gt;"/>
</p:tagLst>
</file>

<file path=ppt/tags/tag1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1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1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2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2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2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8&quot;/&gt;&lt;/TableIndex&gt;&lt;/ShapeTextInfo&gt;"/>
  <p:tag name="PRESENTER_DUMMYTAG" val="&lt;DummyForForceWrite&gt;&lt;/DummyForForceWrite&gt;"/>
  <p:tag name="HTML_SHAPEINFO" val="&lt;ThreeDShapeInfo&gt;&lt;uuid val=&quot;{CC0A4DF7-20EF-4D08-BA0B-609431BE6452}&quot;/&gt;&lt;isInvalidForFieldText val=&quot;0&quot;/&gt;&lt;Image&gt;&lt;filename val=&quot;C:\Users\delroy\AppData\Local\Temp\CP9948720312Session\CPTrustFolder9948720328\PPTImport99481530640\data\asimages\{CC0A4DF7-20EF-4D08-BA0B-609431BE6452}_1.png&quot;/&gt;&lt;left val=&quot;167&quot;/&gt;&lt;top val=&quot;249&quot;/&gt;&lt;width val=&quot;945&quot;/&gt;&lt;height val=&quot;174&quot;/&gt;&lt;hasText val=&quot;1&quot;/&gt;&lt;/Image&gt;&lt;/ThreeDShapeInfo&gt;"/>
</p:tagLst>
</file>

<file path=ppt/tags/tag2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0&quot;/&gt;&lt;/TableIndex&gt;&lt;/ShapeTextInfo&gt;"/>
  <p:tag name="PRESENTER_DUMMYTAG" val="&lt;DummyForForceWrite&gt;&lt;/DummyForForceWrite&gt;"/>
  <p:tag name="HTML_SHAPEINFO" val="&lt;ThreeDShapeInfo&gt;&lt;uuid val=&quot;{55DF2D2D-745C-44C2-B621-C0CC693C90F5}&quot;/&gt;&lt;isInvalidForFieldText val=&quot;0&quot;/&gt;&lt;Image&gt;&lt;filename val=&quot;C:\Users\delroy\AppData\Local\Temp\CP9948720312Session\CPTrustFolder9948720328\PPTImport99481530640\data\asimages\{55DF2D2D-745C-44C2-B621-C0CC693C90F5}_1.png&quot;/&gt;&lt;left val=&quot;282&quot;/&gt;&lt;top val=&quot;452&quot;/&gt;&lt;width val=&quot;715&quot;/&gt;&lt;height val=&quot;134&quot;/&gt;&lt;hasText val=&quot;1&quot;/&gt;&lt;/Image&gt;&lt;/ThreeDShapeInfo&gt;"/>
</p:tagLst>
</file>

<file path=ppt/tags/tag2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1&quot;/&gt;&lt;/TableIndex&gt;&lt;/ShapeTextInfo&gt;"/>
  <p:tag name="PRESENTER_DUMMYTAG" val="&lt;DummyForForceWrite&gt;&lt;/DummyForForceWrite&gt;"/>
  <p:tag name="HTML_SHAPEINFO" val="&lt;ThreeDShapeInfo&gt;&lt;uuid val=&quot;{D23DB6E1-BAF3-4A4F-84E1-781395B82887}&quot;/&gt;&lt;isInvalidForFieldText val=&quot;0&quot;/&gt;&lt;Image&gt;&lt;filename val=&quot;C:\Users\delroy\AppData\Local\Temp\CP9948720312Session\CPTrustFolder9948720328\PPTImport99481530640\data\asimages\{D23DB6E1-BAF3-4A4F-84E1-781395B82887}_1.png&quot;/&gt;&lt;left val=&quot;167&quot;/&gt;&lt;top val=&quot;647&quot;/&gt;&lt;width val=&quot;159&quot;/&gt;&lt;height val=&quot;35&quot;/&gt;&lt;hasText val=&quot;1&quot;/&gt;&lt;/Image&gt;&lt;/ThreeDShapeInfo&gt;"/>
</p:tagLst>
</file>

<file path=ppt/tags/tag2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3&quot;/&gt;&lt;/TableIndex&gt;&lt;/ShapeTextInfo&gt;"/>
  <p:tag name="HTML_SHAPEINFO" val="&lt;ThreeDShapeInfo&gt;&lt;uuid val=&quot;{5D06C5D5-1082-48F6-9030-26E3B04672CE}&quot;/&gt;&lt;isInvalidForFieldText val=&quot;0&quot;/&gt;&lt;Image&gt;&lt;filename val=&quot;C:\Users\delroy\AppData\Local\Temp\CP9948720312Session\CPTrustFolder9948720328\PPTImport99481530640\data\asimages\{5D06C5D5-1082-48F6-9030-26E3B04672CE}_2.png&quot;/&gt;&lt;left val=&quot;165&quot;/&gt;&lt;top val=&quot;242&quot;/&gt;&lt;width val=&quot;449&quot;/&gt;&lt;height val=&quot;85&quot;/&gt;&lt;hasText val=&quot;1&quot;/&gt;&lt;/Image&gt;&lt;/ThreeDShapeInfo&gt;"/>
</p:tagLst>
</file>

<file path=ppt/tags/tag2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1&quot;/&gt;&lt;/TableIndex&gt;&lt;/ShapeTextInfo&gt;"/>
  <p:tag name="HTML_SHAPEINFO" val="&lt;ThreeDShapeInfo&gt;&lt;uuid val=&quot;{CF5694A5-8157-4130-905C-4D6374E40EA9}&quot;/&gt;&lt;isInvalidForFieldText val=&quot;0&quot;/&gt;&lt;Image&gt;&lt;filename val=&quot;C:\Users\delroy\AppData\Local\Temp\CP9948720312Session\CPTrustFolder9948720328\PPTImport99481530640\data\asimages\{CF5694A5-8157-4130-905C-4D6374E40EA9}_2.png&quot;/&gt;&lt;left val=&quot;664&quot;/&gt;&lt;top val=&quot;242&quot;/&gt;&lt;width val=&quot;449&quot;/&gt;&lt;height val=&quot;85&quot;/&gt;&lt;hasText val=&quot;1&quot;/&gt;&lt;/Image&gt;&lt;/ThreeDShapeInfo&gt;"/>
</p:tagLst>
</file>

<file path=ppt/tags/tag2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1&quot;/&gt;&lt;/TableIndex&gt;&lt;/ShapeTextInfo&gt;"/>
  <p:tag name="HTML_SHAPEINFO" val="&lt;ThreeDShapeInfo&gt;&lt;uuid val=&quot;{A9328F32-B3AD-4EAC-805C-58855BB79006}&quot;/&gt;&lt;isInvalidForFieldText val=&quot;0&quot;/&gt;&lt;Image&gt;&lt;filename val=&quot;C:\Users\delroy\AppData\Local\Temp\CP9948720312Session\CPTrustFolder9948720328\PPTImport99481530640\data\asimages\{A9328F32-B3AD-4EAC-805C-58855BB79006}_2.png&quot;/&gt;&lt;left val=&quot;233&quot;/&gt;&lt;top val=&quot;100&quot;/&gt;&lt;width val=&quot;813&quot;/&gt;&lt;height val=&quot;126&quot;/&gt;&lt;hasText val=&quot;1&quot;/&gt;&lt;/Image&gt;&lt;/ThreeDShapeInfo&gt;"/>
</p:tagLst>
</file>

<file path=ppt/tags/tag2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3&quot;/&gt;&lt;/TableIndex&gt;&lt;/ShapeTextInfo&gt;"/>
  <p:tag name="HTML_SHAPEINFO" val="&lt;ThreeDShapeInfo&gt;&lt;uuid val=&quot;{3EFA63C8-8100-49BC-A0B0-F463B4DFED81}&quot;/&gt;&lt;isInvalidForFieldText val=&quot;0&quot;/&gt;&lt;Image&gt;&lt;filename val=&quot;C:\Users\delroy\AppData\Local\Temp\CP9948720312Session\CPTrustFolder9948720328\PPTImport99481530640\data\asimages\{3EFA63C8-8100-49BC-A0B0-F463B4DFED81}_3.png&quot;/&gt;&lt;left val=&quot;165&quot;/&gt;&lt;top val=&quot;242&quot;/&gt;&lt;width val=&quot;449&quot;/&gt;&lt;height val=&quot;85&quot;/&gt;&lt;hasText val=&quot;1&quot;/&gt;&lt;/Image&gt;&lt;/ThreeDShapeInfo&gt;"/>
</p:tagLst>
</file>

<file path=ppt/tags/tag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3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1&quot;/&gt;&lt;/TableIndex&gt;&lt;/ShapeTextInfo&gt;"/>
  <p:tag name="HTML_SHAPEINFO" val="&lt;ThreeDShapeInfo&gt;&lt;uuid val=&quot;{503E0B3C-4F49-41CC-B9D4-9618D31002EE}&quot;/&gt;&lt;isInvalidForFieldText val=&quot;0&quot;/&gt;&lt;Image&gt;&lt;filename val=&quot;C:\Users\delroy\AppData\Local\Temp\CP9948720312Session\CPTrustFolder9948720328\PPTImport99481530640\data\asimages\{503E0B3C-4F49-41CC-B9D4-9618D31002EE}_3.png&quot;/&gt;&lt;left val=&quot;664&quot;/&gt;&lt;top val=&quot;242&quot;/&gt;&lt;width val=&quot;449&quot;/&gt;&lt;height val=&quot;85&quot;/&gt;&lt;hasText val=&quot;1&quot;/&gt;&lt;/Image&gt;&lt;/ThreeDShapeInfo&gt;"/>
</p:tagLst>
</file>

<file path=ppt/tags/tag3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7&quot;/&gt;&lt;/TableIndex&gt;&lt;/ShapeTextInfo&gt;"/>
  <p:tag name="HTML_SHAPEINFO" val="&lt;ThreeDShapeInfo&gt;&lt;uuid val=&quot;{B4240DD7-BCA4-49B3-AB2B-D512567273F1}&quot;/&gt;&lt;isInvalidForFieldText val=&quot;0&quot;/&gt;&lt;Image&gt;&lt;filename val=&quot;C:\Users\delroy\AppData\Local\Temp\CP9948720312Session\CPTrustFolder9948720328\PPTImport99481530640\data\asimages\{B4240DD7-BCA4-49B3-AB2B-D512567273F1}_3.png&quot;/&gt;&lt;left val=&quot;233&quot;/&gt;&lt;top val=&quot;100&quot;/&gt;&lt;width val=&quot;813&quot;/&gt;&lt;height val=&quot;126&quot;/&gt;&lt;hasText val=&quot;1&quot;/&gt;&lt;/Image&gt;&lt;/ThreeDShapeInfo&gt;"/>
</p:tagLst>
</file>

<file path=ppt/tags/tag3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quot;/&gt;&lt;/TableIndex&gt;&lt;/ShapeTextInfo&gt;"/>
  <p:tag name="HTML_SHAPEINFO" val="&lt;ThreeDShapeInfo&gt;&lt;uuid val=&quot;{995410BF-EAD4-4164-820A-1D71BB4B41B8}&quot;/&gt;&lt;isInvalidForFieldText val=&quot;0&quot;/&gt;&lt;Image&gt;&lt;filename val=&quot;C:\Users\delroy\AppData\Local\Temp\CP9948720312Session\CPTrustFolder9948720328\PPTImport99481530640\data\asimages\{995410BF-EAD4-4164-820A-1D71BB4B41B8}_3.png&quot;/&gt;&lt;left val=&quot;210&quot;/&gt;&lt;top val=&quot;573&quot;/&gt;&lt;width val=&quot;115&quot;/&gt;&lt;height val=&quot;51&quot;/&gt;&lt;hasText val=&quot;1&quot;/&gt;&lt;/Image&gt;&lt;/ThreeDShapeInfo&gt;"/>
</p:tagLst>
</file>

<file path=ppt/tags/tag3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quot;/&gt;&lt;/TableIndex&gt;&lt;/ShapeTextInfo&gt;"/>
  <p:tag name="HTML_SHAPEINFO" val="&lt;ThreeDShapeInfo&gt;&lt;uuid val=&quot;{915A48C1-F7AD-4C60-AC96-4FCEDF5621E0}&quot;/&gt;&lt;isInvalidForFieldText val=&quot;0&quot;/&gt;&lt;Image&gt;&lt;filename val=&quot;C:\Users\delroy\AppData\Local\Temp\CP9948720312Session\CPTrustFolder9948720328\PPTImport99481530640\data\asimages\{915A48C1-F7AD-4C60-AC96-4FCEDF5621E0}_3.png&quot;/&gt;&lt;left val=&quot;407&quot;/&gt;&lt;top val=&quot;573&quot;/&gt;&lt;width val=&quot;157&quot;/&gt;&lt;height val=&quot;52&quot;/&gt;&lt;hasText val=&quot;1&quot;/&gt;&lt;/Image&gt;&lt;/ThreeDShapeInfo&gt;"/>
</p:tagLst>
</file>

<file path=ppt/tags/tag3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6&quot;/&gt;&lt;lineCharCount val=&quot;5&quot;/&gt;&lt;/TableIndex&gt;&lt;/ShapeTextInfo&gt;"/>
  <p:tag name="HTML_SHAPEINFO" val="&lt;ThreeDShapeInfo&gt;&lt;uuid val=&quot;{930745D3-7EA4-42C2-8ACE-4B40D6603729}&quot;/&gt;&lt;isInvalidForFieldText val=&quot;0&quot;/&gt;&lt;Image&gt;&lt;filename val=&quot;C:\Users\delroy\AppData\Local\Temp\CP9948720312Session\CPTrustFolder9948720328\PPTImport99481530640\data\asimages\{930745D3-7EA4-42C2-8ACE-4B40D6603729}_3.png&quot;/&gt;&lt;left val=&quot;776&quot;/&gt;&lt;top val=&quot;558&quot;/&gt;&lt;width val=&quot;196&quot;/&gt;&lt;height val=&quot;80&quot;/&gt;&lt;hasText val=&quot;1&quot;/&gt;&lt;/Image&gt;&lt;/ThreeDShapeInfo&gt;"/>
</p:tagLst>
</file>

<file path=ppt/tags/tag3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6&quot;/&gt;&lt;/TableIndex&gt;&lt;/ShapeTextInfo&gt;"/>
  <p:tag name="HTML_SHAPEINFO" val="&lt;ThreeDShapeInfo&gt;&lt;uuid val=&quot;{1BE4465F-92B1-4210-AD07-A97EBF5EAFE2}&quot;/&gt;&lt;isInvalidForFieldText val=&quot;0&quot;/&gt;&lt;Image&gt;&lt;filename val=&quot;C:\Users\delroy\AppData\Local\Temp\CP9948720312Session\CPTrustFolder9948720328\PPTImport99481530640\data\asimages\{1BE4465F-92B1-4210-AD07-A97EBF5EAFE2}_4.png&quot;/&gt;&lt;left val=&quot;233&quot;/&gt;&lt;top val=&quot;100&quot;/&gt;&lt;width val=&quot;813&quot;/&gt;&lt;height val=&quot;126&quot;/&gt;&lt;hasText val=&quot;1&quot;/&gt;&lt;/Image&gt;&lt;/ThreeDShapeInfo&gt;"/>
</p:tagLst>
</file>

<file path=ppt/tags/tag3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6&quot;/&gt;&lt;/TableIndex&gt;&lt;/ShapeTextInfo&gt;"/>
  <p:tag name="HTML_SHAPEINFO" val="&lt;ThreeDShapeInfo&gt;&lt;uuid val=&quot;{97B4E081-1211-4433-B4F6-4F8E68658CC8}&quot;/&gt;&lt;isInvalidForFieldText val=&quot;0&quot;/&gt;&lt;Image&gt;&lt;filename val=&quot;C:\Users\delroy\AppData\Local\Temp\CP9948720312Session\CPTrustFolder9948720328\PPTImport99481530640\data\asimages\{97B4E081-1211-4433-B4F6-4F8E68658CC8}_5.png&quot;/&gt;&lt;left val=&quot;233&quot;/&gt;&lt;top val=&quot;100&quot;/&gt;&lt;width val=&quot;813&quot;/&gt;&lt;height val=&quot;126&quot;/&gt;&lt;hasText val=&quot;1&quot;/&gt;&lt;/Image&gt;&lt;/ThreeDShapeInfo&gt;"/>
</p:tagLst>
</file>

<file path=ppt/tags/tag3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6&quot;/&gt;&lt;/TableIndex&gt;&lt;/ShapeTextInfo&gt;"/>
  <p:tag name="HTML_SHAPEINFO" val="&lt;ThreeDShapeInfo&gt;&lt;uuid val=&quot;{C632E97B-C3B4-4DBA-80E9-D45B55564FF1}&quot;/&gt;&lt;isInvalidForFieldText val=&quot;0&quot;/&gt;&lt;Image&gt;&lt;filename val=&quot;C:\Users\delroy\AppData\Local\Temp\CP9948720312Session\CPTrustFolder9948720328\PPTImport99481530640\data\asimages\{C632E97B-C3B4-4DBA-80E9-D45B55564FF1}_6.png&quot;/&gt;&lt;left val=&quot;233&quot;/&gt;&lt;top val=&quot;100&quot;/&gt;&lt;width val=&quot;813&quot;/&gt;&lt;height val=&quot;126&quot;/&gt;&lt;hasText val=&quot;1&quot;/&gt;&lt;/Image&gt;&lt;/ThreeDShapeInfo&gt;"/>
</p:tagLst>
</file>

<file path=ppt/tags/tag3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5&quot;/&gt;&lt;/TableIndex&gt;&lt;/ShapeTextInfo&gt;"/>
  <p:tag name="HTML_SHAPEINFO" val="&lt;ThreeDShapeInfo&gt;&lt;uuid val=&quot;{851C9B17-63A0-42E6-8455-A2AD6B915A8A}&quot;/&gt;&lt;isInvalidForFieldText val=&quot;0&quot;/&gt;&lt;Image&gt;&lt;filename val=&quot;C:\Users\delroy\AppData\Local\Temp\CP9948720312Session\CPTrustFolder9948720328\PPTImport99481530640\data\asimages\{851C9B17-63A0-42E6-8455-A2AD6B915A8A}_7.png&quot;/&gt;&lt;left val=&quot;165&quot;/&gt;&lt;top val=&quot;242&quot;/&gt;&lt;width val=&quot;449&quot;/&gt;&lt;height val=&quot;85&quot;/&gt;&lt;hasText val=&quot;1&quot;/&gt;&lt;/Image&gt;&lt;/ThreeDShapeInfo&gt;"/>
</p:tagLst>
</file>

<file path=ppt/tags/tag3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11&quot;/&gt;&lt;lineCharCount val=&quot;10&quot;/&gt;&lt;/TableIndex&gt;&lt;/ShapeTextInfo&gt;"/>
  <p:tag name="HTML_SHAPEINFO" val="&lt;ThreeDShapeInfo&gt;&lt;uuid val=&quot;{1042EDF8-CF29-41F3-89F7-C62982DDC8FB}&quot;/&gt;&lt;isInvalidForFieldText val=&quot;0&quot;/&gt;&lt;Image&gt;&lt;filename val=&quot;C:\Users\delroy\AppData\Local\Temp\CP9948720312Session\CPTrustFolder9948720328\PPTImport99481530640\data\asimages\{1042EDF8-CF29-41F3-89F7-C62982DDC8FB}_7.png&quot;/&gt;&lt;left val=&quot;161&quot;/&gt;&lt;top val=&quot;326&quot;/&gt;&lt;width val=&quot;453&quot;/&gt;&lt;height val=&quot;276&quot;/&gt;&lt;hasText val=&quot;1&quot;/&gt;&lt;/Image&gt;&lt;/ThreeDShapeInfo&gt;"/>
</p:tagLst>
</file>

<file path=ppt/tags/tag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4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3&quot;/&gt;&lt;lineCharCount val=&quot;24&quot;/&gt;&lt;lineCharCount val=&quot;20&quot;/&gt;&lt;lineCharCount val=&quot;21&quot;/&gt;&lt;/TableIndex&gt;&lt;/ShapeTextInfo&gt;"/>
  <p:tag name="HTML_SHAPEINFO" val="&lt;ThreeDShapeInfo&gt;&lt;uuid val=&quot;{4E691CD0-341B-4903-AB51-2E365062C091}&quot;/&gt;&lt;isInvalidForFieldText val=&quot;0&quot;/&gt;&lt;Image&gt;&lt;filename val=&quot;C:\Users\delroy\AppData\Local\Temp\CP9948720312Session\CPTrustFolder9948720328\PPTImport99481530640\data\asimages\{4E691CD0-341B-4903-AB51-2E365062C091}_7.png&quot;/&gt;&lt;left val=&quot;660&quot;/&gt;&lt;top val=&quot;326&quot;/&gt;&lt;width val=&quot;451&quot;/&gt;&lt;height val=&quot;276&quot;/&gt;&lt;hasText val=&quot;1&quot;/&gt;&lt;/Image&gt;&lt;/ThreeDShapeInfo&gt;"/>
</p:tagLst>
</file>

<file path=ppt/tags/tag4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 name="HTML_SHAPEINFO" val="&lt;ThreeDShapeInfo&gt;&lt;uuid val=&quot;{BE12B52C-EE51-4317-9A14-46DC13DD1318}&quot;/&gt;&lt;isInvalidForFieldText val=&quot;0&quot;/&gt;&lt;Image&gt;&lt;filename val=&quot;C:\Users\delroy\AppData\Local\Temp\CP9948720312Session\CPTrustFolder9948720328\PPTImport99481530640\data\asimages\{BE12B52C-EE51-4317-9A14-46DC13DD1318}_7.png&quot;/&gt;&lt;left val=&quot;664&quot;/&gt;&lt;top val=&quot;242&quot;/&gt;&lt;width val=&quot;449&quot;/&gt;&lt;height val=&quot;85&quot;/&gt;&lt;hasText val=&quot;1&quot;/&gt;&lt;/Image&gt;&lt;/ThreeDShapeInfo&gt;"/>
</p:tagLst>
</file>

<file path=ppt/tags/tag4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0&quot;/&gt;&lt;lineCharCount val=&quot;22&quot;/&gt;&lt;/TableIndex&gt;&lt;/ShapeTextInfo&gt;"/>
  <p:tag name="HTML_SHAPEINFO" val="&lt;ThreeDShapeInfo&gt;&lt;uuid val=&quot;{34F9649A-FF7F-48A1-9193-989BAA2E6E11}&quot;/&gt;&lt;isInvalidForFieldText val=&quot;0&quot;/&gt;&lt;Image&gt;&lt;filename val=&quot;C:\Users\delroy\AppData\Local\Temp\CP9948720312Session\CPTrustFolder9948720328\PPTImport99481530640\data\asimages\{34F9649A-FF7F-48A1-9193-989BAA2E6E11}_7.png&quot;/&gt;&lt;left val=&quot;233&quot;/&gt;&lt;top val=&quot;100&quot;/&gt;&lt;width val=&quot;813&quot;/&gt;&lt;height val=&quot;126&quot;/&gt;&lt;hasText val=&quot;1&quot;/&gt;&lt;/Image&gt;&lt;/ThreeDShapeInfo&gt;"/>
</p:tagLst>
</file>

<file path=ppt/tags/tag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7&quot;/&gt;&lt;lineCharCount val=&quot;5&quot;/&gt;&lt;/TableIndex&gt;&lt;/ShapeTextInfo&gt;"/>
</p:tagLst>
</file>

<file path=ppt/tags/tag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5&quot;/&gt;&lt;/TableIndex&gt;&lt;/ShapeTextInfo&gt;"/>
</p:tagLst>
</file>

<file path=ppt/tags/tag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57</TotalTime>
  <Words>895</Words>
  <Application>Microsoft Office PowerPoint</Application>
  <PresentationFormat>Widescreen</PresentationFormat>
  <Paragraphs>44</Paragraphs>
  <Slides>7</Slides>
  <Notes>7</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7</vt:i4>
      </vt:variant>
    </vt:vector>
  </HeadingPairs>
  <TitlesOfParts>
    <vt:vector size="12" baseType="lpstr">
      <vt:lpstr>Arial</vt:lpstr>
      <vt:lpstr>Calibri</vt:lpstr>
      <vt:lpstr>Courier New</vt:lpstr>
      <vt:lpstr>Gill Sans MT</vt:lpstr>
      <vt:lpstr>Parcel</vt:lpstr>
      <vt:lpstr>Swapping Variables</vt:lpstr>
      <vt:lpstr>The Problem</vt:lpstr>
      <vt:lpstr>A Failed Solution</vt:lpstr>
      <vt:lpstr>Step 1</vt:lpstr>
      <vt:lpstr>Step 2</vt:lpstr>
      <vt:lpstr>Step 3</vt:lpstr>
      <vt:lpstr>Swapping Variables: A Programming Solution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12</cp:revision>
  <dcterms:created xsi:type="dcterms:W3CDTF">2016-07-13T22:03:45Z</dcterms:created>
  <dcterms:modified xsi:type="dcterms:W3CDTF">2021-06-09T14:12:51Z</dcterms:modified>
</cp:coreProperties>
</file>

<file path=docProps/thumbnail.jpeg>
</file>