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
  </p:notesMasterIdLst>
  <p:sldIdLst>
    <p:sldId id="256" r:id="rId2"/>
    <p:sldId id="257" r:id="rId3"/>
    <p:sldId id="258" r:id="rId4"/>
    <p:sldId id="259" r:id="rId5"/>
    <p:sldId id="260" r:id="rId6"/>
    <p:sldId id="261" r:id="rId7"/>
    <p:sldId id="263" r:id="rId8"/>
    <p:sldId id="262"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2" d="100"/>
          <a:sy n="72" d="100"/>
        </p:scale>
        <p:origin x="492"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FEA407D-8065-42F5-8A95-78EB3110E692}" type="datetimeFigureOut">
              <a:rPr lang="en-US" smtClean="0"/>
              <a:t>6/17/2021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9BDED5E-99F0-4B77-A7EE-3C5A9C88432D}" type="slidenum">
              <a:rPr lang="en-US" smtClean="0"/>
              <a:t>‹#›</a:t>
            </a:fld>
            <a:endParaRPr lang="en-US"/>
          </a:p>
        </p:txBody>
      </p:sp>
    </p:spTree>
    <p:extLst>
      <p:ext uri="{BB962C8B-B14F-4D97-AF65-F5344CB8AC3E}">
        <p14:creationId xmlns:p14="http://schemas.microsoft.com/office/powerpoint/2010/main" val="7952197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This section introduces the basics of program data. The basics include datatypes, constants, variables, and the rules for forming legal identifiers (i.e., names), but the emphasis is on variables.</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29BDED5E-99F0-4B77-A7EE-3C5A9C88432D}" type="slidenum">
              <a:rPr lang="en-US" smtClean="0"/>
              <a:t>1</a:t>
            </a:fld>
            <a:endParaRPr lang="en-US"/>
          </a:p>
        </p:txBody>
      </p:sp>
    </p:spTree>
    <p:extLst>
      <p:ext uri="{BB962C8B-B14F-4D97-AF65-F5344CB8AC3E}">
        <p14:creationId xmlns:p14="http://schemas.microsoft.com/office/powerpoint/2010/main" val="1454152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The C++ compiler intrinsically knows about seven basic or built-in datatypes or eight if you want to include void. It isn't important to remember the exact size nor the exact range of each datatype. What is important is the general categories of each type.</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 </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Void is essentially the </a:t>
            </a:r>
            <a:r>
              <a:rPr lang="en-US" sz="1800" dirty="0" err="1">
                <a:effectLst/>
                <a:latin typeface="Arial" panose="020B0604020202020204" pitchFamily="34" charset="0"/>
                <a:ea typeface="Times New Roman" panose="02020603050405020304" pitchFamily="18" charset="0"/>
                <a:cs typeface="Times New Roman" panose="02020603050405020304" pitchFamily="18" charset="0"/>
              </a:rPr>
              <a:t>typless</a:t>
            </a:r>
            <a:r>
              <a:rPr lang="en-US" sz="1800" dirty="0">
                <a:effectLst/>
                <a:latin typeface="Arial" panose="020B0604020202020204" pitchFamily="34" charset="0"/>
                <a:ea typeface="Times New Roman" panose="02020603050405020304" pitchFamily="18" charset="0"/>
                <a:cs typeface="Times New Roman" panose="02020603050405020304" pitchFamily="18" charset="0"/>
              </a:rPr>
              <a:t> type. That is, it is used when a more precise datatype is either unknown or inappropriate. We will explore this much later in the semester.</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 </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Like Java, C++ includes a Boolean datatype, but unlike Java it shortens the name to just bool. The C++ bool datatype is also different from the Java boolean datatype in that it is just a syntactic candy coating for an integer rather than a true Boolean. This will also be explored in more detail later.</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 </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Remember that char, short, int, and long are all integers, that is, they hold only whole numbers but no fractional values.</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 </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Also remember that float and double are floating point data types that can hold fractional values.</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29BDED5E-99F0-4B77-A7EE-3C5A9C88432D}" type="slidenum">
              <a:rPr lang="en-US" smtClean="0"/>
              <a:t>2</a:t>
            </a:fld>
            <a:endParaRPr lang="en-US"/>
          </a:p>
        </p:txBody>
      </p:sp>
    </p:spTree>
    <p:extLst>
      <p:ext uri="{BB962C8B-B14F-4D97-AF65-F5344CB8AC3E}">
        <p14:creationId xmlns:p14="http://schemas.microsoft.com/office/powerpoint/2010/main" val="9245456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Although there is a lot of detail in this table only about half of it is important enough for us to commit to memory at this point in time.</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 </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Numbers that do not include a decimal point are automatically treated as type int by the compiler.</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 </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Numbers that do include a decimal point are automatically treated as type double by the compiler.</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 </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The compiler treats numbers that begin with 0x as unsigned hexadecimal values and numbers that begin with 0 as unsigned octal values.</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 </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r>
              <a:rPr lang="en-US" sz="1800" dirty="0">
                <a:effectLst/>
                <a:latin typeface="Arial" panose="020B0604020202020204" pitchFamily="34" charset="0"/>
                <a:ea typeface="Times New Roman" panose="02020603050405020304" pitchFamily="18" charset="0"/>
              </a:rPr>
              <a:t>Single letters enclosed in single quotation marks are treated as character constants, and one or more characters enclosed in double quotation marks are treated as strings. Note that a single character enclosed in single quotation marks looks very similar to the same character enclosed in double quotation marks but the internal representations of the two are quite different.</a:t>
            </a:r>
            <a:endParaRPr lang="en-US" dirty="0"/>
          </a:p>
        </p:txBody>
      </p:sp>
      <p:sp>
        <p:nvSpPr>
          <p:cNvPr id="4" name="Slide Number Placeholder 3"/>
          <p:cNvSpPr>
            <a:spLocks noGrp="1"/>
          </p:cNvSpPr>
          <p:nvPr>
            <p:ph type="sldNum" sz="quarter" idx="5"/>
          </p:nvPr>
        </p:nvSpPr>
        <p:spPr/>
        <p:txBody>
          <a:bodyPr/>
          <a:lstStyle/>
          <a:p>
            <a:fld id="{29BDED5E-99F0-4B77-A7EE-3C5A9C88432D}" type="slidenum">
              <a:rPr lang="en-US" smtClean="0"/>
              <a:t>3</a:t>
            </a:fld>
            <a:endParaRPr lang="en-US"/>
          </a:p>
        </p:txBody>
      </p:sp>
    </p:spTree>
    <p:extLst>
      <p:ext uri="{BB962C8B-B14F-4D97-AF65-F5344CB8AC3E}">
        <p14:creationId xmlns:p14="http://schemas.microsoft.com/office/powerpoint/2010/main" val="7209412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Arial" panose="020B0604020202020204" pitchFamily="34" charset="0"/>
                <a:ea typeface="Times New Roman" panose="02020603050405020304" pitchFamily="18" charset="0"/>
              </a:rPr>
              <a:t>Variables are a way for a programmer to name a small region of memory, that is, the location in memory where the value of the variable is stored. It is often very useful to recall that a variable has three characteristics or parts: a name, a value, and an address. Programmers refer to that location in memory with the variable name, but when the compiler converts a program into machine code, it replaces all references to the variable name by the variable's address or location in memory. While the variable’s location in memory does not change, the value stored at that location can change or vary over time.</a:t>
            </a:r>
            <a:endParaRPr lang="en-US" dirty="0"/>
          </a:p>
        </p:txBody>
      </p:sp>
      <p:sp>
        <p:nvSpPr>
          <p:cNvPr id="4" name="Slide Number Placeholder 3"/>
          <p:cNvSpPr>
            <a:spLocks noGrp="1"/>
          </p:cNvSpPr>
          <p:nvPr>
            <p:ph type="sldNum" sz="quarter" idx="5"/>
          </p:nvPr>
        </p:nvSpPr>
        <p:spPr/>
        <p:txBody>
          <a:bodyPr/>
          <a:lstStyle/>
          <a:p>
            <a:fld id="{29BDED5E-99F0-4B77-A7EE-3C5A9C88432D}" type="slidenum">
              <a:rPr lang="en-US" smtClean="0"/>
              <a:t>4</a:t>
            </a:fld>
            <a:endParaRPr lang="en-US"/>
          </a:p>
        </p:txBody>
      </p:sp>
    </p:spTree>
    <p:extLst>
      <p:ext uri="{BB962C8B-B14F-4D97-AF65-F5344CB8AC3E}">
        <p14:creationId xmlns:p14="http://schemas.microsoft.com/office/powerpoint/2010/main" val="17904480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Houses along the streets serve as a metaphor for variables. While one family may move out of a house and a new family move in, the location of the house, and hence its address, remains fixed. Just like house numbers generally do not increase by just one, the addresses of variables increase by the size of the variable. In this example each address is four greater than the previous address, which is appropriate for a sequence of integers in memory. This metaphor illustrates that variables occupy more than a single byte of memory but that memory is byte addressable.</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29BDED5E-99F0-4B77-A7EE-3C5A9C88432D}" type="slidenum">
              <a:rPr lang="en-US" smtClean="0"/>
              <a:t>5</a:t>
            </a:fld>
            <a:endParaRPr lang="en-US"/>
          </a:p>
        </p:txBody>
      </p:sp>
    </p:spTree>
    <p:extLst>
      <p:ext uri="{BB962C8B-B14F-4D97-AF65-F5344CB8AC3E}">
        <p14:creationId xmlns:p14="http://schemas.microsoft.com/office/powerpoint/2010/main" val="11498200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Two keywords describe the general behavior of variables. The "auto" keyword specifies an automatic variable. Memory to hold an automatic variable is automatically allocated when the variable comes into scope and is automatically de-allocated when the variable leaves scope. Scope is just the location in a program where a variable is visible and accessible. Unless otherwise specified, all variables are automatic, which means that the "auto" keyword is unnecessary (i.e., it is assumed) - the only time that the "auto" keyword is ever used is when demonstrating that it can be used. Any value stored in the variable is lost when the variable goes out of scope and its memory is deallocated. If automatic variables include an initialization, that initialization takes place every time the variable comes into scope.</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 </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The opposite of an automatic variable is a static variable, which is denoted with the "static" keyword. The memory for a static variable is allocated when the program is first loaded into memory and remains allocated until the program terminates. Although static variables still follow all scoping rules, the values stored in the variables is not discarded when the variables go out of scope and is again available when the variables come back into scope. If a static variable definition includes an initialization, that initialization takes place once when the program is first loaded into memory.</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29BDED5E-99F0-4B77-A7EE-3C5A9C88432D}" type="slidenum">
              <a:rPr lang="en-US" smtClean="0"/>
              <a:t>6</a:t>
            </a:fld>
            <a:endParaRPr lang="en-US"/>
          </a:p>
        </p:txBody>
      </p:sp>
    </p:spTree>
    <p:extLst>
      <p:ext uri="{BB962C8B-B14F-4D97-AF65-F5344CB8AC3E}">
        <p14:creationId xmlns:p14="http://schemas.microsoft.com/office/powerpoint/2010/main" val="33638525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Automatic variables make memory allocation and scope look like they are the same thing: memory is allocated and deallocated for an automatic variable as it comes into and goes out of scope. Nevertheless, scope and memory allocation are independent concepts. As the program runs, it has a store of unused memory that it may assign to variables as needed. When a new automatic variable is needed, it is assigned memory from this free store, and when the automatic variable is no longer needed, the memory is deallocated and returned to the free store.</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 </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When writing a program, programmers can name various programming elements like variables, functions, and classes. Scope is the location in a program where a name is visible and the programming element that it represents is accessible. Static variables demonstrate the distinction between scope and memory allocation. The memory needed to store a static variable is allocated when the program is first loaded into memory to run and it remains allocated to that variable until the program terminates. Specifically, the memory remains allocated independently of whether the variable is in scope or not.</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29BDED5E-99F0-4B77-A7EE-3C5A9C88432D}" type="slidenum">
              <a:rPr lang="en-US" smtClean="0"/>
              <a:t>7</a:t>
            </a:fld>
            <a:endParaRPr lang="en-US"/>
          </a:p>
        </p:txBody>
      </p:sp>
    </p:spTree>
    <p:extLst>
      <p:ext uri="{BB962C8B-B14F-4D97-AF65-F5344CB8AC3E}">
        <p14:creationId xmlns:p14="http://schemas.microsoft.com/office/powerpoint/2010/main" val="15939250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There are several rules that we must follow when creating legal identifiers or names. With the exception of how Java treats the $, the C++ rules are identical to those that you learned in Java. The two most important rules are: identifiers are case sensitive (that means that a capital letter is not the same as a lowercase letter), and all variable names must begin with a letter or underscore and then continue with any combination of letters, numbers, or underscores. (In most cases, identifiers that begin with an underscore are reserved for special situations.)</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29BDED5E-99F0-4B77-A7EE-3C5A9C88432D}" type="slidenum">
              <a:rPr lang="en-US" smtClean="0"/>
              <a:t>8</a:t>
            </a:fld>
            <a:endParaRPr lang="en-US"/>
          </a:p>
        </p:txBody>
      </p:sp>
    </p:spTree>
    <p:extLst>
      <p:ext uri="{BB962C8B-B14F-4D97-AF65-F5344CB8AC3E}">
        <p14:creationId xmlns:p14="http://schemas.microsoft.com/office/powerpoint/2010/main" val="3929635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FF2326EF-441E-4308-921D-943F7F8983DD}" type="datetimeFigureOut">
              <a:rPr lang="en-US" smtClean="0"/>
              <a:t>6/17/2021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3627753-415E-49A2-98AC-E83C6C99DD3A}" type="slidenum">
              <a:rPr lang="en-US" smtClean="0"/>
              <a:t>‹#›</a:t>
            </a:fld>
            <a:endParaRPr lang="en-US" dirty="0"/>
          </a:p>
        </p:txBody>
      </p:sp>
    </p:spTree>
    <p:extLst>
      <p:ext uri="{BB962C8B-B14F-4D97-AF65-F5344CB8AC3E}">
        <p14:creationId xmlns:p14="http://schemas.microsoft.com/office/powerpoint/2010/main" val="118831881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F2326EF-441E-4308-921D-943F7F8983DD}" type="datetimeFigureOut">
              <a:rPr lang="en-US" smtClean="0"/>
              <a:t>6/17/2021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3627753-415E-49A2-98AC-E83C6C99DD3A}" type="slidenum">
              <a:rPr lang="en-US" smtClean="0"/>
              <a:t>‹#›</a:t>
            </a:fld>
            <a:endParaRPr lang="en-US" dirty="0"/>
          </a:p>
        </p:txBody>
      </p:sp>
    </p:spTree>
    <p:extLst>
      <p:ext uri="{BB962C8B-B14F-4D97-AF65-F5344CB8AC3E}">
        <p14:creationId xmlns:p14="http://schemas.microsoft.com/office/powerpoint/2010/main" val="19911479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F2326EF-441E-4308-921D-943F7F8983DD}" type="datetimeFigureOut">
              <a:rPr lang="en-US" smtClean="0"/>
              <a:t>6/17/2021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3627753-415E-49A2-98AC-E83C6C99DD3A}" type="slidenum">
              <a:rPr lang="en-US" smtClean="0"/>
              <a:t>‹#›</a:t>
            </a:fld>
            <a:endParaRPr lang="en-US" dirty="0"/>
          </a:p>
        </p:txBody>
      </p:sp>
    </p:spTree>
    <p:extLst>
      <p:ext uri="{BB962C8B-B14F-4D97-AF65-F5344CB8AC3E}">
        <p14:creationId xmlns:p14="http://schemas.microsoft.com/office/powerpoint/2010/main" val="39466248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F2326EF-441E-4308-921D-943F7F8983DD}" type="datetimeFigureOut">
              <a:rPr lang="en-US" smtClean="0"/>
              <a:t>6/17/2021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3627753-415E-49A2-98AC-E83C6C99DD3A}" type="slidenum">
              <a:rPr lang="en-US" smtClean="0"/>
              <a:t>‹#›</a:t>
            </a:fld>
            <a:endParaRPr lang="en-US" dirty="0"/>
          </a:p>
        </p:txBody>
      </p:sp>
    </p:spTree>
    <p:extLst>
      <p:ext uri="{BB962C8B-B14F-4D97-AF65-F5344CB8AC3E}">
        <p14:creationId xmlns:p14="http://schemas.microsoft.com/office/powerpoint/2010/main" val="25970273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FF2326EF-441E-4308-921D-943F7F8983DD}" type="datetimeFigureOut">
              <a:rPr lang="en-US" smtClean="0"/>
              <a:t>6/17/2021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3627753-415E-49A2-98AC-E83C6C99DD3A}" type="slidenum">
              <a:rPr lang="en-US" smtClean="0"/>
              <a:t>‹#›</a:t>
            </a:fld>
            <a:endParaRPr lang="en-US" dirty="0"/>
          </a:p>
        </p:txBody>
      </p:sp>
    </p:spTree>
    <p:extLst>
      <p:ext uri="{BB962C8B-B14F-4D97-AF65-F5344CB8AC3E}">
        <p14:creationId xmlns:p14="http://schemas.microsoft.com/office/powerpoint/2010/main" val="2892194807"/>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FF2326EF-441E-4308-921D-943F7F8983DD}" type="datetimeFigureOut">
              <a:rPr lang="en-US" smtClean="0"/>
              <a:t>6/17/2021</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E3627753-415E-49A2-98AC-E83C6C99DD3A}" type="slidenum">
              <a:rPr lang="en-US" smtClean="0"/>
              <a:t>‹#›</a:t>
            </a:fld>
            <a:endParaRPr lang="en-US" dirty="0"/>
          </a:p>
        </p:txBody>
      </p:sp>
    </p:spTree>
    <p:extLst>
      <p:ext uri="{BB962C8B-B14F-4D97-AF65-F5344CB8AC3E}">
        <p14:creationId xmlns:p14="http://schemas.microsoft.com/office/powerpoint/2010/main" val="9994905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FF2326EF-441E-4308-921D-943F7F8983DD}" type="datetimeFigureOut">
              <a:rPr lang="en-US" smtClean="0"/>
              <a:t>6/17/2021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3627753-415E-49A2-98AC-E83C6C99DD3A}" type="slidenum">
              <a:rPr lang="en-US" smtClean="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5345565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F2326EF-441E-4308-921D-943F7F8983DD}" type="datetimeFigureOut">
              <a:rPr lang="en-US" smtClean="0"/>
              <a:t>6/17/2021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3627753-415E-49A2-98AC-E83C6C99DD3A}" type="slidenum">
              <a:rPr lang="en-US" smtClean="0"/>
              <a:t>‹#›</a:t>
            </a:fld>
            <a:endParaRPr lang="en-US" dirty="0"/>
          </a:p>
        </p:txBody>
      </p:sp>
    </p:spTree>
    <p:extLst>
      <p:ext uri="{BB962C8B-B14F-4D97-AF65-F5344CB8AC3E}">
        <p14:creationId xmlns:p14="http://schemas.microsoft.com/office/powerpoint/2010/main" val="10750947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F2326EF-441E-4308-921D-943F7F8983DD}" type="datetimeFigureOut">
              <a:rPr lang="en-US" smtClean="0"/>
              <a:t>6/17/2021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3627753-415E-49A2-98AC-E83C6C99DD3A}" type="slidenum">
              <a:rPr lang="en-US" smtClean="0"/>
              <a:t>‹#›</a:t>
            </a:fld>
            <a:endParaRPr lang="en-US" dirty="0"/>
          </a:p>
        </p:txBody>
      </p:sp>
    </p:spTree>
    <p:extLst>
      <p:ext uri="{BB962C8B-B14F-4D97-AF65-F5344CB8AC3E}">
        <p14:creationId xmlns:p14="http://schemas.microsoft.com/office/powerpoint/2010/main" val="19787623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FF2326EF-441E-4308-921D-943F7F8983DD}" type="datetimeFigureOut">
              <a:rPr lang="en-US" smtClean="0"/>
              <a:t>6/17/2021</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E3627753-415E-49A2-98AC-E83C6C99DD3A}" type="slidenum">
              <a:rPr lang="en-US" smtClean="0"/>
              <a:t>‹#›</a:t>
            </a:fld>
            <a:endParaRPr lang="en-US" dirty="0"/>
          </a:p>
        </p:txBody>
      </p:sp>
    </p:spTree>
    <p:extLst>
      <p:ext uri="{BB962C8B-B14F-4D97-AF65-F5344CB8AC3E}">
        <p14:creationId xmlns:p14="http://schemas.microsoft.com/office/powerpoint/2010/main" val="21273584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FF2326EF-441E-4308-921D-943F7F8983DD}" type="datetimeFigureOut">
              <a:rPr lang="en-US" smtClean="0"/>
              <a:t>6/17/2021</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E3627753-415E-49A2-98AC-E83C6C99DD3A}" type="slidenum">
              <a:rPr lang="en-US" smtClean="0"/>
              <a:t>‹#›</a:t>
            </a:fld>
            <a:endParaRPr lang="en-US" dirty="0"/>
          </a:p>
        </p:txBody>
      </p:sp>
    </p:spTree>
    <p:extLst>
      <p:ext uri="{BB962C8B-B14F-4D97-AF65-F5344CB8AC3E}">
        <p14:creationId xmlns:p14="http://schemas.microsoft.com/office/powerpoint/2010/main" val="28392858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FF2326EF-441E-4308-921D-943F7F8983DD}" type="datetimeFigureOut">
              <a:rPr lang="en-US" smtClean="0"/>
              <a:t>6/17/2021</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E3627753-415E-49A2-98AC-E83C6C99DD3A}" type="slidenum">
              <a:rPr lang="en-US" smtClean="0"/>
              <a:t>‹#›</a:t>
            </a:fld>
            <a:endParaRPr lang="en-US" dirty="0"/>
          </a:p>
        </p:txBody>
      </p:sp>
    </p:spTree>
    <p:extLst>
      <p:ext uri="{BB962C8B-B14F-4D97-AF65-F5344CB8AC3E}">
        <p14:creationId xmlns:p14="http://schemas.microsoft.com/office/powerpoint/2010/main" val="89548535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Program Data</a:t>
            </a:r>
          </a:p>
        </p:txBody>
      </p:sp>
      <p:sp>
        <p:nvSpPr>
          <p:cNvPr id="3" name="Subtitle 2"/>
          <p:cNvSpPr>
            <a:spLocks noGrp="1"/>
          </p:cNvSpPr>
          <p:nvPr>
            <p:ph type="subTitle" idx="1"/>
          </p:nvPr>
        </p:nvSpPr>
        <p:spPr/>
        <p:txBody>
          <a:bodyPr/>
          <a:lstStyle/>
          <a:p>
            <a:r>
              <a:rPr lang="en-US" dirty="0"/>
              <a:t>Everything you always wanted to know about variables</a:t>
            </a:r>
          </a:p>
        </p:txBody>
      </p:sp>
      <p:sp>
        <p:nvSpPr>
          <p:cNvPr id="4" name="TextBox 3"/>
          <p:cNvSpPr txBox="1"/>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13293435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Data Types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620265914"/>
              </p:ext>
            </p:extLst>
          </p:nvPr>
        </p:nvGraphicFramePr>
        <p:xfrm>
          <a:off x="2230438" y="2638425"/>
          <a:ext cx="7731124" cy="3337560"/>
        </p:xfrm>
        <a:graphic>
          <a:graphicData uri="http://schemas.openxmlformats.org/drawingml/2006/table">
            <a:tbl>
              <a:tblPr firstRow="1" bandRow="1">
                <a:tableStyleId>{5C22544A-7EE6-4342-B048-85BDC9FD1C3A}</a:tableStyleId>
              </a:tblPr>
              <a:tblGrid>
                <a:gridCol w="830814">
                  <a:extLst>
                    <a:ext uri="{9D8B030D-6E8A-4147-A177-3AD203B41FA5}">
                      <a16:colId xmlns:a16="http://schemas.microsoft.com/office/drawing/2014/main" val="2865709708"/>
                    </a:ext>
                  </a:extLst>
                </a:gridCol>
                <a:gridCol w="1126435">
                  <a:extLst>
                    <a:ext uri="{9D8B030D-6E8A-4147-A177-3AD203B41FA5}">
                      <a16:colId xmlns:a16="http://schemas.microsoft.com/office/drawing/2014/main" val="2130048226"/>
                    </a:ext>
                  </a:extLst>
                </a:gridCol>
                <a:gridCol w="3841094">
                  <a:extLst>
                    <a:ext uri="{9D8B030D-6E8A-4147-A177-3AD203B41FA5}">
                      <a16:colId xmlns:a16="http://schemas.microsoft.com/office/drawing/2014/main" val="3718279092"/>
                    </a:ext>
                  </a:extLst>
                </a:gridCol>
                <a:gridCol w="1932781">
                  <a:extLst>
                    <a:ext uri="{9D8B030D-6E8A-4147-A177-3AD203B41FA5}">
                      <a16:colId xmlns:a16="http://schemas.microsoft.com/office/drawing/2014/main" val="3035523039"/>
                    </a:ext>
                  </a:extLst>
                </a:gridCol>
              </a:tblGrid>
              <a:tr h="370840">
                <a:tc>
                  <a:txBody>
                    <a:bodyPr/>
                    <a:lstStyle/>
                    <a:p>
                      <a:r>
                        <a:rPr lang="en-US" dirty="0"/>
                        <a:t>Type</a:t>
                      </a:r>
                    </a:p>
                  </a:txBody>
                  <a:tcPr/>
                </a:tc>
                <a:tc>
                  <a:txBody>
                    <a:bodyPr/>
                    <a:lstStyle/>
                    <a:p>
                      <a:r>
                        <a:rPr lang="en-US" dirty="0"/>
                        <a:t>Size</a:t>
                      </a:r>
                    </a:p>
                  </a:txBody>
                  <a:tcPr/>
                </a:tc>
                <a:tc>
                  <a:txBody>
                    <a:bodyPr/>
                    <a:lstStyle/>
                    <a:p>
                      <a:r>
                        <a:rPr lang="en-US" dirty="0"/>
                        <a:t>Range</a:t>
                      </a:r>
                    </a:p>
                  </a:txBody>
                  <a:tcPr/>
                </a:tc>
                <a:tc>
                  <a:txBody>
                    <a:bodyPr/>
                    <a:lstStyle/>
                    <a:p>
                      <a:r>
                        <a:rPr lang="en-US" dirty="0"/>
                        <a:t>Comments</a:t>
                      </a:r>
                    </a:p>
                  </a:txBody>
                  <a:tcPr/>
                </a:tc>
                <a:extLst>
                  <a:ext uri="{0D108BD9-81ED-4DB2-BD59-A6C34878D82A}">
                    <a16:rowId xmlns:a16="http://schemas.microsoft.com/office/drawing/2014/main" val="2807982100"/>
                  </a:ext>
                </a:extLst>
              </a:tr>
              <a:tr h="370840">
                <a:tc>
                  <a:txBody>
                    <a:bodyPr/>
                    <a:lstStyle/>
                    <a:p>
                      <a:r>
                        <a:rPr lang="en-US" dirty="0"/>
                        <a:t>void</a:t>
                      </a:r>
                    </a:p>
                  </a:txBody>
                  <a:tcPr/>
                </a:tc>
                <a:tc>
                  <a:txBody>
                    <a:bodyPr/>
                    <a:lstStyle/>
                    <a:p>
                      <a:r>
                        <a:rPr lang="en-US" dirty="0"/>
                        <a:t>0</a:t>
                      </a:r>
                    </a:p>
                  </a:txBody>
                  <a:tcPr/>
                </a:tc>
                <a:tc>
                  <a:txBody>
                    <a:bodyPr/>
                    <a:lstStyle/>
                    <a:p>
                      <a:r>
                        <a:rPr lang="en-US" dirty="0"/>
                        <a:t>N/A</a:t>
                      </a:r>
                    </a:p>
                  </a:txBody>
                  <a:tcPr/>
                </a:tc>
                <a:tc>
                  <a:txBody>
                    <a:bodyPr/>
                    <a:lstStyle/>
                    <a:p>
                      <a:r>
                        <a:rPr lang="en-US" dirty="0"/>
                        <a:t>function return</a:t>
                      </a:r>
                    </a:p>
                  </a:txBody>
                  <a:tcPr/>
                </a:tc>
                <a:extLst>
                  <a:ext uri="{0D108BD9-81ED-4DB2-BD59-A6C34878D82A}">
                    <a16:rowId xmlns:a16="http://schemas.microsoft.com/office/drawing/2014/main" val="732873829"/>
                  </a:ext>
                </a:extLst>
              </a:tr>
              <a:tr h="370840">
                <a:tc>
                  <a:txBody>
                    <a:bodyPr/>
                    <a:lstStyle/>
                    <a:p>
                      <a:r>
                        <a:rPr lang="en-US" dirty="0"/>
                        <a:t>bool</a:t>
                      </a:r>
                    </a:p>
                  </a:txBody>
                  <a:tcPr/>
                </a:tc>
                <a:tc>
                  <a:txBody>
                    <a:bodyPr/>
                    <a:lstStyle/>
                    <a:p>
                      <a:r>
                        <a:rPr lang="en-US" dirty="0"/>
                        <a:t>1</a:t>
                      </a:r>
                    </a:p>
                  </a:txBody>
                  <a:tcPr/>
                </a:tc>
                <a:tc>
                  <a:txBody>
                    <a:bodyPr/>
                    <a:lstStyle/>
                    <a:p>
                      <a:r>
                        <a:rPr lang="en-US" dirty="0"/>
                        <a:t>false</a:t>
                      </a:r>
                      <a:r>
                        <a:rPr lang="en-US" baseline="0" dirty="0"/>
                        <a:t> / true</a:t>
                      </a:r>
                      <a:endParaRPr lang="en-US" dirty="0"/>
                    </a:p>
                  </a:txBody>
                  <a:tcPr/>
                </a:tc>
                <a:tc>
                  <a:txBody>
                    <a:bodyPr/>
                    <a:lstStyle/>
                    <a:p>
                      <a:endParaRPr lang="en-US" dirty="0"/>
                    </a:p>
                  </a:txBody>
                  <a:tcPr/>
                </a:tc>
                <a:extLst>
                  <a:ext uri="{0D108BD9-81ED-4DB2-BD59-A6C34878D82A}">
                    <a16:rowId xmlns:a16="http://schemas.microsoft.com/office/drawing/2014/main" val="1385616372"/>
                  </a:ext>
                </a:extLst>
              </a:tr>
              <a:tr h="370840">
                <a:tc>
                  <a:txBody>
                    <a:bodyPr/>
                    <a:lstStyle/>
                    <a:p>
                      <a:r>
                        <a:rPr lang="en-US" dirty="0"/>
                        <a:t>char</a:t>
                      </a:r>
                    </a:p>
                  </a:txBody>
                  <a:tcPr/>
                </a:tc>
                <a:tc>
                  <a:txBody>
                    <a:bodyPr/>
                    <a:lstStyle/>
                    <a:p>
                      <a:r>
                        <a:rPr lang="en-US" dirty="0"/>
                        <a:t>1</a:t>
                      </a:r>
                    </a:p>
                  </a:txBody>
                  <a:tcPr/>
                </a:tc>
                <a:tc>
                  <a:txBody>
                    <a:bodyPr/>
                    <a:lstStyle/>
                    <a:p>
                      <a:r>
                        <a:rPr lang="en-US" dirty="0"/>
                        <a:t>-128 to 127, or 0 to 255</a:t>
                      </a:r>
                    </a:p>
                  </a:txBody>
                  <a:tcPr/>
                </a:tc>
                <a:tc>
                  <a:txBody>
                    <a:bodyPr/>
                    <a:lstStyle/>
                    <a:p>
                      <a:r>
                        <a:rPr lang="en-US" dirty="0"/>
                        <a:t>2-byte available</a:t>
                      </a:r>
                    </a:p>
                  </a:txBody>
                  <a:tcPr/>
                </a:tc>
                <a:extLst>
                  <a:ext uri="{0D108BD9-81ED-4DB2-BD59-A6C34878D82A}">
                    <a16:rowId xmlns:a16="http://schemas.microsoft.com/office/drawing/2014/main" val="253876262"/>
                  </a:ext>
                </a:extLst>
              </a:tr>
              <a:tr h="370840">
                <a:tc>
                  <a:txBody>
                    <a:bodyPr/>
                    <a:lstStyle/>
                    <a:p>
                      <a:r>
                        <a:rPr lang="en-US" dirty="0"/>
                        <a:t>short</a:t>
                      </a:r>
                    </a:p>
                  </a:txBody>
                  <a:tcPr/>
                </a:tc>
                <a:tc>
                  <a:txBody>
                    <a:bodyPr/>
                    <a:lstStyle/>
                    <a:p>
                      <a:r>
                        <a:rPr lang="en-US" dirty="0"/>
                        <a:t>2</a:t>
                      </a:r>
                    </a:p>
                  </a:txBody>
                  <a:tcPr/>
                </a:tc>
                <a:tc>
                  <a:txBody>
                    <a:bodyPr/>
                    <a:lstStyle/>
                    <a:p>
                      <a:r>
                        <a:rPr lang="en-US" dirty="0"/>
                        <a:t>-32,768 to 32,767</a:t>
                      </a:r>
                    </a:p>
                  </a:txBody>
                  <a:tcPr/>
                </a:tc>
                <a:tc>
                  <a:txBody>
                    <a:bodyPr/>
                    <a:lstStyle/>
                    <a:p>
                      <a:r>
                        <a:rPr lang="en-US" dirty="0"/>
                        <a:t>short int</a:t>
                      </a:r>
                    </a:p>
                  </a:txBody>
                  <a:tcPr/>
                </a:tc>
                <a:extLst>
                  <a:ext uri="{0D108BD9-81ED-4DB2-BD59-A6C34878D82A}">
                    <a16:rowId xmlns:a16="http://schemas.microsoft.com/office/drawing/2014/main" val="177613089"/>
                  </a:ext>
                </a:extLst>
              </a:tr>
              <a:tr h="370840">
                <a:tc>
                  <a:txBody>
                    <a:bodyPr/>
                    <a:lstStyle/>
                    <a:p>
                      <a:r>
                        <a:rPr lang="en-US" dirty="0"/>
                        <a:t>int</a:t>
                      </a:r>
                    </a:p>
                  </a:txBody>
                  <a:tcPr/>
                </a:tc>
                <a:tc>
                  <a:txBody>
                    <a:bodyPr/>
                    <a:lstStyle/>
                    <a:p>
                      <a:r>
                        <a:rPr lang="en-US" dirty="0"/>
                        <a:t>4 (typical)</a:t>
                      </a:r>
                    </a:p>
                  </a:txBody>
                  <a:tcPr/>
                </a:tc>
                <a:tc>
                  <a:txBody>
                    <a:bodyPr/>
                    <a:lstStyle/>
                    <a:p>
                      <a:r>
                        <a:rPr lang="en-US" dirty="0"/>
                        <a:t>-2,147,483,648 to 2,147,483,647</a:t>
                      </a:r>
                    </a:p>
                  </a:txBody>
                  <a:tcPr/>
                </a:tc>
                <a:tc>
                  <a:txBody>
                    <a:bodyPr/>
                    <a:lstStyle/>
                    <a:p>
                      <a:r>
                        <a:rPr lang="en-US" dirty="0"/>
                        <a:t>system dependent</a:t>
                      </a:r>
                    </a:p>
                  </a:txBody>
                  <a:tcPr/>
                </a:tc>
                <a:extLst>
                  <a:ext uri="{0D108BD9-81ED-4DB2-BD59-A6C34878D82A}">
                    <a16:rowId xmlns:a16="http://schemas.microsoft.com/office/drawing/2014/main" val="3910519800"/>
                  </a:ext>
                </a:extLst>
              </a:tr>
              <a:tr h="370840">
                <a:tc>
                  <a:txBody>
                    <a:bodyPr/>
                    <a:lstStyle/>
                    <a:p>
                      <a:r>
                        <a:rPr lang="en-US" dirty="0"/>
                        <a:t>long</a:t>
                      </a:r>
                    </a:p>
                  </a:txBody>
                  <a:tcPr/>
                </a:tc>
                <a:tc>
                  <a:txBody>
                    <a:bodyPr/>
                    <a:lstStyle/>
                    <a:p>
                      <a:r>
                        <a:rPr lang="en-US" dirty="0"/>
                        <a:t>4</a:t>
                      </a:r>
                    </a:p>
                  </a:txBody>
                  <a:tcPr/>
                </a:tc>
                <a:tc>
                  <a:txBody>
                    <a:bodyPr/>
                    <a:lstStyle/>
                    <a:p>
                      <a:r>
                        <a:rPr lang="en-US" dirty="0"/>
                        <a:t>-2,147,483,648 to 2,147,483,647</a:t>
                      </a:r>
                    </a:p>
                  </a:txBody>
                  <a:tcPr/>
                </a:tc>
                <a:tc>
                  <a:txBody>
                    <a:bodyPr/>
                    <a:lstStyle/>
                    <a:p>
                      <a:r>
                        <a:rPr lang="en-US" dirty="0"/>
                        <a:t>long int</a:t>
                      </a:r>
                    </a:p>
                  </a:txBody>
                  <a:tcPr/>
                </a:tc>
                <a:extLst>
                  <a:ext uri="{0D108BD9-81ED-4DB2-BD59-A6C34878D82A}">
                    <a16:rowId xmlns:a16="http://schemas.microsoft.com/office/drawing/2014/main" val="1647101181"/>
                  </a:ext>
                </a:extLst>
              </a:tr>
              <a:tr h="370840">
                <a:tc>
                  <a:txBody>
                    <a:bodyPr/>
                    <a:lstStyle/>
                    <a:p>
                      <a:r>
                        <a:rPr lang="en-US" dirty="0"/>
                        <a:t>float</a:t>
                      </a:r>
                    </a:p>
                  </a:txBody>
                  <a:tcPr/>
                </a:tc>
                <a:tc>
                  <a:txBody>
                    <a:bodyPr/>
                    <a:lstStyle/>
                    <a:p>
                      <a:r>
                        <a:rPr lang="en-US" dirty="0"/>
                        <a:t>4</a:t>
                      </a:r>
                    </a:p>
                  </a:txBody>
                  <a:tcPr/>
                </a:tc>
                <a:tc>
                  <a:txBody>
                    <a:bodyPr/>
                    <a:lstStyle/>
                    <a:p>
                      <a:r>
                        <a:rPr lang="en-US" dirty="0"/>
                        <a:t>±3.4028234 × 10</a:t>
                      </a:r>
                      <a:r>
                        <a:rPr lang="en-US" baseline="30000" dirty="0"/>
                        <a:t>±38</a:t>
                      </a:r>
                      <a:endParaRPr lang="en-US" dirty="0"/>
                    </a:p>
                  </a:txBody>
                  <a:tcPr/>
                </a:tc>
                <a:tc>
                  <a:txBody>
                    <a:bodyPr/>
                    <a:lstStyle/>
                    <a:p>
                      <a:r>
                        <a:rPr lang="en-US" baseline="0" dirty="0"/>
                        <a:t>6 – 7 sig digs</a:t>
                      </a:r>
                      <a:endParaRPr lang="en-US" dirty="0"/>
                    </a:p>
                  </a:txBody>
                  <a:tcPr/>
                </a:tc>
                <a:extLst>
                  <a:ext uri="{0D108BD9-81ED-4DB2-BD59-A6C34878D82A}">
                    <a16:rowId xmlns:a16="http://schemas.microsoft.com/office/drawing/2014/main" val="2837413755"/>
                  </a:ext>
                </a:extLst>
              </a:tr>
              <a:tr h="370840">
                <a:tc>
                  <a:txBody>
                    <a:bodyPr/>
                    <a:lstStyle/>
                    <a:p>
                      <a:r>
                        <a:rPr lang="en-US" dirty="0"/>
                        <a:t>double</a:t>
                      </a:r>
                    </a:p>
                  </a:txBody>
                  <a:tcPr/>
                </a:tc>
                <a:tc>
                  <a:txBody>
                    <a:bodyPr/>
                    <a:lstStyle/>
                    <a:p>
                      <a:r>
                        <a:rPr lang="en-US" dirty="0"/>
                        <a:t>8</a:t>
                      </a:r>
                    </a:p>
                  </a:txBody>
                  <a:tcPr/>
                </a:tc>
                <a:tc>
                  <a:txBody>
                    <a:bodyPr/>
                    <a:lstStyle/>
                    <a:p>
                      <a:r>
                        <a:rPr lang="en-US" dirty="0"/>
                        <a:t>±1.79769313486231570 × 10</a:t>
                      </a:r>
                      <a:r>
                        <a:rPr lang="en-US" baseline="30000" dirty="0"/>
                        <a:t>±308</a:t>
                      </a:r>
                      <a:endParaRPr lang="en-US" dirty="0"/>
                    </a:p>
                  </a:txBody>
                  <a:tcPr/>
                </a:tc>
                <a:tc>
                  <a:txBody>
                    <a:bodyPr/>
                    <a:lstStyle/>
                    <a:p>
                      <a:r>
                        <a:rPr lang="en-US" dirty="0"/>
                        <a:t>~15 sig dig</a:t>
                      </a:r>
                    </a:p>
                  </a:txBody>
                  <a:tcPr/>
                </a:tc>
                <a:extLst>
                  <a:ext uri="{0D108BD9-81ED-4DB2-BD59-A6C34878D82A}">
                    <a16:rowId xmlns:a16="http://schemas.microsoft.com/office/drawing/2014/main" val="4166350100"/>
                  </a:ext>
                </a:extLst>
              </a:tr>
            </a:tbl>
          </a:graphicData>
        </a:graphic>
      </p:graphicFrame>
    </p:spTree>
    <p:extLst>
      <p:ext uri="{BB962C8B-B14F-4D97-AF65-F5344CB8AC3E}">
        <p14:creationId xmlns:p14="http://schemas.microsoft.com/office/powerpoint/2010/main" val="15628786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Constants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72000908"/>
              </p:ext>
            </p:extLst>
          </p:nvPr>
        </p:nvGraphicFramePr>
        <p:xfrm>
          <a:off x="2230438" y="2638425"/>
          <a:ext cx="7731126" cy="4079240"/>
        </p:xfrm>
        <a:graphic>
          <a:graphicData uri="http://schemas.openxmlformats.org/drawingml/2006/table">
            <a:tbl>
              <a:tblPr firstRow="1" bandRow="1">
                <a:tableStyleId>{5C22544A-7EE6-4342-B048-85BDC9FD1C3A}</a:tableStyleId>
              </a:tblPr>
              <a:tblGrid>
                <a:gridCol w="2116275">
                  <a:extLst>
                    <a:ext uri="{9D8B030D-6E8A-4147-A177-3AD203B41FA5}">
                      <a16:colId xmlns:a16="http://schemas.microsoft.com/office/drawing/2014/main" val="3518585816"/>
                    </a:ext>
                  </a:extLst>
                </a:gridCol>
                <a:gridCol w="5614851">
                  <a:extLst>
                    <a:ext uri="{9D8B030D-6E8A-4147-A177-3AD203B41FA5}">
                      <a16:colId xmlns:a16="http://schemas.microsoft.com/office/drawing/2014/main" val="3214590029"/>
                    </a:ext>
                  </a:extLst>
                </a:gridCol>
              </a:tblGrid>
              <a:tr h="370840">
                <a:tc>
                  <a:txBody>
                    <a:bodyPr/>
                    <a:lstStyle/>
                    <a:p>
                      <a:r>
                        <a:rPr lang="en-US" dirty="0"/>
                        <a:t>Constant</a:t>
                      </a:r>
                    </a:p>
                  </a:txBody>
                  <a:tcPr/>
                </a:tc>
                <a:tc>
                  <a:txBody>
                    <a:bodyPr/>
                    <a:lstStyle/>
                    <a:p>
                      <a:r>
                        <a:rPr lang="en-US" dirty="0"/>
                        <a:t>Comments</a:t>
                      </a:r>
                    </a:p>
                  </a:txBody>
                  <a:tcPr/>
                </a:tc>
                <a:extLst>
                  <a:ext uri="{0D108BD9-81ED-4DB2-BD59-A6C34878D82A}">
                    <a16:rowId xmlns:a16="http://schemas.microsoft.com/office/drawing/2014/main" val="3231674122"/>
                  </a:ext>
                </a:extLst>
              </a:tr>
              <a:tr h="370840">
                <a:tc>
                  <a:txBody>
                    <a:bodyPr/>
                    <a:lstStyle/>
                    <a:p>
                      <a:r>
                        <a:rPr lang="en-US" dirty="0"/>
                        <a:t>10</a:t>
                      </a:r>
                    </a:p>
                  </a:txBody>
                  <a:tcPr/>
                </a:tc>
                <a:tc>
                  <a:txBody>
                    <a:bodyPr/>
                    <a:lstStyle/>
                    <a:p>
                      <a:r>
                        <a:rPr lang="en-US" dirty="0"/>
                        <a:t>Values without a decimal point are type int</a:t>
                      </a:r>
                    </a:p>
                  </a:txBody>
                  <a:tcPr/>
                </a:tc>
                <a:extLst>
                  <a:ext uri="{0D108BD9-81ED-4DB2-BD59-A6C34878D82A}">
                    <a16:rowId xmlns:a16="http://schemas.microsoft.com/office/drawing/2014/main" val="701293630"/>
                  </a:ext>
                </a:extLst>
              </a:tr>
              <a:tr h="370840">
                <a:tc>
                  <a:txBody>
                    <a:bodyPr/>
                    <a:lstStyle/>
                    <a:p>
                      <a:r>
                        <a:rPr lang="en-US" dirty="0"/>
                        <a:t>10L</a:t>
                      </a:r>
                    </a:p>
                  </a:txBody>
                  <a:tcPr/>
                </a:tc>
                <a:tc>
                  <a:txBody>
                    <a:bodyPr/>
                    <a:lstStyle/>
                    <a:p>
                      <a:r>
                        <a:rPr lang="en-US" dirty="0"/>
                        <a:t>L makes it a long</a:t>
                      </a:r>
                    </a:p>
                  </a:txBody>
                  <a:tcPr/>
                </a:tc>
                <a:extLst>
                  <a:ext uri="{0D108BD9-81ED-4DB2-BD59-A6C34878D82A}">
                    <a16:rowId xmlns:a16="http://schemas.microsoft.com/office/drawing/2014/main" val="974101270"/>
                  </a:ext>
                </a:extLst>
              </a:tr>
              <a:tr h="370840">
                <a:tc>
                  <a:txBody>
                    <a:bodyPr/>
                    <a:lstStyle/>
                    <a:p>
                      <a:r>
                        <a:rPr lang="en-US" dirty="0"/>
                        <a:t>10U</a:t>
                      </a:r>
                    </a:p>
                  </a:txBody>
                  <a:tcPr/>
                </a:tc>
                <a:tc>
                  <a:txBody>
                    <a:bodyPr/>
                    <a:lstStyle/>
                    <a:p>
                      <a:r>
                        <a:rPr lang="en-US" dirty="0"/>
                        <a:t>U makes it unsigned</a:t>
                      </a:r>
                    </a:p>
                  </a:txBody>
                  <a:tcPr/>
                </a:tc>
                <a:extLst>
                  <a:ext uri="{0D108BD9-81ED-4DB2-BD59-A6C34878D82A}">
                    <a16:rowId xmlns:a16="http://schemas.microsoft.com/office/drawing/2014/main" val="1106903448"/>
                  </a:ext>
                </a:extLst>
              </a:tr>
              <a:tr h="370840">
                <a:tc>
                  <a:txBody>
                    <a:bodyPr/>
                    <a:lstStyle/>
                    <a:p>
                      <a:r>
                        <a:rPr lang="en-US" dirty="0"/>
                        <a:t>10.0</a:t>
                      </a:r>
                    </a:p>
                  </a:txBody>
                  <a:tcPr/>
                </a:tc>
                <a:tc>
                  <a:txBody>
                    <a:bodyPr/>
                    <a:lstStyle/>
                    <a:p>
                      <a:r>
                        <a:rPr lang="en-US" dirty="0"/>
                        <a:t>Values with a decimal point are type double</a:t>
                      </a:r>
                    </a:p>
                  </a:txBody>
                  <a:tcPr/>
                </a:tc>
                <a:extLst>
                  <a:ext uri="{0D108BD9-81ED-4DB2-BD59-A6C34878D82A}">
                    <a16:rowId xmlns:a16="http://schemas.microsoft.com/office/drawing/2014/main" val="668168122"/>
                  </a:ext>
                </a:extLst>
              </a:tr>
              <a:tr h="370840">
                <a:tc>
                  <a:txBody>
                    <a:bodyPr/>
                    <a:lstStyle/>
                    <a:p>
                      <a:r>
                        <a:rPr lang="en-US" dirty="0"/>
                        <a:t>10F or 10.0F</a:t>
                      </a:r>
                    </a:p>
                  </a:txBody>
                  <a:tcPr/>
                </a:tc>
                <a:tc>
                  <a:txBody>
                    <a:bodyPr/>
                    <a:lstStyle/>
                    <a:p>
                      <a:r>
                        <a:rPr lang="en-US" dirty="0"/>
                        <a:t>The</a:t>
                      </a:r>
                      <a:r>
                        <a:rPr lang="en-US" baseline="0" dirty="0"/>
                        <a:t> F makes it a float</a:t>
                      </a:r>
                      <a:endParaRPr lang="en-US" dirty="0"/>
                    </a:p>
                  </a:txBody>
                  <a:tcPr/>
                </a:tc>
                <a:extLst>
                  <a:ext uri="{0D108BD9-81ED-4DB2-BD59-A6C34878D82A}">
                    <a16:rowId xmlns:a16="http://schemas.microsoft.com/office/drawing/2014/main" val="3560899161"/>
                  </a:ext>
                </a:extLst>
              </a:tr>
              <a:tr h="370840">
                <a:tc>
                  <a:txBody>
                    <a:bodyPr/>
                    <a:lstStyle/>
                    <a:p>
                      <a:r>
                        <a:rPr lang="en-US" dirty="0"/>
                        <a:t>0xAB</a:t>
                      </a:r>
                    </a:p>
                  </a:txBody>
                  <a:tcPr/>
                </a:tc>
                <a:tc>
                  <a:txBody>
                    <a:bodyPr/>
                    <a:lstStyle/>
                    <a:p>
                      <a:r>
                        <a:rPr lang="en-US" dirty="0"/>
                        <a:t>Leading</a:t>
                      </a:r>
                      <a:r>
                        <a:rPr lang="en-US" baseline="0" dirty="0"/>
                        <a:t> 0x or 0X indicates hexadecimal (unsigned int)</a:t>
                      </a:r>
                      <a:endParaRPr lang="en-US" dirty="0"/>
                    </a:p>
                  </a:txBody>
                  <a:tcPr/>
                </a:tc>
                <a:extLst>
                  <a:ext uri="{0D108BD9-81ED-4DB2-BD59-A6C34878D82A}">
                    <a16:rowId xmlns:a16="http://schemas.microsoft.com/office/drawing/2014/main" val="2625131075"/>
                  </a:ext>
                </a:extLst>
              </a:tr>
              <a:tr h="370840">
                <a:tc>
                  <a:txBody>
                    <a:bodyPr/>
                    <a:lstStyle/>
                    <a:p>
                      <a:r>
                        <a:rPr lang="en-US" dirty="0"/>
                        <a:t>067</a:t>
                      </a:r>
                    </a:p>
                  </a:txBody>
                  <a:tcPr/>
                </a:tc>
                <a:tc>
                  <a:txBody>
                    <a:bodyPr/>
                    <a:lstStyle/>
                    <a:p>
                      <a:r>
                        <a:rPr lang="en-US" dirty="0"/>
                        <a:t>Leading</a:t>
                      </a:r>
                      <a:r>
                        <a:rPr lang="en-US" baseline="0" dirty="0"/>
                        <a:t> 0 indicates octal (unsigned int)</a:t>
                      </a:r>
                      <a:endParaRPr lang="en-US" dirty="0"/>
                    </a:p>
                  </a:txBody>
                  <a:tcPr/>
                </a:tc>
                <a:extLst>
                  <a:ext uri="{0D108BD9-81ED-4DB2-BD59-A6C34878D82A}">
                    <a16:rowId xmlns:a16="http://schemas.microsoft.com/office/drawing/2014/main" val="1162397518"/>
                  </a:ext>
                </a:extLst>
              </a:tr>
              <a:tr h="370840">
                <a:tc>
                  <a:txBody>
                    <a:bodyPr/>
                    <a:lstStyle/>
                    <a:p>
                      <a:r>
                        <a:rPr lang="en-US" dirty="0"/>
                        <a:t>‘a’</a:t>
                      </a:r>
                    </a:p>
                  </a:txBody>
                  <a:tcPr/>
                </a:tc>
                <a:tc>
                  <a:txBody>
                    <a:bodyPr/>
                    <a:lstStyle/>
                    <a:p>
                      <a:r>
                        <a:rPr lang="en-US" dirty="0"/>
                        <a:t>Character constant</a:t>
                      </a:r>
                    </a:p>
                  </a:txBody>
                  <a:tcPr/>
                </a:tc>
                <a:extLst>
                  <a:ext uri="{0D108BD9-81ED-4DB2-BD59-A6C34878D82A}">
                    <a16:rowId xmlns:a16="http://schemas.microsoft.com/office/drawing/2014/main" val="3213510036"/>
                  </a:ext>
                </a:extLst>
              </a:tr>
              <a:tr h="370840">
                <a:tc>
                  <a:txBody>
                    <a:bodyPr/>
                    <a:lstStyle/>
                    <a:p>
                      <a:r>
                        <a:rPr lang="en-US" dirty="0"/>
                        <a:t>“hello”</a:t>
                      </a:r>
                    </a:p>
                  </a:txBody>
                  <a:tcPr/>
                </a:tc>
                <a:tc>
                  <a:txBody>
                    <a:bodyPr/>
                    <a:lstStyle/>
                    <a:p>
                      <a:r>
                        <a:rPr lang="en-US" dirty="0"/>
                        <a:t>String constant</a:t>
                      </a:r>
                      <a:r>
                        <a:rPr lang="en-US" baseline="0" dirty="0"/>
                        <a:t> or string literal</a:t>
                      </a:r>
                      <a:endParaRPr lang="en-US" dirty="0"/>
                    </a:p>
                  </a:txBody>
                  <a:tcPr/>
                </a:tc>
                <a:extLst>
                  <a:ext uri="{0D108BD9-81ED-4DB2-BD59-A6C34878D82A}">
                    <a16:rowId xmlns:a16="http://schemas.microsoft.com/office/drawing/2014/main" val="499560097"/>
                  </a:ext>
                </a:extLst>
              </a:tr>
              <a:tr h="370840">
                <a:tc>
                  <a:txBody>
                    <a:bodyPr/>
                    <a:lstStyle/>
                    <a:p>
                      <a:r>
                        <a:rPr lang="en-US" dirty="0"/>
                        <a:t>1.23e20 or 1.23e-20</a:t>
                      </a:r>
                    </a:p>
                  </a:txBody>
                  <a:tcPr/>
                </a:tc>
                <a:tc>
                  <a:txBody>
                    <a:bodyPr/>
                    <a:lstStyle/>
                    <a:p>
                      <a:r>
                        <a:rPr lang="en-US" dirty="0"/>
                        <a:t>Scientific notation;</a:t>
                      </a:r>
                      <a:r>
                        <a:rPr lang="en-US" baseline="0" dirty="0"/>
                        <a:t> </a:t>
                      </a:r>
                      <a:r>
                        <a:rPr lang="en-US" dirty="0"/>
                        <a:t>1.23×10</a:t>
                      </a:r>
                      <a:r>
                        <a:rPr lang="en-US" baseline="30000" dirty="0"/>
                        <a:t>20</a:t>
                      </a:r>
                      <a:r>
                        <a:rPr lang="en-US" dirty="0"/>
                        <a:t> and 1.23×10</a:t>
                      </a:r>
                      <a:r>
                        <a:rPr lang="en-US" baseline="30000" dirty="0"/>
                        <a:t>-20</a:t>
                      </a:r>
                      <a:endParaRPr lang="en-US" dirty="0"/>
                    </a:p>
                  </a:txBody>
                  <a:tcPr/>
                </a:tc>
                <a:extLst>
                  <a:ext uri="{0D108BD9-81ED-4DB2-BD59-A6C34878D82A}">
                    <a16:rowId xmlns:a16="http://schemas.microsoft.com/office/drawing/2014/main" val="2812351297"/>
                  </a:ext>
                </a:extLst>
              </a:tr>
            </a:tbl>
          </a:graphicData>
        </a:graphic>
      </p:graphicFrame>
    </p:spTree>
    <p:extLst>
      <p:ext uri="{BB962C8B-B14F-4D97-AF65-F5344CB8AC3E}">
        <p14:creationId xmlns:p14="http://schemas.microsoft.com/office/powerpoint/2010/main" val="30004439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Variables</a:t>
            </a:r>
          </a:p>
        </p:txBody>
      </p:sp>
      <p:sp>
        <p:nvSpPr>
          <p:cNvPr id="9" name="Content Placeholder 8"/>
          <p:cNvSpPr>
            <a:spLocks noGrp="1"/>
          </p:cNvSpPr>
          <p:nvPr>
            <p:ph idx="1"/>
          </p:nvPr>
        </p:nvSpPr>
        <p:spPr>
          <a:xfrm>
            <a:off x="2231136" y="3753062"/>
            <a:ext cx="7729728" cy="1986965"/>
          </a:xfrm>
        </p:spPr>
        <p:txBody>
          <a:bodyPr/>
          <a:lstStyle/>
          <a:p>
            <a:r>
              <a:rPr lang="en-US" dirty="0"/>
              <a:t>Variables are a named region of main memory. Variables have</a:t>
            </a:r>
          </a:p>
          <a:p>
            <a:pPr lvl="1"/>
            <a:r>
              <a:rPr lang="en-US" dirty="0"/>
              <a:t>A name</a:t>
            </a:r>
          </a:p>
          <a:p>
            <a:pPr lvl="1"/>
            <a:r>
              <a:rPr lang="en-US" dirty="0"/>
              <a:t>A value</a:t>
            </a:r>
          </a:p>
          <a:p>
            <a:pPr lvl="1"/>
            <a:r>
              <a:rPr lang="en-US" dirty="0"/>
              <a:t>An Address</a:t>
            </a:r>
          </a:p>
          <a:p>
            <a:r>
              <a:rPr lang="en-US" dirty="0"/>
              <a:t>The compiler maps the name to the address</a:t>
            </a:r>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65160" y="2680125"/>
            <a:ext cx="3861680" cy="546224"/>
          </a:xfrm>
          <a:prstGeom prst="rect">
            <a:avLst/>
          </a:prstGeom>
        </p:spPr>
      </p:pic>
    </p:spTree>
    <p:extLst>
      <p:ext uri="{BB962C8B-B14F-4D97-AF65-F5344CB8AC3E}">
        <p14:creationId xmlns:p14="http://schemas.microsoft.com/office/powerpoint/2010/main" val="21797170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Houses as a Metaphor for variables</a:t>
            </a:r>
          </a:p>
        </p:txBody>
      </p:sp>
      <p:pic>
        <p:nvPicPr>
          <p:cNvPr id="9" name="Content Placeholder 8"/>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588439" y="2532408"/>
            <a:ext cx="5015121" cy="3101975"/>
          </a:xfrm>
        </p:spPr>
      </p:pic>
    </p:spTree>
    <p:extLst>
      <p:ext uri="{BB962C8B-B14F-4D97-AF65-F5344CB8AC3E}">
        <p14:creationId xmlns:p14="http://schemas.microsoft.com/office/powerpoint/2010/main" val="20132625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p:txBody>
          <a:bodyPr/>
          <a:lstStyle/>
          <a:p>
            <a:r>
              <a:rPr lang="en-US" cap="none" dirty="0">
                <a:latin typeface="Courier New" panose="02070309020205020404" pitchFamily="49" charset="0"/>
              </a:rPr>
              <a:t>auto</a:t>
            </a:r>
          </a:p>
        </p:txBody>
      </p:sp>
      <p:sp>
        <p:nvSpPr>
          <p:cNvPr id="6" name="Content Placeholder 5"/>
          <p:cNvSpPr>
            <a:spLocks noGrp="1"/>
          </p:cNvSpPr>
          <p:nvPr>
            <p:ph sz="half" idx="2"/>
          </p:nvPr>
        </p:nvSpPr>
        <p:spPr/>
        <p:txBody>
          <a:bodyPr/>
          <a:lstStyle/>
          <a:p>
            <a:r>
              <a:rPr lang="en-US" dirty="0"/>
              <a:t>Default – keyword rarely used</a:t>
            </a:r>
          </a:p>
          <a:p>
            <a:r>
              <a:rPr lang="en-US" dirty="0"/>
              <a:t>Memory is automatically allocated and deallocated as the variable comes into and goes out of scope</a:t>
            </a:r>
          </a:p>
          <a:p>
            <a:r>
              <a:rPr lang="en-US" dirty="0"/>
              <a:t>Initialized each time memory is allocated</a:t>
            </a:r>
          </a:p>
          <a:p>
            <a:r>
              <a:rPr lang="en-US" dirty="0">
                <a:latin typeface="Courier New" panose="02070309020205020404" pitchFamily="49" charset="0"/>
                <a:cs typeface="Courier New" panose="02070309020205020404" pitchFamily="49" charset="0"/>
              </a:rPr>
              <a:t>auto int maximum;</a:t>
            </a:r>
          </a:p>
          <a:p>
            <a:r>
              <a:rPr lang="en-US" dirty="0">
                <a:latin typeface="Courier New" panose="02070309020205020404" pitchFamily="49" charset="0"/>
                <a:cs typeface="Courier New" panose="02070309020205020404" pitchFamily="49" charset="0"/>
              </a:rPr>
              <a:t>auto int maximum = 100;</a:t>
            </a:r>
          </a:p>
        </p:txBody>
      </p:sp>
      <p:sp>
        <p:nvSpPr>
          <p:cNvPr id="7" name="Content Placeholder 6"/>
          <p:cNvSpPr>
            <a:spLocks noGrp="1"/>
          </p:cNvSpPr>
          <p:nvPr>
            <p:ph sz="quarter" idx="4"/>
          </p:nvPr>
        </p:nvSpPr>
        <p:spPr/>
        <p:txBody>
          <a:bodyPr>
            <a:normAutofit/>
          </a:bodyPr>
          <a:lstStyle/>
          <a:p>
            <a:r>
              <a:rPr lang="en-US" dirty="0"/>
              <a:t>Memory is allocated once at load time</a:t>
            </a:r>
          </a:p>
          <a:p>
            <a:r>
              <a:rPr lang="en-US" dirty="0"/>
              <a:t>Memory remains allocated until termination; value is not lost with scope change</a:t>
            </a:r>
          </a:p>
          <a:p>
            <a:r>
              <a:rPr lang="en-US" dirty="0"/>
              <a:t>Initialized only once at load time</a:t>
            </a:r>
          </a:p>
          <a:p>
            <a:r>
              <a:rPr lang="en-US" dirty="0">
                <a:latin typeface="Courier New" panose="02070309020205020404" pitchFamily="49" charset="0"/>
                <a:cs typeface="Courier New" panose="02070309020205020404" pitchFamily="49" charset="0"/>
              </a:rPr>
              <a:t>static int maximum;</a:t>
            </a:r>
          </a:p>
          <a:p>
            <a:r>
              <a:rPr lang="en-US" dirty="0">
                <a:latin typeface="Courier New" panose="02070309020205020404" pitchFamily="49" charset="0"/>
                <a:cs typeface="Courier New" panose="02070309020205020404" pitchFamily="49" charset="0"/>
              </a:rPr>
              <a:t>static int maximum = 100;</a:t>
            </a:r>
          </a:p>
        </p:txBody>
      </p:sp>
      <p:sp>
        <p:nvSpPr>
          <p:cNvPr id="8" name="Text Placeholder 7"/>
          <p:cNvSpPr>
            <a:spLocks noGrp="1"/>
          </p:cNvSpPr>
          <p:nvPr>
            <p:ph type="body" sz="quarter" idx="13"/>
          </p:nvPr>
        </p:nvSpPr>
        <p:spPr/>
        <p:txBody>
          <a:bodyPr/>
          <a:lstStyle/>
          <a:p>
            <a:r>
              <a:rPr lang="en-US" cap="none" dirty="0">
                <a:latin typeface="Courier New" panose="02070309020205020404" pitchFamily="49" charset="0"/>
                <a:cs typeface="Courier New" panose="02070309020205020404" pitchFamily="49" charset="0"/>
              </a:rPr>
              <a:t>static</a:t>
            </a:r>
          </a:p>
        </p:txBody>
      </p:sp>
      <p:sp>
        <p:nvSpPr>
          <p:cNvPr id="4" name="Title 3"/>
          <p:cNvSpPr>
            <a:spLocks noGrp="1"/>
          </p:cNvSpPr>
          <p:nvPr>
            <p:ph type="title"/>
          </p:nvPr>
        </p:nvSpPr>
        <p:spPr/>
        <p:txBody>
          <a:bodyPr/>
          <a:lstStyle/>
          <a:p>
            <a:r>
              <a:rPr lang="en-US" dirty="0"/>
              <a:t>Variable Modifiers</a:t>
            </a:r>
          </a:p>
        </p:txBody>
      </p:sp>
    </p:spTree>
    <p:extLst>
      <p:ext uri="{BB962C8B-B14F-4D97-AF65-F5344CB8AC3E}">
        <p14:creationId xmlns:p14="http://schemas.microsoft.com/office/powerpoint/2010/main" val="20210094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9891D7-3927-44E1-9767-A78622AA54CD}"/>
              </a:ext>
            </a:extLst>
          </p:cNvPr>
          <p:cNvSpPr>
            <a:spLocks noGrp="1"/>
          </p:cNvSpPr>
          <p:nvPr>
            <p:ph type="title"/>
          </p:nvPr>
        </p:nvSpPr>
        <p:spPr/>
        <p:txBody>
          <a:bodyPr/>
          <a:lstStyle/>
          <a:p>
            <a:r>
              <a:rPr lang="en-US" dirty="0"/>
              <a:t>Scope vs. Memory Allocation</a:t>
            </a:r>
          </a:p>
        </p:txBody>
      </p:sp>
      <p:sp>
        <p:nvSpPr>
          <p:cNvPr id="3" name="Content Placeholder 2">
            <a:extLst>
              <a:ext uri="{FF2B5EF4-FFF2-40B4-BE49-F238E27FC236}">
                <a16:creationId xmlns:a16="http://schemas.microsoft.com/office/drawing/2014/main" id="{D266F844-A6BC-4DD6-98D0-8BF53A54DB73}"/>
              </a:ext>
            </a:extLst>
          </p:cNvPr>
          <p:cNvSpPr>
            <a:spLocks noGrp="1"/>
          </p:cNvSpPr>
          <p:nvPr>
            <p:ph idx="1"/>
          </p:nvPr>
        </p:nvSpPr>
        <p:spPr/>
        <p:txBody>
          <a:bodyPr/>
          <a:lstStyle/>
          <a:p>
            <a:r>
              <a:rPr lang="en-US" dirty="0"/>
              <a:t>Memory allocation</a:t>
            </a:r>
          </a:p>
          <a:p>
            <a:pPr lvl="1"/>
            <a:r>
              <a:rPr lang="en-US" dirty="0"/>
              <a:t>Programs have a store of unused or unassigned memory</a:t>
            </a:r>
          </a:p>
          <a:p>
            <a:pPr lvl="1"/>
            <a:r>
              <a:rPr lang="en-US" dirty="0"/>
              <a:t>Programs can allocate, assign, allot, or distribute that memory to hold variables</a:t>
            </a:r>
          </a:p>
          <a:p>
            <a:r>
              <a:rPr lang="en-US" dirty="0"/>
              <a:t>Scope</a:t>
            </a:r>
          </a:p>
          <a:p>
            <a:pPr lvl="1"/>
            <a:r>
              <a:rPr lang="en-US" dirty="0"/>
              <a:t>Programmers can name programming elements like variables, functions, and classes</a:t>
            </a:r>
          </a:p>
          <a:p>
            <a:pPr lvl="1"/>
            <a:r>
              <a:rPr lang="en-US" dirty="0"/>
              <a:t>Scope is where the name is visible and the programming element is accessible</a:t>
            </a:r>
          </a:p>
        </p:txBody>
      </p:sp>
    </p:spTree>
    <p:extLst>
      <p:ext uri="{BB962C8B-B14F-4D97-AF65-F5344CB8AC3E}">
        <p14:creationId xmlns:p14="http://schemas.microsoft.com/office/powerpoint/2010/main" val="2763790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Legal Identifiers</a:t>
            </a:r>
          </a:p>
        </p:txBody>
      </p:sp>
      <p:sp>
        <p:nvSpPr>
          <p:cNvPr id="8" name="Content Placeholder 7"/>
          <p:cNvSpPr>
            <a:spLocks noGrp="1"/>
          </p:cNvSpPr>
          <p:nvPr>
            <p:ph idx="1"/>
          </p:nvPr>
        </p:nvSpPr>
        <p:spPr/>
        <p:txBody>
          <a:bodyPr>
            <a:normAutofit fontScale="85000" lnSpcReduction="10000"/>
          </a:bodyPr>
          <a:lstStyle/>
          <a:p>
            <a:r>
              <a:rPr lang="en-US" dirty="0"/>
              <a:t>May be any length</a:t>
            </a:r>
          </a:p>
          <a:p>
            <a:r>
              <a:rPr lang="en-US" dirty="0"/>
              <a:t>Are case sensitive ( Counter is not the same as counter )</a:t>
            </a:r>
          </a:p>
          <a:p>
            <a:r>
              <a:rPr lang="en-US" dirty="0"/>
              <a:t>Must begin with a letter or an underscore ( _ )</a:t>
            </a:r>
          </a:p>
          <a:p>
            <a:r>
              <a:rPr lang="en-US" dirty="0"/>
              <a:t>Subsequent characters may be letters, digits, and underscores (but no other characters)</a:t>
            </a:r>
          </a:p>
          <a:p>
            <a:r>
              <a:rPr lang="en-US" dirty="0"/>
              <a:t>Cannot be a keyword</a:t>
            </a:r>
          </a:p>
          <a:p>
            <a:r>
              <a:rPr lang="en-US" dirty="0"/>
              <a:t>May only be defined once in a scope</a:t>
            </a:r>
          </a:p>
          <a:p>
            <a:r>
              <a:rPr lang="en-US" dirty="0"/>
              <a:t>Should avoid library function names</a:t>
            </a:r>
          </a:p>
          <a:p>
            <a:r>
              <a:rPr lang="en-US" dirty="0"/>
              <a:t>Must be declared before use</a:t>
            </a:r>
          </a:p>
          <a:p>
            <a:r>
              <a:rPr lang="en-US" dirty="0"/>
              <a:t>Must be defined exactly once</a:t>
            </a:r>
          </a:p>
        </p:txBody>
      </p:sp>
    </p:spTree>
    <p:extLst>
      <p:ext uri="{BB962C8B-B14F-4D97-AF65-F5344CB8AC3E}">
        <p14:creationId xmlns:p14="http://schemas.microsoft.com/office/powerpoint/2010/main" val="3436585197"/>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314</TotalTime>
  <Words>1603</Words>
  <Application>Microsoft Office PowerPoint</Application>
  <PresentationFormat>Widescreen</PresentationFormat>
  <Paragraphs>135</Paragraphs>
  <Slides>8</Slides>
  <Notes>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Courier New</vt:lpstr>
      <vt:lpstr>Gill Sans MT</vt:lpstr>
      <vt:lpstr>Parcel</vt:lpstr>
      <vt:lpstr>Program Data</vt:lpstr>
      <vt:lpstr>Data Types</vt:lpstr>
      <vt:lpstr>Constants</vt:lpstr>
      <vt:lpstr>Variables</vt:lpstr>
      <vt:lpstr>Houses as a Metaphor for variables</vt:lpstr>
      <vt:lpstr>Variable Modifiers</vt:lpstr>
      <vt:lpstr>Scope vs. Memory Allocation</vt:lpstr>
      <vt:lpstr>Legal Identifiers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Program Data</dc:title>
  <dc:creator>Delroy Brinkerhoff</dc:creator>
  <cp:lastModifiedBy>Delroy Brinkerhoff</cp:lastModifiedBy>
  <cp:revision>19</cp:revision>
  <dcterms:created xsi:type="dcterms:W3CDTF">2016-07-13T11:54:16Z</dcterms:created>
  <dcterms:modified xsi:type="dcterms:W3CDTF">2021-06-17T19:42:21Z</dcterms:modified>
</cp:coreProperties>
</file>