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4" r:id="rId3"/>
    <p:sldId id="257" r:id="rId4"/>
    <p:sldId id="258" r:id="rId5"/>
    <p:sldId id="259" r:id="rId6"/>
    <p:sldId id="260" r:id="rId7"/>
    <p:sldId id="261"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76883B-E360-4D9B-A2E9-45FE82594CCD}" type="datetimeFigureOut">
              <a:rPr lang="en-US" smtClean="0"/>
              <a:t>9/20/2021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2E856-1DB5-4949-B8AC-8E0D174A9883}" type="slidenum">
              <a:rPr lang="en-US" smtClean="0"/>
              <a:t>‹#›</a:t>
            </a:fld>
            <a:endParaRPr lang="en-US"/>
          </a:p>
        </p:txBody>
      </p:sp>
    </p:spTree>
    <p:extLst>
      <p:ext uri="{BB962C8B-B14F-4D97-AF65-F5344CB8AC3E}">
        <p14:creationId xmlns:p14="http://schemas.microsoft.com/office/powerpoint/2010/main" val="1813802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Certainly not all computer programming involves mathematics, but a surprising amount of game and financial programming do require some math. It's important that programmers understand how to convert mathematical formulas into working C++ statements. Fortunately, none of the math that we use here goes beyond high school algebra.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62E856-1DB5-4949-B8AC-8E0D174A9883}" type="slidenum">
              <a:rPr lang="en-US" smtClean="0"/>
              <a:t>1</a:t>
            </a:fld>
            <a:endParaRPr lang="en-US"/>
          </a:p>
        </p:txBody>
      </p:sp>
    </p:spTree>
    <p:extLst>
      <p:ext uri="{BB962C8B-B14F-4D97-AF65-F5344CB8AC3E}">
        <p14:creationId xmlns:p14="http://schemas.microsoft.com/office/powerpoint/2010/main" val="903228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One of the core parts of any program are variables. Variables are a named location in memory - named by a programmer. The location in memory is used to store a value that may change or vary over time. Every variable must be defined before it can be used. It must also be initialized (i.e., have the first or initial value stored in it) before it can act as an expression (i.e., appear on the right side of an assignment operator). Each variable name must be unique within its defining scope.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When converting formulas to C++ statements, it's customary, as far as is possible, to use the variable names appearing in the mathematical formula as the variable names in the C++ code. One obvious case where we need to change this is when the formula uses subscripts as part of the variable name - C++ doesn't have subscripts! Generally, good, unique C++ variable names can be created quite simply from the formula variable names with just a slight rewriting.</a:t>
            </a:r>
            <a:endParaRPr lang="en-US" dirty="0"/>
          </a:p>
        </p:txBody>
      </p:sp>
      <p:sp>
        <p:nvSpPr>
          <p:cNvPr id="4" name="Slide Number Placeholder 3"/>
          <p:cNvSpPr>
            <a:spLocks noGrp="1"/>
          </p:cNvSpPr>
          <p:nvPr>
            <p:ph type="sldNum" sz="quarter" idx="5"/>
          </p:nvPr>
        </p:nvSpPr>
        <p:spPr/>
        <p:txBody>
          <a:bodyPr/>
          <a:lstStyle/>
          <a:p>
            <a:fld id="{4262E856-1DB5-4949-B8AC-8E0D174A9883}" type="slidenum">
              <a:rPr lang="en-US" smtClean="0"/>
              <a:t>2</a:t>
            </a:fld>
            <a:endParaRPr lang="en-US"/>
          </a:p>
        </p:txBody>
      </p:sp>
    </p:spTree>
    <p:extLst>
      <p:ext uri="{BB962C8B-B14F-4D97-AF65-F5344CB8AC3E}">
        <p14:creationId xmlns:p14="http://schemas.microsoft.com/office/powerpoint/2010/main" val="1887322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Multiplication is surprisingly tricky. Mathematical formulas denote multiplication by juxtaposing two variables (i.e., placing them right next to each other). The multiplication operation is implied. But in C++, variable names can, and usually do, consist of multiple letters, so in C++ PV could be a single variable (which is just how the compiler treats it) rather than P times V. So we need something less ambiguous to denote multiplication. In C++ the multiplication operator is the asterisk or star, and it must always be used to denote the multiplication operation.</a:t>
            </a:r>
            <a:endParaRPr lang="en-US" dirty="0"/>
          </a:p>
        </p:txBody>
      </p:sp>
      <p:sp>
        <p:nvSpPr>
          <p:cNvPr id="4" name="Slide Number Placeholder 3"/>
          <p:cNvSpPr>
            <a:spLocks noGrp="1"/>
          </p:cNvSpPr>
          <p:nvPr>
            <p:ph type="sldNum" sz="quarter" idx="5"/>
          </p:nvPr>
        </p:nvSpPr>
        <p:spPr/>
        <p:txBody>
          <a:bodyPr/>
          <a:lstStyle/>
          <a:p>
            <a:fld id="{4262E856-1DB5-4949-B8AC-8E0D174A9883}" type="slidenum">
              <a:rPr lang="en-US" smtClean="0"/>
              <a:t>3</a:t>
            </a:fld>
            <a:endParaRPr lang="en-US"/>
          </a:p>
        </p:txBody>
      </p:sp>
    </p:spTree>
    <p:extLst>
      <p:ext uri="{BB962C8B-B14F-4D97-AF65-F5344CB8AC3E}">
        <p14:creationId xmlns:p14="http://schemas.microsoft.com/office/powerpoint/2010/main" val="577194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Formulas denote division with a line. The line may be drawn on a slant or horizontally. The only thing we need to watch out for is that the horizontal line also serves as a grouping symbol. In the example, the subtraction operation must be carried out before the division operation.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62E856-1DB5-4949-B8AC-8E0D174A9883}" type="slidenum">
              <a:rPr lang="en-US" smtClean="0"/>
              <a:t>4</a:t>
            </a:fld>
            <a:endParaRPr lang="en-US"/>
          </a:p>
        </p:txBody>
      </p:sp>
    </p:spTree>
    <p:extLst>
      <p:ext uri="{BB962C8B-B14F-4D97-AF65-F5344CB8AC3E}">
        <p14:creationId xmlns:p14="http://schemas.microsoft.com/office/powerpoint/2010/main" val="1788789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Another potential problem with division involves the previously described behavior of integer division. Assume that c and f are double variables but that 5 and 9 are integer constants. In the first example, the order of evaluation is from left to right, so 5/9 is calculated first. The parentheses do force the subtraction operation to take place before the result is multiplied by 5/9, but by that time, the division is done - and produces a 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problem can be solved in several ways: We can make either or both of the constants 5 or 9 into a double by adding a decimal point to them. If only one constant is explicitly made into a double, the compiler promotes the other in order to complete the division operation.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We can also move the division operation to the end of the statement. Here, the compiler first evaluates f-32; to complete the subtraction operation, the compiler must promote 32 to a double to match the double variable f. That means that f-32 is a double-valued expression, so 5 * (f - 32) is also a double-valued expression. When the compiler divides 5 * (f - 32) by 9, the 9 is promoted to a double and the division operation is carried out using floating point arithmetic.</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Finally, if the 5/9 is moved to the end, the conversion from integers to doubles begins with f-32 and proceeds as just described.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62E856-1DB5-4949-B8AC-8E0D174A9883}" type="slidenum">
              <a:rPr lang="en-US" smtClean="0"/>
              <a:t>5</a:t>
            </a:fld>
            <a:endParaRPr lang="en-US"/>
          </a:p>
        </p:txBody>
      </p:sp>
    </p:spTree>
    <p:extLst>
      <p:ext uri="{BB962C8B-B14F-4D97-AF65-F5344CB8AC3E}">
        <p14:creationId xmlns:p14="http://schemas.microsoft.com/office/powerpoint/2010/main" val="2250361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Both plus and minus can be used as unary or one-operand operators, but unary plus isn't too useful. Unary minus on the other hand is quite useful and is used to negate or change the sign of an expression. The effect of the unary minus is the same as multiplying by a -1, but multiplying by -1 looks rather amateurish.</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62E856-1DB5-4949-B8AC-8E0D174A9883}" type="slidenum">
              <a:rPr lang="en-US" smtClean="0"/>
              <a:t>6</a:t>
            </a:fld>
            <a:endParaRPr lang="en-US"/>
          </a:p>
        </p:txBody>
      </p:sp>
    </p:spTree>
    <p:extLst>
      <p:ext uri="{BB962C8B-B14F-4D97-AF65-F5344CB8AC3E}">
        <p14:creationId xmlns:p14="http://schemas.microsoft.com/office/powerpoint/2010/main" val="2896553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Converting exponentiation from a formula into C++ code is fairly simple but does require us to pay attention to detail. C++ (like Java) does not have an exponentiation operator but does have the pow function introduced earlier in this chapter.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When squaring or even cubing a number, especially when the result needs to be an integer, it is often more convenient to just multiply the number by itself an appropriate number of times. But when the exponent is larger than three or four, or when the exponent is negative or a fractional value, then the pow function is clearly the best approach.</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arguments are separated by a comma, which acts as a grouping operator, which means that the arguments do not need additional parentheses beyond those required by the expressions themselves. Also remember that pow returns a double, so if the result is stored in or used as an int, it must be cast first.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62E856-1DB5-4949-B8AC-8E0D174A9883}" type="slidenum">
              <a:rPr lang="en-US" smtClean="0"/>
              <a:t>7</a:t>
            </a:fld>
            <a:endParaRPr lang="en-US"/>
          </a:p>
        </p:txBody>
      </p:sp>
    </p:spTree>
    <p:extLst>
      <p:ext uri="{BB962C8B-B14F-4D97-AF65-F5344CB8AC3E}">
        <p14:creationId xmlns:p14="http://schemas.microsoft.com/office/powerpoint/2010/main" val="1986882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Simple square roots appearing in a formula are easily translated into the C++ sqrt function. Just remember that everything appearing under the radical is a unit or a C++ expression. In this example, the hard part is dealing with the division operation - notice the parentheses surrounding c*c - why are they needed?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262E856-1DB5-4949-B8AC-8E0D174A9883}" type="slidenum">
              <a:rPr lang="en-US" smtClean="0"/>
              <a:t>8</a:t>
            </a:fld>
            <a:endParaRPr lang="en-US"/>
          </a:p>
        </p:txBody>
      </p:sp>
    </p:spTree>
    <p:extLst>
      <p:ext uri="{BB962C8B-B14F-4D97-AF65-F5344CB8AC3E}">
        <p14:creationId xmlns:p14="http://schemas.microsoft.com/office/powerpoint/2010/main" val="1861501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Finally, mathematical formulas are free to use various "symbols of inclusion," which are really just grouping symbols. In C++, we can only use parentheses for grouping, so we must convert any other grouping symbols, in this example the square brackets, into parentheses.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The outer set of parentheses in this example are not really needed. There is no magically correct number of parentheses, but too many parentheses can make reading the code difficult.</a:t>
            </a:r>
            <a:endParaRPr lang="en-US" dirty="0"/>
          </a:p>
        </p:txBody>
      </p:sp>
      <p:sp>
        <p:nvSpPr>
          <p:cNvPr id="4" name="Slide Number Placeholder 3"/>
          <p:cNvSpPr>
            <a:spLocks noGrp="1"/>
          </p:cNvSpPr>
          <p:nvPr>
            <p:ph type="sldNum" sz="quarter" idx="5"/>
          </p:nvPr>
        </p:nvSpPr>
        <p:spPr/>
        <p:txBody>
          <a:bodyPr/>
          <a:lstStyle/>
          <a:p>
            <a:fld id="{4262E856-1DB5-4949-B8AC-8E0D174A9883}" type="slidenum">
              <a:rPr lang="en-US" smtClean="0"/>
              <a:t>9</a:t>
            </a:fld>
            <a:endParaRPr lang="en-US"/>
          </a:p>
        </p:txBody>
      </p:sp>
    </p:spTree>
    <p:extLst>
      <p:ext uri="{BB962C8B-B14F-4D97-AF65-F5344CB8AC3E}">
        <p14:creationId xmlns:p14="http://schemas.microsoft.com/office/powerpoint/2010/main" val="3948995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9/20/2021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9/20/2021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9/20/2021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9/20/2021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Converting Formulas to C++</a:t>
            </a:r>
          </a:p>
        </p:txBody>
      </p:sp>
      <p:sp>
        <p:nvSpPr>
          <p:cNvPr id="3" name="Subtitle 2"/>
          <p:cNvSpPr>
            <a:spLocks noGrp="1"/>
          </p:cNvSpPr>
          <p:nvPr>
            <p:ph type="subTitle" idx="1"/>
          </p:nvPr>
        </p:nvSpPr>
        <p:spPr/>
        <p:txBody>
          <a:bodyPr/>
          <a:lstStyle/>
          <a:p>
            <a:r>
              <a:rPr lang="en-US" dirty="0"/>
              <a:t>Variables, Operators, and Functions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Variables</a:t>
            </a:r>
          </a:p>
        </p:txBody>
      </p:sp>
      <p:sp>
        <p:nvSpPr>
          <p:cNvPr id="3" name="Content Placeholder 2"/>
          <p:cNvSpPr>
            <a:spLocks noGrp="1"/>
          </p:cNvSpPr>
          <p:nvPr>
            <p:ph idx="1"/>
          </p:nvPr>
        </p:nvSpPr>
        <p:spPr/>
        <p:txBody>
          <a:bodyPr/>
          <a:lstStyle/>
          <a:p>
            <a:r>
              <a:rPr lang="en-US" dirty="0"/>
              <a:t>Variables must be defined and initialized before they may be used</a:t>
            </a:r>
          </a:p>
          <a:p>
            <a:r>
              <a:rPr lang="en-US" dirty="0"/>
              <a:t>All of the following examples assume that the variables are defined and, where necessary, are initialized</a:t>
            </a:r>
          </a:p>
          <a:p>
            <a:r>
              <a:rPr lang="en-US" dirty="0"/>
              <a:t>Variable names must be unique within a scope</a:t>
            </a:r>
          </a:p>
          <a:p>
            <a:r>
              <a:rPr lang="en-US" dirty="0"/>
              <a:t>Variables in formulas may have subscripts but variables in C++ may not</a:t>
            </a:r>
          </a:p>
          <a:p>
            <a:pPr lvl="1"/>
            <a:r>
              <a:rPr lang="en-US" dirty="0"/>
              <a:t>m</a:t>
            </a:r>
            <a:r>
              <a:rPr lang="en-US" baseline="-25000" dirty="0"/>
              <a:t>0</a:t>
            </a:r>
            <a:r>
              <a:rPr lang="en-US" dirty="0"/>
              <a:t> may be converted to </a:t>
            </a:r>
            <a:r>
              <a:rPr lang="en-US" dirty="0">
                <a:latin typeface="Courier New" panose="02070309020205020404" pitchFamily="49" charset="0"/>
                <a:cs typeface="Courier New" panose="02070309020205020404" pitchFamily="49" charset="0"/>
              </a:rPr>
              <a:t>m0;</a:t>
            </a:r>
          </a:p>
          <a:p>
            <a:pPr lvl="1"/>
            <a:r>
              <a:rPr lang="en-US" dirty="0"/>
              <a:t>F</a:t>
            </a:r>
            <a:r>
              <a:rPr lang="en-US" baseline="-25000" dirty="0"/>
              <a:t>n</a:t>
            </a:r>
            <a:r>
              <a:rPr lang="en-US" dirty="0"/>
              <a:t> = F</a:t>
            </a:r>
            <a:r>
              <a:rPr lang="en-US" baseline="-25000" dirty="0"/>
              <a:t>n-1</a:t>
            </a:r>
            <a:r>
              <a:rPr lang="en-US" dirty="0"/>
              <a:t> + F</a:t>
            </a:r>
            <a:r>
              <a:rPr lang="en-US" baseline="-25000" dirty="0"/>
              <a:t>n-2</a:t>
            </a:r>
            <a:r>
              <a:rPr lang="en-US" dirty="0"/>
              <a:t> may be converted to </a:t>
            </a:r>
            <a:r>
              <a:rPr lang="en-US" dirty="0">
                <a:latin typeface="Courier New" panose="02070309020205020404" pitchFamily="49" charset="0"/>
                <a:cs typeface="Courier New" panose="02070309020205020404" pitchFamily="49" charset="0"/>
              </a:rPr>
              <a:t>Fn = Fn1 + Fn2; or f = f1 + f2;</a:t>
            </a:r>
          </a:p>
          <a:p>
            <a:pPr lvl="1"/>
            <a:endParaRPr lang="en-US" dirty="0"/>
          </a:p>
        </p:txBody>
      </p:sp>
    </p:spTree>
    <p:extLst>
      <p:ext uri="{BB962C8B-B14F-4D97-AF65-F5344CB8AC3E}">
        <p14:creationId xmlns:p14="http://schemas.microsoft.com/office/powerpoint/2010/main" val="4201277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Multiplication</a:t>
            </a:r>
          </a:p>
        </p:txBody>
      </p:sp>
      <p:sp>
        <p:nvSpPr>
          <p:cNvPr id="3" name="Content Placeholder 2"/>
          <p:cNvSpPr>
            <a:spLocks noGrp="1"/>
          </p:cNvSpPr>
          <p:nvPr>
            <p:ph idx="1"/>
          </p:nvPr>
        </p:nvSpPr>
        <p:spPr/>
        <p:txBody>
          <a:bodyPr/>
          <a:lstStyle/>
          <a:p>
            <a:r>
              <a:rPr lang="en-US" dirty="0"/>
              <a:t>Formulas denote multiplication by placing variables next to each other: PV</a:t>
            </a:r>
          </a:p>
          <a:p>
            <a:r>
              <a:rPr lang="en-US" dirty="0"/>
              <a:t>C++ requires an explicit operator: *</a:t>
            </a:r>
          </a:p>
          <a:p>
            <a:r>
              <a:rPr lang="en-US" dirty="0"/>
              <a:t>The formula T = PV is translated into C++ as </a:t>
            </a:r>
          </a:p>
          <a:p>
            <a:pPr lvl="1"/>
            <a:r>
              <a:rPr lang="en-US" dirty="0"/>
              <a:t>T = P * V</a:t>
            </a:r>
          </a:p>
          <a:p>
            <a:pPr lvl="1"/>
            <a:r>
              <a:rPr lang="en-US" dirty="0"/>
              <a:t>Temperature = Pressure * Volume</a:t>
            </a:r>
          </a:p>
        </p:txBody>
      </p:sp>
    </p:spTree>
    <p:extLst>
      <p:ext uri="{BB962C8B-B14F-4D97-AF65-F5344CB8AC3E}">
        <p14:creationId xmlns:p14="http://schemas.microsoft.com/office/powerpoint/2010/main" val="2687976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Division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10509" y="2638044"/>
                <a:ext cx="7970981" cy="3101983"/>
              </a:xfrm>
            </p:spPr>
            <p:txBody>
              <a:bodyPr/>
              <a:lstStyle/>
              <a:p>
                <a:r>
                  <a:rPr lang="en-US" dirty="0"/>
                  <a:t>Formulas denote division in two ways:</a:t>
                </a:r>
              </a:p>
              <a:p>
                <a:pPr lvl="1"/>
                <a14:m>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 </m:t>
                    </m:r>
                    <m:f>
                      <m:fPr>
                        <m:type m:val="lin"/>
                        <m:ctrlPr>
                          <a:rPr lang="en-US" b="0" i="1" smtClean="0">
                            <a:latin typeface="Cambria Math" panose="02040503050406030204" pitchFamily="18" charset="0"/>
                          </a:rPr>
                        </m:ctrlPr>
                      </m:fPr>
                      <m:num>
                        <m:r>
                          <a:rPr lang="en-US" b="0" i="1" smtClean="0">
                            <a:latin typeface="Cambria Math" panose="02040503050406030204" pitchFamily="18" charset="0"/>
                          </a:rPr>
                          <m:t>𝑥</m:t>
                        </m:r>
                      </m:num>
                      <m:den>
                        <m:r>
                          <a:rPr lang="en-US" b="0" i="1" smtClean="0">
                            <a:latin typeface="Cambria Math" panose="02040503050406030204" pitchFamily="18" charset="0"/>
                          </a:rPr>
                          <m:t>𝑡</m:t>
                        </m:r>
                      </m:den>
                    </m:f>
                  </m:oMath>
                </a14:m>
                <a:endParaRPr lang="en-US" i="1" dirty="0"/>
              </a:p>
              <a:p>
                <a:pPr lvl="1"/>
                <a14:m>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𝑥</m:t>
                        </m:r>
                      </m:num>
                      <m:den>
                        <m:r>
                          <a:rPr lang="en-US" b="0" i="1" smtClean="0">
                            <a:latin typeface="Cambria Math" panose="02040503050406030204" pitchFamily="18" charset="0"/>
                          </a:rPr>
                          <m:t>𝑡</m:t>
                        </m:r>
                      </m:den>
                    </m:f>
                  </m:oMath>
                </a14:m>
                <a:endParaRPr lang="en-US" b="0" dirty="0"/>
              </a:p>
              <a:p>
                <a:pPr lvl="1"/>
                <a:r>
                  <a:rPr lang="en-US" dirty="0"/>
                  <a:t>The second way can </a:t>
                </a:r>
                <a:r>
                  <a:rPr lang="en-US" i="1" dirty="0"/>
                  <a:t>imply</a:t>
                </a:r>
                <a:r>
                  <a:rPr lang="en-US" dirty="0"/>
                  <a:t> grouping: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𝑃</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2</m:t>
                            </m:r>
                          </m:sub>
                        </m:sSub>
                        <m:r>
                          <a:rPr lang="en-US" b="0" i="1" smtClean="0">
                            <a:latin typeface="Cambria Math" panose="02040503050406030204" pitchFamily="18" charset="0"/>
                          </a:rPr>
                          <m:t> −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1</m:t>
                            </m:r>
                          </m:sub>
                        </m:sSub>
                      </m:den>
                    </m:f>
                  </m:oMath>
                </a14:m>
                <a:r>
                  <a:rPr lang="en-US" dirty="0"/>
                  <a:t>, T</a:t>
                </a:r>
                <a:r>
                  <a:rPr lang="en-US" baseline="-25000" dirty="0"/>
                  <a:t>2</a:t>
                </a:r>
                <a:r>
                  <a:rPr lang="en-US" dirty="0"/>
                  <a:t> -T</a:t>
                </a:r>
                <a:r>
                  <a:rPr lang="en-US" baseline="-25000" dirty="0"/>
                  <a:t>1</a:t>
                </a:r>
                <a:r>
                  <a:rPr lang="en-US" dirty="0"/>
                  <a:t> must be done </a:t>
                </a:r>
                <a:r>
                  <a:rPr lang="en-US" i="1" dirty="0"/>
                  <a:t>before</a:t>
                </a:r>
                <a:r>
                  <a:rPr lang="en-US" dirty="0"/>
                  <a:t> the division</a:t>
                </a:r>
              </a:p>
              <a:p>
                <a:pPr lvl="1"/>
                <a:r>
                  <a:rPr lang="en-US" dirty="0"/>
                  <a:t>C++: P / (T2 – T1)</a:t>
                </a:r>
                <a:endParaRPr lang="en-US" b="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10509" y="2638044"/>
                <a:ext cx="7970981" cy="3101983"/>
              </a:xfrm>
              <a:blipFill>
                <a:blip r:embed="rId3"/>
                <a:stretch>
                  <a:fillRect l="-459" t="-1179"/>
                </a:stretch>
              </a:blipFill>
            </p:spPr>
            <p:txBody>
              <a:bodyPr/>
              <a:lstStyle/>
              <a:p>
                <a:r>
                  <a:rPr lang="en-US">
                    <a:noFill/>
                  </a:rPr>
                  <a:t> </a:t>
                </a:r>
              </a:p>
            </p:txBody>
          </p:sp>
        </mc:Fallback>
      </mc:AlternateContent>
    </p:spTree>
    <p:extLst>
      <p:ext uri="{BB962C8B-B14F-4D97-AF65-F5344CB8AC3E}">
        <p14:creationId xmlns:p14="http://schemas.microsoft.com/office/powerpoint/2010/main" val="2555786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Integer Division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Integer division can cause unexpected results</a:t>
                </a:r>
              </a:p>
              <a:p>
                <a:pPr lvl="2"/>
                <a14:m>
                  <m:oMath xmlns:m="http://schemas.openxmlformats.org/officeDocument/2006/math">
                    <m:r>
                      <a:rPr lang="en-US" b="0" i="1" smtClean="0">
                        <a:latin typeface="Cambria Math" panose="02040503050406030204" pitchFamily="18" charset="0"/>
                      </a:rPr>
                      <m:t>𝑐</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9</m:t>
                        </m:r>
                      </m:den>
                    </m:f>
                    <m:r>
                      <a:rPr lang="en-US" b="0" i="0" smtClean="0">
                        <a:latin typeface="Cambria Math" panose="02040503050406030204" pitchFamily="18" charset="0"/>
                      </a:rPr>
                      <m:t>(</m:t>
                    </m:r>
                    <m:r>
                      <m:rPr>
                        <m:sty m:val="p"/>
                      </m:rPr>
                      <a:rPr lang="en-US" b="0" i="0" smtClean="0">
                        <a:latin typeface="Cambria Math" panose="02040503050406030204" pitchFamily="18" charset="0"/>
                      </a:rPr>
                      <m:t>f</m:t>
                    </m:r>
                    <m:r>
                      <a:rPr lang="en-US" b="0" i="0" smtClean="0">
                        <a:latin typeface="Cambria Math" panose="02040503050406030204" pitchFamily="18" charset="0"/>
                      </a:rPr>
                      <m:t> −32)</m:t>
                    </m:r>
                  </m:oMath>
                </a14:m>
                <a:endParaRPr lang="en-US" dirty="0"/>
              </a:p>
              <a:p>
                <a:pPr lvl="2"/>
                <a:r>
                  <a:rPr lang="en-US" dirty="0"/>
                  <a:t>c = 5 / 9 * (f – 32), </a:t>
                </a:r>
                <a:r>
                  <a:rPr lang="en-US" i="1" dirty="0"/>
                  <a:t>always</a:t>
                </a:r>
                <a:r>
                  <a:rPr lang="en-US" dirty="0"/>
                  <a:t> produces a 0</a:t>
                </a:r>
              </a:p>
              <a:p>
                <a:pPr lvl="1"/>
                <a:r>
                  <a:rPr lang="en-US" dirty="0"/>
                  <a:t>Problem is easily corrected</a:t>
                </a:r>
              </a:p>
              <a:p>
                <a:pPr lvl="2"/>
                <a:r>
                  <a:rPr lang="en-US" dirty="0"/>
                  <a:t>c = 5.0 / 9.0 * (f – 32)</a:t>
                </a:r>
              </a:p>
              <a:p>
                <a:pPr lvl="2"/>
                <a:r>
                  <a:rPr lang="en-US" dirty="0"/>
                  <a:t>c = 5 * (f – 32) / 9</a:t>
                </a:r>
              </a:p>
              <a:p>
                <a:pPr lvl="2"/>
                <a:r>
                  <a:rPr lang="en-US" dirty="0"/>
                  <a:t>c = (f – 32) * 5 / 9</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473" t="-1179"/>
                </a:stretch>
              </a:blipFill>
            </p:spPr>
            <p:txBody>
              <a:bodyPr/>
              <a:lstStyle/>
              <a:p>
                <a:r>
                  <a:rPr lang="en-US">
                    <a:noFill/>
                  </a:rPr>
                  <a:t> </a:t>
                </a:r>
              </a:p>
            </p:txBody>
          </p:sp>
        </mc:Fallback>
      </mc:AlternateContent>
    </p:spTree>
    <p:extLst>
      <p:ext uri="{BB962C8B-B14F-4D97-AF65-F5344CB8AC3E}">
        <p14:creationId xmlns:p14="http://schemas.microsoft.com/office/powerpoint/2010/main" val="2351442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Unary minus</a:t>
            </a:r>
          </a:p>
        </p:txBody>
      </p:sp>
      <p:sp>
        <p:nvSpPr>
          <p:cNvPr id="3" name="Content Placeholder 2"/>
          <p:cNvSpPr>
            <a:spLocks noGrp="1"/>
          </p:cNvSpPr>
          <p:nvPr>
            <p:ph idx="1"/>
          </p:nvPr>
        </p:nvSpPr>
        <p:spPr>
          <a:xfrm>
            <a:off x="2231136" y="2638045"/>
            <a:ext cx="7729728" cy="1933956"/>
          </a:xfrm>
        </p:spPr>
        <p:txBody>
          <a:bodyPr/>
          <a:lstStyle/>
          <a:p>
            <a:r>
              <a:rPr lang="en-US" dirty="0"/>
              <a:t>C++ has both a unary minus and a unary plus (plus isn’t really useful)</a:t>
            </a:r>
          </a:p>
          <a:p>
            <a:r>
              <a:rPr lang="en-US" dirty="0"/>
              <a:t>Both convert from formulas straight to C++</a:t>
            </a:r>
          </a:p>
          <a:p>
            <a:pPr lvl="1"/>
            <a:r>
              <a:rPr lang="en-US" dirty="0"/>
              <a:t>+N</a:t>
            </a:r>
          </a:p>
          <a:p>
            <a:pPr lvl="1"/>
            <a:r>
              <a:rPr lang="en-US" dirty="0"/>
              <a:t>-N</a:t>
            </a:r>
          </a:p>
          <a:p>
            <a:pPr lvl="1"/>
            <a:r>
              <a:rPr lang="en-US" dirty="0"/>
              <a:t>-N can be implemented as -1 * N but this looks cluttered and amateurish</a:t>
            </a:r>
          </a:p>
        </p:txBody>
      </p:sp>
      <mc:AlternateContent xmlns:mc="http://schemas.openxmlformats.org/markup-compatibility/2006" xmlns:a14="http://schemas.microsoft.com/office/drawing/2010/main">
        <mc:Choice Requires="a14">
          <p:sp>
            <p:nvSpPr>
              <p:cNvPr id="4" name="TextBox 3"/>
              <p:cNvSpPr txBox="1"/>
              <p:nvPr/>
            </p:nvSpPr>
            <p:spPr>
              <a:xfrm>
                <a:off x="4691672" y="4904549"/>
                <a:ext cx="2808654" cy="5677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𝑝𝑎𝑦𝑚𝑒𝑛𝑡</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𝑃𝑅</m:t>
                          </m:r>
                        </m:num>
                        <m:den>
                          <m:sSup>
                            <m:sSupPr>
                              <m:ctrlPr>
                                <a:rPr lang="en-US" b="0" i="1" smtClean="0">
                                  <a:latin typeface="Cambria Math" panose="02040503050406030204" pitchFamily="18" charset="0"/>
                                </a:rPr>
                              </m:ctrlPr>
                            </m:sSupPr>
                            <m:e>
                              <m:r>
                                <a:rPr lang="en-US" i="1">
                                  <a:latin typeface="Cambria Math" panose="02040503050406030204" pitchFamily="18" charset="0"/>
                                </a:rPr>
                                <m:t>1 −(1+</m:t>
                              </m:r>
                              <m:r>
                                <a:rPr lang="en-US" i="1">
                                  <a:latin typeface="Cambria Math" panose="02040503050406030204" pitchFamily="18" charset="0"/>
                                </a:rPr>
                                <m:t>𝑅</m:t>
                              </m:r>
                              <m:r>
                                <a:rPr lang="en-US" i="1">
                                  <a:latin typeface="Cambria Math" panose="02040503050406030204" pitchFamily="18" charset="0"/>
                                </a:rPr>
                                <m:t>)</m:t>
                              </m:r>
                            </m:e>
                            <m:sup>
                              <m:r>
                                <a:rPr lang="en-US" b="0" i="1" smtClean="0">
                                  <a:latin typeface="Cambria Math" panose="02040503050406030204" pitchFamily="18" charset="0"/>
                                </a:rPr>
                                <m:t>−</m:t>
                              </m:r>
                              <m:r>
                                <a:rPr lang="en-US" b="0" i="1" smtClean="0">
                                  <a:latin typeface="Cambria Math" panose="02040503050406030204" pitchFamily="18" charset="0"/>
                                </a:rPr>
                                <m:t>𝑁</m:t>
                              </m:r>
                            </m:sup>
                          </m:sSup>
                        </m:den>
                      </m:f>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691672" y="4904549"/>
                <a:ext cx="2808654" cy="567720"/>
              </a:xfrm>
              <a:prstGeom prst="rect">
                <a:avLst/>
              </a:prstGeom>
              <a:blipFill>
                <a:blip r:embed="rId3"/>
                <a:stretch>
                  <a:fillRect/>
                </a:stretch>
              </a:blipFill>
            </p:spPr>
            <p:txBody>
              <a:bodyPr/>
              <a:lstStyle/>
              <a:p>
                <a:r>
                  <a:rPr lang="en-US">
                    <a:noFill/>
                  </a:rPr>
                  <a:t> </a:t>
                </a:r>
              </a:p>
            </p:txBody>
          </p:sp>
        </mc:Fallback>
      </mc:AlternateContent>
      <p:sp>
        <p:nvSpPr>
          <p:cNvPr id="5" name="TextBox 4"/>
          <p:cNvSpPr txBox="1"/>
          <p:nvPr/>
        </p:nvSpPr>
        <p:spPr>
          <a:xfrm>
            <a:off x="2853765" y="5957455"/>
            <a:ext cx="6484467" cy="369332"/>
          </a:xfrm>
          <a:prstGeom prst="rect">
            <a:avLst/>
          </a:prstGeom>
          <a:noFill/>
        </p:spPr>
        <p:txBody>
          <a:bodyPr wrap="none" rtlCol="0">
            <a:spAutoFit/>
          </a:bodyPr>
          <a:lstStyle/>
          <a:p>
            <a:r>
              <a:rPr lang="en-US" dirty="0">
                <a:latin typeface="Courier New" panose="02070309020205020404" pitchFamily="49" charset="0"/>
              </a:rPr>
              <a:t>double	payment = P * R / (1 - pow(1 + r, -N));</a:t>
            </a:r>
          </a:p>
        </p:txBody>
      </p:sp>
    </p:spTree>
    <p:extLst>
      <p:ext uri="{BB962C8B-B14F-4D97-AF65-F5344CB8AC3E}">
        <p14:creationId xmlns:p14="http://schemas.microsoft.com/office/powerpoint/2010/main" val="19654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Exponentiation</a:t>
            </a:r>
          </a:p>
        </p:txBody>
      </p:sp>
      <p:sp>
        <p:nvSpPr>
          <p:cNvPr id="3" name="Content Placeholder 2"/>
          <p:cNvSpPr>
            <a:spLocks noGrp="1"/>
          </p:cNvSpPr>
          <p:nvPr>
            <p:ph idx="1"/>
          </p:nvPr>
        </p:nvSpPr>
        <p:spPr>
          <a:xfrm>
            <a:off x="2231136" y="2638044"/>
            <a:ext cx="7729728" cy="3665774"/>
          </a:xfrm>
        </p:spPr>
        <p:txBody>
          <a:bodyPr/>
          <a:lstStyle/>
          <a:p>
            <a:r>
              <a:rPr lang="en-US" dirty="0"/>
              <a:t>Like Java, C++ does not have an exponentiation operator</a:t>
            </a:r>
          </a:p>
          <a:p>
            <a:r>
              <a:rPr lang="en-US" dirty="0"/>
              <a:t>When squaring or even cubing an integer, it’s just about as fast and easy to multiply the number by itself</a:t>
            </a:r>
          </a:p>
          <a:p>
            <a:pPr lvl="1"/>
            <a:r>
              <a:rPr lang="en-US" dirty="0">
                <a:latin typeface="Courier New" panose="02070309020205020404" pitchFamily="49" charset="0"/>
                <a:cs typeface="Courier New" panose="02070309020205020404" pitchFamily="49" charset="0"/>
              </a:rPr>
              <a:t>x</a:t>
            </a:r>
            <a:r>
              <a:rPr lang="en-US" baseline="30000" dirty="0">
                <a:latin typeface="Courier New" panose="02070309020205020404" pitchFamily="49" charset="0"/>
                <a:cs typeface="Courier New" panose="02070309020205020404" pitchFamily="49" charset="0"/>
              </a:rPr>
              <a:t>2</a:t>
            </a:r>
            <a:r>
              <a:rPr lang="en-US" dirty="0">
                <a:latin typeface="Courier New" panose="02070309020205020404" pitchFamily="49" charset="0"/>
                <a:cs typeface="Courier New" panose="02070309020205020404" pitchFamily="49" charset="0"/>
              </a:rPr>
              <a:t> = x * x;</a:t>
            </a:r>
            <a:r>
              <a:rPr lang="en-US" dirty="0"/>
              <a:t>				</a:t>
            </a:r>
            <a:r>
              <a:rPr lang="en-US" dirty="0">
                <a:latin typeface="Courier New" panose="02070309020205020404" pitchFamily="49" charset="0"/>
                <a:cs typeface="Courier New" panose="02070309020205020404" pitchFamily="49" charset="0"/>
              </a:rPr>
              <a:t>x</a:t>
            </a:r>
            <a:r>
              <a:rPr lang="en-US" baseline="30000" dirty="0">
                <a:latin typeface="Courier New" panose="02070309020205020404" pitchFamily="49" charset="0"/>
                <a:cs typeface="Courier New" panose="02070309020205020404" pitchFamily="49" charset="0"/>
              </a:rPr>
              <a:t>3</a:t>
            </a:r>
            <a:r>
              <a:rPr lang="en-US" dirty="0">
                <a:latin typeface="Courier New" panose="02070309020205020404" pitchFamily="49" charset="0"/>
                <a:cs typeface="Courier New" panose="02070309020205020404" pitchFamily="49" charset="0"/>
              </a:rPr>
              <a:t> = x * x * x;</a:t>
            </a:r>
          </a:p>
          <a:p>
            <a:r>
              <a:rPr lang="en-US" dirty="0"/>
              <a:t>For higher powers, or variable, negative or factional exponents, use the pow function</a:t>
            </a:r>
          </a:p>
          <a:p>
            <a:pPr lvl="1"/>
            <a:r>
              <a:rPr lang="en-US" dirty="0">
                <a:latin typeface="Courier New" panose="02070309020205020404" pitchFamily="49" charset="0"/>
                <a:cs typeface="Courier New" panose="02070309020205020404" pitchFamily="49" charset="0"/>
              </a:rPr>
              <a:t>y = </a:t>
            </a:r>
            <a:r>
              <a:rPr lang="en-US" dirty="0" err="1">
                <a:latin typeface="Courier New" panose="02070309020205020404" pitchFamily="49" charset="0"/>
                <a:cs typeface="Courier New" panose="02070309020205020404" pitchFamily="49" charset="0"/>
              </a:rPr>
              <a:t>x</a:t>
            </a:r>
            <a:r>
              <a:rPr lang="en-US" baseline="30000" dirty="0" err="1">
                <a:latin typeface="Courier New" panose="02070309020205020404" pitchFamily="49" charset="0"/>
                <a:cs typeface="Courier New" panose="02070309020205020404" pitchFamily="49" charset="0"/>
              </a:rPr>
              <a:t>p</a:t>
            </a:r>
            <a:r>
              <a:rPr lang="en-US" baseline="30000" dirty="0">
                <a:latin typeface="Courier New" panose="02070309020205020404" pitchFamily="49" charset="0"/>
                <a:cs typeface="Courier New" panose="02070309020205020404" pitchFamily="49" charset="0"/>
              </a:rPr>
              <a:t>/q</a:t>
            </a:r>
            <a:r>
              <a:rPr lang="en-US" dirty="0"/>
              <a:t>		</a:t>
            </a:r>
            <a:r>
              <a:rPr lang="en-US" dirty="0">
                <a:latin typeface="Courier New" panose="02070309020205020404" pitchFamily="49" charset="0"/>
                <a:cs typeface="Courier New" panose="02070309020205020404" pitchFamily="49" charset="0"/>
              </a:rPr>
              <a:t>y = x</a:t>
            </a:r>
            <a:r>
              <a:rPr lang="en-US" baseline="30000" dirty="0">
                <a:latin typeface="Courier New" panose="02070309020205020404" pitchFamily="49" charset="0"/>
                <a:cs typeface="Courier New" panose="02070309020205020404" pitchFamily="49" charset="0"/>
              </a:rPr>
              <a:t>-n</a:t>
            </a:r>
            <a:r>
              <a:rPr lang="en-US" dirty="0">
                <a:latin typeface="Courier New" panose="02070309020205020404" pitchFamily="49" charset="0"/>
                <a:cs typeface="Courier New" panose="02070309020205020404" pitchFamily="49" charset="0"/>
              </a:rPr>
              <a:t>;</a:t>
            </a:r>
            <a:r>
              <a:rPr lang="en-US" dirty="0"/>
              <a:t>		</a:t>
            </a:r>
            <a:r>
              <a:rPr lang="en-US" dirty="0">
                <a:latin typeface="Courier New" panose="02070309020205020404" pitchFamily="49" charset="0"/>
                <a:cs typeface="Courier New" panose="02070309020205020404" pitchFamily="49" charset="0"/>
              </a:rPr>
              <a:t>y = pow(x, p/q);</a:t>
            </a:r>
          </a:p>
          <a:p>
            <a:pPr lvl="1"/>
            <a:r>
              <a:rPr lang="en-US" dirty="0"/>
              <a:t>The arguments form a group and so don’t require parentheses</a:t>
            </a:r>
          </a:p>
          <a:p>
            <a:pPr lvl="1"/>
            <a:r>
              <a:rPr lang="en-US" dirty="0"/>
              <a:t>Remember that pow returns a double</a:t>
            </a:r>
          </a:p>
          <a:p>
            <a:pPr lvl="1"/>
            <a:r>
              <a:rPr lang="en-US" dirty="0"/>
              <a:t>The return value is a single value that doesn’t require parentheses</a:t>
            </a:r>
          </a:p>
        </p:txBody>
      </p:sp>
    </p:spTree>
    <p:extLst>
      <p:ext uri="{BB962C8B-B14F-4D97-AF65-F5344CB8AC3E}">
        <p14:creationId xmlns:p14="http://schemas.microsoft.com/office/powerpoint/2010/main" val="3034812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Square Roots</a:t>
            </a:r>
          </a:p>
        </p:txBody>
      </p:sp>
      <p:sp>
        <p:nvSpPr>
          <p:cNvPr id="3" name="Content Placeholder 2"/>
          <p:cNvSpPr>
            <a:spLocks noGrp="1"/>
          </p:cNvSpPr>
          <p:nvPr>
            <p:ph idx="1"/>
          </p:nvPr>
        </p:nvSpPr>
        <p:spPr>
          <a:xfrm>
            <a:off x="2231136" y="2638044"/>
            <a:ext cx="7729728" cy="1559883"/>
          </a:xfrm>
        </p:spPr>
        <p:txBody>
          <a:bodyPr/>
          <a:lstStyle/>
          <a:p>
            <a:r>
              <a:rPr lang="en-US" dirty="0"/>
              <a:t>The </a:t>
            </a:r>
            <a:r>
              <a:rPr lang="en-US" dirty="0" err="1"/>
              <a:t>sqrt</a:t>
            </a:r>
            <a:r>
              <a:rPr lang="en-US" dirty="0"/>
              <a:t> function calculates and returns a square root</a:t>
            </a:r>
          </a:p>
          <a:p>
            <a:r>
              <a:rPr lang="en-US" dirty="0"/>
              <a:t>Everything under the radical is part of the function’s non-negative argument (i.e., the argument is self-grouping)</a:t>
            </a:r>
          </a:p>
          <a:p>
            <a:r>
              <a:rPr lang="en-US" dirty="0"/>
              <a:t>The return value also acts as a group</a:t>
            </a:r>
          </a:p>
        </p:txBody>
      </p:sp>
      <mc:AlternateContent xmlns:mc="http://schemas.openxmlformats.org/markup-compatibility/2006" xmlns:a14="http://schemas.microsoft.com/office/drawing/2010/main">
        <mc:Choice Requires="a14">
          <p:sp>
            <p:nvSpPr>
              <p:cNvPr id="6" name="TextBox 5"/>
              <p:cNvSpPr txBox="1"/>
              <p:nvPr/>
            </p:nvSpPr>
            <p:spPr>
              <a:xfrm>
                <a:off x="5307673" y="4409832"/>
                <a:ext cx="1576650" cy="8189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rPr>
                        <m:t>= </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0</m:t>
                              </m:r>
                            </m:sub>
                          </m:sSub>
                        </m:num>
                        <m:den>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1 − </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𝑐</m:t>
                                      </m:r>
                                    </m:e>
                                    <m:sup>
                                      <m:r>
                                        <a:rPr lang="en-US" b="0" i="1" smtClean="0">
                                          <a:latin typeface="Cambria Math" panose="02040503050406030204" pitchFamily="18" charset="0"/>
                                        </a:rPr>
                                        <m:t>2</m:t>
                                      </m:r>
                                    </m:sup>
                                  </m:sSup>
                                </m:den>
                              </m:f>
                            </m:e>
                          </m:rad>
                        </m:den>
                      </m:f>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307673" y="4409832"/>
                <a:ext cx="1576650" cy="818942"/>
              </a:xfrm>
              <a:prstGeom prst="rect">
                <a:avLst/>
              </a:prstGeom>
              <a:blipFill>
                <a:blip r:embed="rId3"/>
                <a:stretch>
                  <a:fillRect/>
                </a:stretch>
              </a:blipFill>
            </p:spPr>
            <p:txBody>
              <a:bodyPr/>
              <a:lstStyle/>
              <a:p>
                <a:r>
                  <a:rPr lang="en-US">
                    <a:noFill/>
                  </a:rPr>
                  <a:t> </a:t>
                </a:r>
              </a:p>
            </p:txBody>
          </p:sp>
        </mc:Fallback>
      </mc:AlternateContent>
      <p:sp>
        <p:nvSpPr>
          <p:cNvPr id="7" name="TextBox 6"/>
          <p:cNvSpPr txBox="1"/>
          <p:nvPr/>
        </p:nvSpPr>
        <p:spPr>
          <a:xfrm>
            <a:off x="4004721" y="5523807"/>
            <a:ext cx="5698996" cy="923330"/>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m = m0 / </a:t>
            </a:r>
            <a:r>
              <a:rPr lang="en-US" dirty="0" err="1">
                <a:latin typeface="Courier New" panose="02070309020205020404" pitchFamily="49" charset="0"/>
                <a:cs typeface="Courier New" panose="02070309020205020404" pitchFamily="49" charset="0"/>
              </a:rPr>
              <a:t>sqrt</a:t>
            </a:r>
            <a:r>
              <a:rPr lang="en-US" dirty="0">
                <a:latin typeface="Courier New" panose="02070309020205020404" pitchFamily="49" charset="0"/>
                <a:cs typeface="Courier New" panose="02070309020205020404" pitchFamily="49" charset="0"/>
              </a:rPr>
              <a:t>(1 – v*v / (c*c));</a:t>
            </a:r>
          </a:p>
          <a:p>
            <a:r>
              <a:rPr lang="en-US" dirty="0">
                <a:latin typeface="Courier New" panose="02070309020205020404" pitchFamily="49" charset="0"/>
                <a:cs typeface="Courier New" panose="02070309020205020404" pitchFamily="49" charset="0"/>
              </a:rPr>
              <a:t>m = m0 / </a:t>
            </a:r>
            <a:r>
              <a:rPr lang="en-US" dirty="0" err="1">
                <a:latin typeface="Courier New" panose="02070309020205020404" pitchFamily="49" charset="0"/>
                <a:cs typeface="Courier New" panose="02070309020205020404" pitchFamily="49" charset="0"/>
              </a:rPr>
              <a:t>sqrt</a:t>
            </a:r>
            <a:r>
              <a:rPr lang="en-US" dirty="0">
                <a:latin typeface="Courier New" panose="02070309020205020404" pitchFamily="49" charset="0"/>
                <a:cs typeface="Courier New" panose="02070309020205020404" pitchFamily="49" charset="0"/>
              </a:rPr>
              <a:t>(1 – pow(v, 2) / pow(c,2));</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99837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Symbols of Inclusion</a:t>
            </a:r>
          </a:p>
        </p:txBody>
      </p:sp>
      <p:sp>
        <p:nvSpPr>
          <p:cNvPr id="3" name="Content Placeholder 2"/>
          <p:cNvSpPr>
            <a:spLocks noGrp="1"/>
          </p:cNvSpPr>
          <p:nvPr>
            <p:ph idx="1"/>
          </p:nvPr>
        </p:nvSpPr>
        <p:spPr>
          <a:xfrm>
            <a:off x="2231136" y="2512700"/>
            <a:ext cx="7729728" cy="2460429"/>
          </a:xfrm>
        </p:spPr>
        <p:txBody>
          <a:bodyPr/>
          <a:lstStyle/>
          <a:p>
            <a:r>
              <a:rPr lang="en-US" dirty="0"/>
              <a:t>Mathematical formulas can use ( ), [ ], and { } for grouping</a:t>
            </a:r>
          </a:p>
          <a:p>
            <a:r>
              <a:rPr lang="en-US" dirty="0"/>
              <a:t>C++ can only use ( )</a:t>
            </a:r>
          </a:p>
          <a:p>
            <a:r>
              <a:rPr lang="en-US" dirty="0"/>
              <a:t>You can always use parentheses even when precedence and associativity resolve all ambiguity</a:t>
            </a:r>
          </a:p>
          <a:p>
            <a:pPr lvl="1"/>
            <a:r>
              <a:rPr lang="en-US" dirty="0"/>
              <a:t>No magically correct number of parentheses</a:t>
            </a:r>
          </a:p>
          <a:p>
            <a:pPr lvl="1"/>
            <a:r>
              <a:rPr lang="en-US" dirty="0"/>
              <a:t>Too many parentheses make the statement harder to read and increase the likelihood of mismatched or unbalanced parentheses</a:t>
            </a:r>
          </a:p>
        </p:txBody>
      </p:sp>
      <p:sp>
        <p:nvSpPr>
          <p:cNvPr id="7" name="TextBox 6"/>
          <p:cNvSpPr txBox="1"/>
          <p:nvPr/>
        </p:nvSpPr>
        <p:spPr>
          <a:xfrm>
            <a:off x="6096000" y="5391781"/>
            <a:ext cx="4414982" cy="369332"/>
          </a:xfrm>
          <a:prstGeom prst="rect">
            <a:avLst/>
          </a:prstGeom>
          <a:noFill/>
        </p:spPr>
        <p:txBody>
          <a:bodyPr wrap="square" rtlCol="0">
            <a:spAutoFit/>
          </a:bodyPr>
          <a:lstStyle/>
          <a:p>
            <a:r>
              <a:rPr lang="pt-BR" dirty="0"/>
              <a:t>P = F * (r / (pow(1 + r, n) - 1)) * (1 / (1 + r));</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8531" y="5277929"/>
            <a:ext cx="2362738" cy="597036"/>
          </a:xfrm>
          <a:prstGeom prst="rect">
            <a:avLst/>
          </a:prstGeom>
        </p:spPr>
      </p:pic>
    </p:spTree>
    <p:extLst>
      <p:ext uri="{BB962C8B-B14F-4D97-AF65-F5344CB8AC3E}">
        <p14:creationId xmlns:p14="http://schemas.microsoft.com/office/powerpoint/2010/main" val="258790339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1019</TotalTime>
  <Words>1677</Words>
  <Application>Microsoft Office PowerPoint</Application>
  <PresentationFormat>Widescreen</PresentationFormat>
  <Paragraphs>86</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Cambria Math</vt:lpstr>
      <vt:lpstr>Courier New</vt:lpstr>
      <vt:lpstr>Gill Sans MT</vt:lpstr>
      <vt:lpstr>Parcel</vt:lpstr>
      <vt:lpstr>Converting Formulas to C++</vt:lpstr>
      <vt:lpstr>Variables</vt:lpstr>
      <vt:lpstr>Multiplication</vt:lpstr>
      <vt:lpstr>Division</vt:lpstr>
      <vt:lpstr>Integer Division</vt:lpstr>
      <vt:lpstr>Unary minus</vt:lpstr>
      <vt:lpstr>Exponentiation</vt:lpstr>
      <vt:lpstr>Square Roots</vt:lpstr>
      <vt:lpstr>Symbols of Inclusion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36</cp:revision>
  <dcterms:created xsi:type="dcterms:W3CDTF">2016-07-13T22:03:45Z</dcterms:created>
  <dcterms:modified xsi:type="dcterms:W3CDTF">2021-09-20T21:22:15Z</dcterms:modified>
</cp:coreProperties>
</file>