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225989-C156-481B-AF1F-9A0E4F3614CA}" type="datetimeFigureOut">
              <a:rPr lang="en-US" smtClean="0"/>
              <a:t>9/18/2021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AA123F-617A-48CD-8FF9-9B5DFBC999AE}" type="slidenum">
              <a:rPr lang="en-US" smtClean="0"/>
              <a:t>‹#›</a:t>
            </a:fld>
            <a:endParaRPr lang="en-US"/>
          </a:p>
        </p:txBody>
      </p:sp>
    </p:spTree>
    <p:extLst>
      <p:ext uri="{BB962C8B-B14F-4D97-AF65-F5344CB8AC3E}">
        <p14:creationId xmlns:p14="http://schemas.microsoft.com/office/powerpoint/2010/main" val="1413482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Times New Roman" panose="02020603050405020304" pitchFamily="18" charset="0"/>
              </a:rPr>
              <a:t>Although a C++ program can use a wide variety of operators, some are more commonly used than are others and we begin our study with these common operators.</a:t>
            </a:r>
            <a:endParaRPr lang="en-US" dirty="0"/>
          </a:p>
        </p:txBody>
      </p:sp>
      <p:sp>
        <p:nvSpPr>
          <p:cNvPr id="4" name="Slide Number Placeholder 3"/>
          <p:cNvSpPr>
            <a:spLocks noGrp="1"/>
          </p:cNvSpPr>
          <p:nvPr>
            <p:ph type="sldNum" sz="quarter" idx="5"/>
          </p:nvPr>
        </p:nvSpPr>
        <p:spPr/>
        <p:txBody>
          <a:bodyPr/>
          <a:lstStyle/>
          <a:p>
            <a:fld id="{D3AA123F-617A-48CD-8FF9-9B5DFBC999AE}" type="slidenum">
              <a:rPr lang="en-US" smtClean="0"/>
              <a:t>1</a:t>
            </a:fld>
            <a:endParaRPr lang="en-US"/>
          </a:p>
        </p:txBody>
      </p:sp>
    </p:spTree>
    <p:extLst>
      <p:ext uri="{BB962C8B-B14F-4D97-AF65-F5344CB8AC3E}">
        <p14:creationId xmlns:p14="http://schemas.microsoft.com/office/powerpoint/2010/main" val="2444847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The assignment operator is pretty straightforward as long as you remember that it doesn't behave in quite the same way as the equal symbol used in mathematics. The assignment operator stores the value represented by the expression on the right in the variable named on the left. It is also possible, but not required, to define and initialize a variable in a single statement.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3AA123F-617A-48CD-8FF9-9B5DFBC999AE}" type="slidenum">
              <a:rPr lang="en-US" smtClean="0"/>
              <a:t>2</a:t>
            </a:fld>
            <a:endParaRPr lang="en-US"/>
          </a:p>
        </p:txBody>
      </p:sp>
    </p:spTree>
    <p:extLst>
      <p:ext uri="{BB962C8B-B14F-4D97-AF65-F5344CB8AC3E}">
        <p14:creationId xmlns:p14="http://schemas.microsoft.com/office/powerpoint/2010/main" val="3924157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There are five arithmetic operators. While the first four are likely quite familiar to you, division does have a behavior that you need to be aware of, so we focus our attentions on the last two operators.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3AA123F-617A-48CD-8FF9-9B5DFBC999AE}" type="slidenum">
              <a:rPr lang="en-US" smtClean="0"/>
              <a:t>3</a:t>
            </a:fld>
            <a:endParaRPr lang="en-US"/>
          </a:p>
        </p:txBody>
      </p:sp>
    </p:spTree>
    <p:extLst>
      <p:ext uri="{BB962C8B-B14F-4D97-AF65-F5344CB8AC3E}">
        <p14:creationId xmlns:p14="http://schemas.microsoft.com/office/powerpoint/2010/main" val="32132432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If one or both division operator operands are floating point numbers (float or double), then division operates as it would in mathematics. But if both operands are integers (char, short, int, or long), then the operation is carried out and returned as an integer. That means that any fractional or decimal value is lost! For example, 1/3 is 0, not 0.33333. The ANSI standard is that division truncates rather than rounds - that is, the decimal points are cut off and not rounded up. For example, 999/1000 is still zero rather than 1.</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3AA123F-617A-48CD-8FF9-9B5DFBC999AE}" type="slidenum">
              <a:rPr lang="en-US" smtClean="0"/>
              <a:t>4</a:t>
            </a:fld>
            <a:endParaRPr lang="en-US"/>
          </a:p>
        </p:txBody>
      </p:sp>
    </p:spTree>
    <p:extLst>
      <p:ext uri="{BB962C8B-B14F-4D97-AF65-F5344CB8AC3E}">
        <p14:creationId xmlns:p14="http://schemas.microsoft.com/office/powerpoint/2010/main" val="3705722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The modular operator (also called modulo or remainder) is perhaps the least familiar operator in the previous list. Nevertheless, it is used quite a lot. Fortunately, the operation is easy to understand if we break it down into steps. Begin by performing long division, but halt when the value to the left of the decimal point is calculated. Any amount left over is the remainder and is the value that the modular operator produces.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US" sz="1800" dirty="0">
                <a:effectLst/>
                <a:latin typeface="Calibri" panose="020F0502020204030204" pitchFamily="34" charset="0"/>
                <a:ea typeface="Times New Roman" panose="02020603050405020304" pitchFamily="18" charset="0"/>
              </a:rPr>
              <a:t>In this example, we begin with 11 things (smiley faces) and calculate 11 mod 4 or in C++: 11 % 4. The first step is to divide 11 by 4 - that is, we form as many complete groups of 4 as possible. 4 goes into 11 twice - that is, we can form 2 groups of 4. Three smiley faces remain or are left over - they don't form a complete group of 4. So, 11 % 4 = 3.</a:t>
            </a:r>
            <a:endParaRPr lang="en-US" dirty="0"/>
          </a:p>
        </p:txBody>
      </p:sp>
      <p:sp>
        <p:nvSpPr>
          <p:cNvPr id="4" name="Slide Number Placeholder 3"/>
          <p:cNvSpPr>
            <a:spLocks noGrp="1"/>
          </p:cNvSpPr>
          <p:nvPr>
            <p:ph type="sldNum" sz="quarter" idx="5"/>
          </p:nvPr>
        </p:nvSpPr>
        <p:spPr/>
        <p:txBody>
          <a:bodyPr/>
          <a:lstStyle/>
          <a:p>
            <a:fld id="{D3AA123F-617A-48CD-8FF9-9B5DFBC999AE}" type="slidenum">
              <a:rPr lang="en-US" smtClean="0"/>
              <a:t>5</a:t>
            </a:fld>
            <a:endParaRPr lang="en-US"/>
          </a:p>
        </p:txBody>
      </p:sp>
    </p:spTree>
    <p:extLst>
      <p:ext uri="{BB962C8B-B14F-4D97-AF65-F5344CB8AC3E}">
        <p14:creationId xmlns:p14="http://schemas.microsoft.com/office/powerpoint/2010/main" val="28248117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It is sometimes necessary to convert one data type into another type. In some cases the compiler can do the conversion automatically; an automatic type conversion is called a type promotion or just a promotion. Recall that a numeric constant without a decimal point is treated as type int. So, in this example, the integer 95 is automatically promoted to a double so that it can be stored in the double variable max. Type promotions also take place with function arguments; the int 2 is promoted to a double 2, which is the expected argument type for the sqrt function.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Programmers can explicitly change one type to another with a casting operation. Java only has one casting notation while C++ has several, but only two are considered here. The original casting operator inherited from C is the parentheses. The complete operation encloses the destination type in the parentheses, which operates on the value immediately to the right. The newer functional notation treats the destination type as a function name and the original, uncast value as an argument. Recall that the compiler treats a numeric value with a decimal point as a double, so these examples convert a double 95.5 into an int 95 so that it can be stored in an int variable.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Do be mindful of the order of operation. In these examples, one operand is converted to a double before division takes place, which ensures that the division operation takes place using double arithmetic.</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In this example, the division takes place before the cast operation, resulting in truncation.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In this example, the addition takes place first, then the result is cast to an int, resulting in an integer-valued expression.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US" sz="1800" dirty="0">
                <a:effectLst/>
                <a:latin typeface="Calibri" panose="020F0502020204030204" pitchFamily="34" charset="0"/>
                <a:ea typeface="Times New Roman" panose="02020603050405020304" pitchFamily="18" charset="0"/>
              </a:rPr>
              <a:t>Here, 3.14 is cast to 3 but then added to 2.7; this forces the integer 3 to be promoted to a double 3.0 so the addition can take place. The result is the double-valued expression 5.7.</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3AA123F-617A-48CD-8FF9-9B5DFBC999AE}" type="slidenum">
              <a:rPr lang="en-US" smtClean="0"/>
              <a:t>6</a:t>
            </a:fld>
            <a:endParaRPr lang="en-US"/>
          </a:p>
        </p:txBody>
      </p:sp>
    </p:spTree>
    <p:extLst>
      <p:ext uri="{BB962C8B-B14F-4D97-AF65-F5344CB8AC3E}">
        <p14:creationId xmlns:p14="http://schemas.microsoft.com/office/powerpoint/2010/main" val="3116973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Casting is a useful type conversion operation, but some conversions don’t make any sense. In the previous examples, we converted integers to doubles and doubles to integers – both conversions make sense and are useful. But what if we wanted to convert an integer to a string or a string to an integer? Or if we have two classes, a Person and Square, would it make sense to convert one to the other?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These observations lead us to an informal but useful casting rule: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 cast from one data type to another, the two data types, the new and the current types, must be "sort of the same" to begin with. For example, integers and doubles are “sort of the same” in the sense that both are numbers – just different kinds of numbers.</a:t>
            </a:r>
          </a:p>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Converting numbers to strings or strings to numbers really is useful, but we can’t do it with casting. Later in the text we’ll see how to do these conversions and conversions between some classes.</a:t>
            </a:r>
          </a:p>
        </p:txBody>
      </p:sp>
      <p:sp>
        <p:nvSpPr>
          <p:cNvPr id="4" name="Slide Number Placeholder 3"/>
          <p:cNvSpPr>
            <a:spLocks noGrp="1"/>
          </p:cNvSpPr>
          <p:nvPr>
            <p:ph type="sldNum" sz="quarter" idx="5"/>
          </p:nvPr>
        </p:nvSpPr>
        <p:spPr/>
        <p:txBody>
          <a:bodyPr/>
          <a:lstStyle/>
          <a:p>
            <a:fld id="{D3AA123F-617A-48CD-8FF9-9B5DFBC999AE}" type="slidenum">
              <a:rPr lang="en-US" smtClean="0"/>
              <a:t>7</a:t>
            </a:fld>
            <a:endParaRPr lang="en-US"/>
          </a:p>
        </p:txBody>
      </p:sp>
    </p:spTree>
    <p:extLst>
      <p:ext uri="{BB962C8B-B14F-4D97-AF65-F5344CB8AC3E}">
        <p14:creationId xmlns:p14="http://schemas.microsoft.com/office/powerpoint/2010/main" val="2671905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9/18/2021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9/18/2021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9/18/2021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9/18/2021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9/18/2021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9/18/2021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9/18/2021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9/18/2021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9/18/2021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9/18/2021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Common Operators</a:t>
            </a:r>
          </a:p>
        </p:txBody>
      </p:sp>
      <p:sp>
        <p:nvSpPr>
          <p:cNvPr id="3" name="Subtitle 2"/>
          <p:cNvSpPr>
            <a:spLocks noGrp="1"/>
          </p:cNvSpPr>
          <p:nvPr>
            <p:ph type="subTitle" idx="1"/>
          </p:nvPr>
        </p:nvSpPr>
        <p:spPr/>
        <p:txBody>
          <a:bodyPr/>
          <a:lstStyle/>
          <a:p>
            <a:r>
              <a:rPr lang="en-US" dirty="0"/>
              <a:t>Frequently Used, Straightforward Behavior</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Assignment Operator</a:t>
            </a:r>
          </a:p>
        </p:txBody>
      </p:sp>
      <p:sp>
        <p:nvSpPr>
          <p:cNvPr id="3" name="Content Placeholder 2"/>
          <p:cNvSpPr>
            <a:spLocks noGrp="1"/>
          </p:cNvSpPr>
          <p:nvPr>
            <p:ph idx="1"/>
          </p:nvPr>
        </p:nvSpPr>
        <p:spPr/>
        <p:txBody>
          <a:bodyPr/>
          <a:lstStyle/>
          <a:p>
            <a:r>
              <a:rPr lang="en-US" dirty="0"/>
              <a:t>NOT the same as = in algebra</a:t>
            </a:r>
          </a:p>
          <a:p>
            <a:r>
              <a:rPr lang="en-US" dirty="0"/>
              <a:t>Stores the expression (i.e., the expression) on the right side in the variable on the left side</a:t>
            </a:r>
          </a:p>
          <a:p>
            <a:r>
              <a:rPr lang="en-US" dirty="0"/>
              <a:t>Examples:</a:t>
            </a:r>
          </a:p>
          <a:p>
            <a:pPr lvl="1"/>
            <a:r>
              <a:rPr lang="en-US" dirty="0"/>
              <a:t>x = y + 5;</a:t>
            </a:r>
          </a:p>
          <a:p>
            <a:pPr lvl="1"/>
            <a:r>
              <a:rPr lang="en-US" dirty="0"/>
              <a:t>int a = y + 5;</a:t>
            </a:r>
          </a:p>
          <a:p>
            <a:pPr lvl="1"/>
            <a:r>
              <a:rPr lang="en-US" dirty="0"/>
              <a:t>int z = x = y + 5;</a:t>
            </a:r>
          </a:p>
          <a:p>
            <a:pPr lvl="1"/>
            <a:r>
              <a:rPr lang="en-US" dirty="0"/>
              <a:t>w = x = y = z = 0;</a:t>
            </a:r>
          </a:p>
        </p:txBody>
      </p:sp>
    </p:spTree>
    <p:extLst>
      <p:ext uri="{BB962C8B-B14F-4D97-AF65-F5344CB8AC3E}">
        <p14:creationId xmlns:p14="http://schemas.microsoft.com/office/powerpoint/2010/main" val="1255692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Arithmetic Operators</a:t>
            </a:r>
          </a:p>
        </p:txBody>
      </p:sp>
      <p:sp>
        <p:nvSpPr>
          <p:cNvPr id="3" name="Content Placeholder 2"/>
          <p:cNvSpPr>
            <a:spLocks noGrp="1"/>
          </p:cNvSpPr>
          <p:nvPr>
            <p:ph idx="1"/>
          </p:nvPr>
        </p:nvSpPr>
        <p:spPr/>
        <p:txBody>
          <a:bodyPr/>
          <a:lstStyle/>
          <a:p>
            <a:r>
              <a:rPr lang="en-US" dirty="0"/>
              <a:t>Generally behave as they do in algebra (i.e., as you would expect of them)</a:t>
            </a:r>
          </a:p>
          <a:p>
            <a:r>
              <a:rPr lang="en-US" dirty="0"/>
              <a:t>+	Addition</a:t>
            </a:r>
          </a:p>
          <a:p>
            <a:r>
              <a:rPr lang="en-US" dirty="0"/>
              <a:t>-	Subtraction</a:t>
            </a:r>
          </a:p>
          <a:p>
            <a:r>
              <a:rPr lang="en-US" dirty="0"/>
              <a:t>*	Multiplication</a:t>
            </a:r>
          </a:p>
          <a:p>
            <a:r>
              <a:rPr lang="en-US" dirty="0"/>
              <a:t>/	Division</a:t>
            </a:r>
          </a:p>
          <a:p>
            <a:r>
              <a:rPr lang="en-US" dirty="0"/>
              <a:t>%	Modular (modulo, remainder)</a:t>
            </a:r>
          </a:p>
        </p:txBody>
      </p:sp>
    </p:spTree>
    <p:extLst>
      <p:ext uri="{BB962C8B-B14F-4D97-AF65-F5344CB8AC3E}">
        <p14:creationId xmlns:p14="http://schemas.microsoft.com/office/powerpoint/2010/main" val="614741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Division Operator</a:t>
            </a:r>
          </a:p>
        </p:txBody>
      </p:sp>
      <p:sp>
        <p:nvSpPr>
          <p:cNvPr id="3" name="Content Placeholder 2"/>
          <p:cNvSpPr>
            <a:spLocks noGrp="1"/>
          </p:cNvSpPr>
          <p:nvPr>
            <p:ph idx="1"/>
          </p:nvPr>
        </p:nvSpPr>
        <p:spPr>
          <a:xfrm>
            <a:off x="2231136" y="2638044"/>
            <a:ext cx="7729728" cy="3263992"/>
          </a:xfrm>
        </p:spPr>
        <p:txBody>
          <a:bodyPr>
            <a:normAutofit/>
          </a:bodyPr>
          <a:lstStyle/>
          <a:p>
            <a:r>
              <a:rPr lang="en-US" dirty="0"/>
              <a:t>If one or both operands are floating point values (e.g., float or double), the result is a floating point value</a:t>
            </a:r>
          </a:p>
          <a:p>
            <a:pPr lvl="1"/>
            <a:r>
              <a:rPr lang="en-US" dirty="0"/>
              <a:t>3.14 / 2.7</a:t>
            </a:r>
          </a:p>
          <a:p>
            <a:pPr lvl="1"/>
            <a:r>
              <a:rPr lang="en-US" dirty="0"/>
              <a:t>1.0 / 3</a:t>
            </a:r>
          </a:p>
          <a:p>
            <a:pPr lvl="1"/>
            <a:r>
              <a:rPr lang="en-US" dirty="0"/>
              <a:t>1 / 3.0</a:t>
            </a:r>
          </a:p>
          <a:p>
            <a:r>
              <a:rPr lang="en-US" i="1" dirty="0"/>
              <a:t>If both operands are integer (char, short, int, or long), the result is a truncated integer</a:t>
            </a:r>
          </a:p>
          <a:p>
            <a:pPr lvl="1"/>
            <a:r>
              <a:rPr lang="en-US" dirty="0"/>
              <a:t>1 / 3 is 0</a:t>
            </a:r>
          </a:p>
          <a:p>
            <a:pPr lvl="1"/>
            <a:r>
              <a:rPr lang="en-US" dirty="0"/>
              <a:t>999 / 1000 is 0</a:t>
            </a:r>
          </a:p>
          <a:p>
            <a:endParaRPr lang="en-US" dirty="0"/>
          </a:p>
        </p:txBody>
      </p:sp>
    </p:spTree>
    <p:extLst>
      <p:ext uri="{BB962C8B-B14F-4D97-AF65-F5344CB8AC3E}">
        <p14:creationId xmlns:p14="http://schemas.microsoft.com/office/powerpoint/2010/main" val="3884466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Modular Operator</a:t>
            </a:r>
          </a:p>
        </p:txBody>
      </p:sp>
      <p:sp>
        <p:nvSpPr>
          <p:cNvPr id="3" name="Content Placeholder 2"/>
          <p:cNvSpPr>
            <a:spLocks noGrp="1"/>
          </p:cNvSpPr>
          <p:nvPr>
            <p:ph idx="1"/>
          </p:nvPr>
        </p:nvSpPr>
        <p:spPr>
          <a:xfrm>
            <a:off x="2231136" y="2638044"/>
            <a:ext cx="7729728" cy="1199665"/>
          </a:xfrm>
        </p:spPr>
        <p:txBody>
          <a:bodyPr/>
          <a:lstStyle/>
          <a:p>
            <a:r>
              <a:rPr lang="en-US" dirty="0"/>
              <a:t>Also known as the remainder operator</a:t>
            </a:r>
          </a:p>
          <a:p>
            <a:r>
              <a:rPr lang="en-US" dirty="0"/>
              <a:t>Begin by performing long division but express the results as a quotient and a remainder; discard the quotient; the result is the remainder: 11 % 4 = 3</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1136" y="3969923"/>
            <a:ext cx="7729728" cy="2201006"/>
          </a:xfrm>
          <a:prstGeom prst="rect">
            <a:avLst/>
          </a:prstGeom>
        </p:spPr>
      </p:pic>
    </p:spTree>
    <p:extLst>
      <p:ext uri="{BB962C8B-B14F-4D97-AF65-F5344CB8AC3E}">
        <p14:creationId xmlns:p14="http://schemas.microsoft.com/office/powerpoint/2010/main" val="489188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Casting Operator</a:t>
            </a:r>
          </a:p>
        </p:txBody>
      </p:sp>
      <p:sp>
        <p:nvSpPr>
          <p:cNvPr id="3" name="Content Placeholder 2"/>
          <p:cNvSpPr>
            <a:spLocks noGrp="1"/>
          </p:cNvSpPr>
          <p:nvPr>
            <p:ph idx="1"/>
          </p:nvPr>
        </p:nvSpPr>
        <p:spPr>
          <a:xfrm>
            <a:off x="2231136" y="2638044"/>
            <a:ext cx="7729728" cy="3679629"/>
          </a:xfrm>
        </p:spPr>
        <p:txBody>
          <a:bodyPr/>
          <a:lstStyle/>
          <a:p>
            <a:r>
              <a:rPr lang="en-US" dirty="0"/>
              <a:t>The compiler will automatically perform some type conversions, called a </a:t>
            </a:r>
            <a:r>
              <a:rPr lang="en-US" i="1" dirty="0"/>
              <a:t>type promotion</a:t>
            </a:r>
            <a:r>
              <a:rPr lang="en-US" dirty="0"/>
              <a:t>:</a:t>
            </a:r>
          </a:p>
          <a:p>
            <a:pPr lvl="1"/>
            <a:r>
              <a:rPr lang="en-US" dirty="0"/>
              <a:t>double max = 95;</a:t>
            </a:r>
          </a:p>
          <a:p>
            <a:pPr lvl="1"/>
            <a:r>
              <a:rPr lang="en-US" dirty="0"/>
              <a:t>double x = sqrt(2);</a:t>
            </a:r>
          </a:p>
          <a:p>
            <a:r>
              <a:rPr lang="en-US" dirty="0"/>
              <a:t>Explicit cast:</a:t>
            </a:r>
          </a:p>
          <a:p>
            <a:pPr lvl="1"/>
            <a:r>
              <a:rPr lang="en-US" dirty="0"/>
              <a:t>int score = (int)95.5;</a:t>
            </a:r>
          </a:p>
          <a:p>
            <a:pPr lvl="1"/>
            <a:r>
              <a:rPr lang="en-US" dirty="0"/>
              <a:t>int score = int(95.5);</a:t>
            </a:r>
          </a:p>
          <a:p>
            <a:pPr lvl="1"/>
            <a:r>
              <a:rPr lang="en-US" dirty="0"/>
              <a:t>(double)score / 10</a:t>
            </a:r>
          </a:p>
          <a:p>
            <a:pPr lvl="1"/>
            <a:r>
              <a:rPr lang="en-US" dirty="0"/>
              <a:t>double(score) / 10				double(score / 10) ????</a:t>
            </a:r>
          </a:p>
          <a:p>
            <a:pPr lvl="1"/>
            <a:r>
              <a:rPr lang="en-US" dirty="0"/>
              <a:t>(int)(3.14 + 2.7)					(int)3.14 + 2.7 ????</a:t>
            </a:r>
          </a:p>
          <a:p>
            <a:endParaRPr lang="en-US" dirty="0"/>
          </a:p>
        </p:txBody>
      </p:sp>
    </p:spTree>
    <p:extLst>
      <p:ext uri="{BB962C8B-B14F-4D97-AF65-F5344CB8AC3E}">
        <p14:creationId xmlns:p14="http://schemas.microsoft.com/office/powerpoint/2010/main" val="386882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45FF4-65DF-4F74-8DA0-2D4EDC2C6A97}"/>
              </a:ext>
            </a:extLst>
          </p:cNvPr>
          <p:cNvSpPr>
            <a:spLocks noGrp="1"/>
          </p:cNvSpPr>
          <p:nvPr>
            <p:ph type="title"/>
          </p:nvPr>
        </p:nvSpPr>
        <p:spPr/>
        <p:txBody>
          <a:bodyPr/>
          <a:lstStyle/>
          <a:p>
            <a:r>
              <a:rPr lang="en-US" dirty="0"/>
              <a:t>Limits of casting</a:t>
            </a:r>
          </a:p>
        </p:txBody>
      </p:sp>
      <p:sp>
        <p:nvSpPr>
          <p:cNvPr id="3" name="Content Placeholder 2">
            <a:extLst>
              <a:ext uri="{FF2B5EF4-FFF2-40B4-BE49-F238E27FC236}">
                <a16:creationId xmlns:a16="http://schemas.microsoft.com/office/drawing/2014/main" id="{9CC1D288-E4B2-475D-9BE3-F0CA26C505A8}"/>
              </a:ext>
            </a:extLst>
          </p:cNvPr>
          <p:cNvSpPr>
            <a:spLocks noGrp="1"/>
          </p:cNvSpPr>
          <p:nvPr>
            <p:ph sz="half" idx="1"/>
          </p:nvPr>
        </p:nvSpPr>
        <p:spPr/>
        <p:txBody>
          <a:bodyPr/>
          <a:lstStyle/>
          <a:p>
            <a:r>
              <a:rPr lang="en-US" dirty="0"/>
              <a:t>Casting an int to a double is okay</a:t>
            </a:r>
          </a:p>
          <a:p>
            <a:r>
              <a:rPr lang="en-US" dirty="0"/>
              <a:t>Casting a double to an int is okay</a:t>
            </a:r>
          </a:p>
          <a:p>
            <a:r>
              <a:rPr lang="en-US" dirty="0"/>
              <a:t>What does it mean to</a:t>
            </a:r>
          </a:p>
          <a:p>
            <a:pPr lvl="1"/>
            <a:r>
              <a:rPr lang="en-US" dirty="0"/>
              <a:t>Cast an int to a string</a:t>
            </a:r>
          </a:p>
          <a:p>
            <a:pPr lvl="1"/>
            <a:r>
              <a:rPr lang="en-US" dirty="0"/>
              <a:t>Cast a string to an int</a:t>
            </a:r>
          </a:p>
          <a:p>
            <a:pPr lvl="1"/>
            <a:r>
              <a:rPr lang="en-US" dirty="0"/>
              <a:t>Person to a Square</a:t>
            </a:r>
          </a:p>
          <a:p>
            <a:pPr lvl="1"/>
            <a:r>
              <a:rPr lang="en-US" dirty="0"/>
              <a:t>A Square to a Person</a:t>
            </a:r>
          </a:p>
        </p:txBody>
      </p:sp>
      <p:sp>
        <p:nvSpPr>
          <p:cNvPr id="4" name="Content Placeholder 3">
            <a:extLst>
              <a:ext uri="{FF2B5EF4-FFF2-40B4-BE49-F238E27FC236}">
                <a16:creationId xmlns:a16="http://schemas.microsoft.com/office/drawing/2014/main" id="{03C3BFC8-1926-4EB5-A0C1-9D6297DFC075}"/>
              </a:ext>
            </a:extLst>
          </p:cNvPr>
          <p:cNvSpPr>
            <a:spLocks noGrp="1"/>
          </p:cNvSpPr>
          <p:nvPr>
            <p:ph sz="half" idx="2"/>
          </p:nvPr>
        </p:nvSpPr>
        <p:spPr/>
        <p:txBody>
          <a:bodyPr/>
          <a:lstStyle/>
          <a:p>
            <a:r>
              <a:rPr lang="en-US" dirty="0"/>
              <a:t>Informal Casting Rule:</a:t>
            </a:r>
          </a:p>
          <a:p>
            <a:pPr marL="182880" indent="0">
              <a:buNone/>
            </a:pPr>
            <a:endParaRPr lang="en-US" dirty="0"/>
          </a:p>
          <a:p>
            <a:pPr marL="182880" indent="0">
              <a:buNone/>
            </a:pPr>
            <a:r>
              <a:rPr lang="en-US" dirty="0"/>
              <a:t>To cast from one data type to another, the two data types, the new and the current types, must be "sort of the same" to begin with.</a:t>
            </a:r>
          </a:p>
        </p:txBody>
      </p:sp>
    </p:spTree>
    <p:extLst>
      <p:ext uri="{BB962C8B-B14F-4D97-AF65-F5344CB8AC3E}">
        <p14:creationId xmlns:p14="http://schemas.microsoft.com/office/powerpoint/2010/main" val="325931702"/>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234</TotalTime>
  <Words>1373</Words>
  <Application>Microsoft Office PowerPoint</Application>
  <PresentationFormat>Widescreen</PresentationFormat>
  <Paragraphs>72</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Gill Sans MT</vt:lpstr>
      <vt:lpstr>Parcel</vt:lpstr>
      <vt:lpstr>Common Operators</vt:lpstr>
      <vt:lpstr>Assignment Operator</vt:lpstr>
      <vt:lpstr>Arithmetic Operators</vt:lpstr>
      <vt:lpstr>The Division Operator</vt:lpstr>
      <vt:lpstr>The Modular Operator</vt:lpstr>
      <vt:lpstr>Casting Operator</vt:lpstr>
      <vt:lpstr>Limits of casting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19</cp:revision>
  <dcterms:created xsi:type="dcterms:W3CDTF">2016-07-13T22:03:45Z</dcterms:created>
  <dcterms:modified xsi:type="dcterms:W3CDTF">2021-09-18T15:01:39Z</dcterms:modified>
</cp:coreProperties>
</file>