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344CF7-2253-4A58-8947-316C2E033C36}" type="datetimeFigureOut">
              <a:rPr lang="en-US" smtClean="0"/>
              <a:t>9/21/2021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17C439-800A-4067-86CD-74D77CB83BEA}" type="slidenum">
              <a:rPr lang="en-US" smtClean="0"/>
              <a:t>‹#›</a:t>
            </a:fld>
            <a:endParaRPr lang="en-US"/>
          </a:p>
        </p:txBody>
      </p:sp>
    </p:spTree>
    <p:extLst>
      <p:ext uri="{BB962C8B-B14F-4D97-AF65-F5344CB8AC3E}">
        <p14:creationId xmlns:p14="http://schemas.microsoft.com/office/powerpoint/2010/main" val="176802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Unusual operators are not necessarily uncommon, they just don't have an every-day analogue like addition and subtraction.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D17C439-800A-4067-86CD-74D77CB83BEA}" type="slidenum">
              <a:rPr lang="en-US" smtClean="0"/>
              <a:t>1</a:t>
            </a:fld>
            <a:endParaRPr lang="en-US"/>
          </a:p>
        </p:txBody>
      </p:sp>
    </p:spTree>
    <p:extLst>
      <p:ext uri="{BB962C8B-B14F-4D97-AF65-F5344CB8AC3E}">
        <p14:creationId xmlns:p14="http://schemas.microsoft.com/office/powerpoint/2010/main" val="4064696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Auto increment and auto decrement make frequent appearances in C++ programs. Altogether, there are four variations of these operators. Each variation is a unary operator and is different than the operators illustrated previously in that the single argument must be a variable (again, this requirement is slightly over simplified but not by much).</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behavior of the auto operators depends on which side of the variable they are placed. Placing the operators on the left side implements the pre version while placing the operators on the right side implements the post version. The combination of increment vs. decrement and pre vs. post give the four variations.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If these operations are by themselves in a statement (e.g., ++v; or v++;) then there is no difference between the pre and post versions - they both increment the value stored in v. The difference is only manifest when the operations are embedded in more complex statements. In that case the difference between the versions hinges on the order of "using" the value in the variable verses when the value is changed.</a:t>
            </a:r>
            <a:endParaRPr lang="en-US" dirty="0"/>
          </a:p>
        </p:txBody>
      </p:sp>
      <p:sp>
        <p:nvSpPr>
          <p:cNvPr id="4" name="Slide Number Placeholder 3"/>
          <p:cNvSpPr>
            <a:spLocks noGrp="1"/>
          </p:cNvSpPr>
          <p:nvPr>
            <p:ph type="sldNum" sz="quarter" idx="5"/>
          </p:nvPr>
        </p:nvSpPr>
        <p:spPr/>
        <p:txBody>
          <a:bodyPr/>
          <a:lstStyle/>
          <a:p>
            <a:fld id="{FD17C439-800A-4067-86CD-74D77CB83BEA}" type="slidenum">
              <a:rPr lang="en-US" smtClean="0"/>
              <a:t>2</a:t>
            </a:fld>
            <a:endParaRPr lang="en-US"/>
          </a:p>
        </p:txBody>
      </p:sp>
    </p:spTree>
    <p:extLst>
      <p:ext uri="{BB962C8B-B14F-4D97-AF65-F5344CB8AC3E}">
        <p14:creationId xmlns:p14="http://schemas.microsoft.com/office/powerpoint/2010/main" val="3892940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The easiest way to see the difference between the pre and post versions is to deconstruct the behavior of the operators and present them as two separate operations. The first column shows a C++ statement as it might appear in a program. The second column shows what the statement means or how it behaves by deconstructing the statements into two separate operations. Note that the only difference between the pre and the post versions is the order in which the deconstructed operations take place. The last column presents the final results of the statements appearing in the first two columns.</a:t>
            </a:r>
            <a:endParaRPr lang="en-US" dirty="0"/>
          </a:p>
        </p:txBody>
      </p:sp>
      <p:sp>
        <p:nvSpPr>
          <p:cNvPr id="4" name="Slide Number Placeholder 3"/>
          <p:cNvSpPr>
            <a:spLocks noGrp="1"/>
          </p:cNvSpPr>
          <p:nvPr>
            <p:ph type="sldNum" sz="quarter" idx="5"/>
          </p:nvPr>
        </p:nvSpPr>
        <p:spPr/>
        <p:txBody>
          <a:bodyPr/>
          <a:lstStyle/>
          <a:p>
            <a:fld id="{FD17C439-800A-4067-86CD-74D77CB83BEA}" type="slidenum">
              <a:rPr lang="en-US" smtClean="0"/>
              <a:t>3</a:t>
            </a:fld>
            <a:endParaRPr lang="en-US"/>
          </a:p>
        </p:txBody>
      </p:sp>
    </p:spTree>
    <p:extLst>
      <p:ext uri="{BB962C8B-B14F-4D97-AF65-F5344CB8AC3E}">
        <p14:creationId xmlns:p14="http://schemas.microsoft.com/office/powerpoint/2010/main" val="1468504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Operation with assignment is available with many of the "normal" operators and is nothing more than a shorthand notation. For example, x += 10; is just a compact way or writing x = x + 10; While the right hand operand can be any arbitrary expression, the left hand operand must be a variable.</a:t>
            </a:r>
            <a:endParaRPr lang="en-US" dirty="0"/>
          </a:p>
        </p:txBody>
      </p:sp>
      <p:sp>
        <p:nvSpPr>
          <p:cNvPr id="4" name="Slide Number Placeholder 3"/>
          <p:cNvSpPr>
            <a:spLocks noGrp="1"/>
          </p:cNvSpPr>
          <p:nvPr>
            <p:ph type="sldNum" sz="quarter" idx="5"/>
          </p:nvPr>
        </p:nvSpPr>
        <p:spPr/>
        <p:txBody>
          <a:bodyPr/>
          <a:lstStyle/>
          <a:p>
            <a:fld id="{FD17C439-800A-4067-86CD-74D77CB83BEA}" type="slidenum">
              <a:rPr lang="en-US" smtClean="0"/>
              <a:t>4</a:t>
            </a:fld>
            <a:endParaRPr lang="en-US"/>
          </a:p>
        </p:txBody>
      </p:sp>
    </p:spTree>
    <p:extLst>
      <p:ext uri="{BB962C8B-B14F-4D97-AF65-F5344CB8AC3E}">
        <p14:creationId xmlns:p14="http://schemas.microsoft.com/office/powerpoint/2010/main" val="803260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conditional operator is C++'s only ternary (i.e., three operand) operator. It behaves very much like and if-then-else statement except that it forms an expression - that is, it results in a value. If the first expression produces a "true" value, then the value of the overall expression is the value of the middle expression. If the first expression produces a "false" value, then the value of the overall expression is the value of the last or right most expression. If any sub-expression is more complicated than a constant or a single variable, then it is typically enclosed in parentheses to avoid any precedence conflicts.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In the last example, if x is greater than y, then we store x + 10 in z; if x is less than or equal to y, then we store y - 10 in z.</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D17C439-800A-4067-86CD-74D77CB83BEA}" type="slidenum">
              <a:rPr lang="en-US" smtClean="0"/>
              <a:t>5</a:t>
            </a:fld>
            <a:endParaRPr lang="en-US"/>
          </a:p>
        </p:txBody>
      </p:sp>
    </p:spTree>
    <p:extLst>
      <p:ext uri="{BB962C8B-B14F-4D97-AF65-F5344CB8AC3E}">
        <p14:creationId xmlns:p14="http://schemas.microsoft.com/office/powerpoint/2010/main" val="1237292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sizeof</a:t>
            </a:r>
            <a:r>
              <a:rPr lang="en-US" sz="1800" dirty="0">
                <a:effectLst/>
                <a:latin typeface="Calibri" panose="020F0502020204030204" pitchFamily="34" charset="0"/>
                <a:ea typeface="Times New Roman" panose="02020603050405020304" pitchFamily="18" charset="0"/>
                <a:cs typeface="Calibri" panose="020F0502020204030204" pitchFamily="34" charset="0"/>
              </a:rPr>
              <a:t> operator is strange in that it is evaluated by the compiler before the program runs; that is, the compiler replaces the operator and its operand with a constant value as a part of the compilation process.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err="1">
                <a:effectLst/>
                <a:latin typeface="Calibri" panose="020F0502020204030204" pitchFamily="34" charset="0"/>
                <a:ea typeface="Times New Roman" panose="02020603050405020304" pitchFamily="18" charset="0"/>
                <a:cs typeface="Calibri" panose="020F0502020204030204" pitchFamily="34" charset="0"/>
              </a:rPr>
              <a:t>sizeof</a:t>
            </a:r>
            <a:r>
              <a:rPr lang="en-US" sz="1800" dirty="0">
                <a:effectLst/>
                <a:latin typeface="Calibri" panose="020F0502020204030204" pitchFamily="34" charset="0"/>
                <a:ea typeface="Times New Roman" panose="02020603050405020304" pitchFamily="18" charset="0"/>
                <a:cs typeface="Calibri" panose="020F0502020204030204" pitchFamily="34" charset="0"/>
              </a:rPr>
              <a:t> returns the size of a data type or of a specific variable or constant. The size is always measured in the number of bytes that the type or variable occupies in memory.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When applied to a data type, parentheses are always required, but when applied to a constant or to a variable, the parentheses are optional. I find it easier to always use the parentheses than trying to remember when they are required and when they are not.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D17C439-800A-4067-86CD-74D77CB83BEA}" type="slidenum">
              <a:rPr lang="en-US" smtClean="0"/>
              <a:t>6</a:t>
            </a:fld>
            <a:endParaRPr lang="en-US"/>
          </a:p>
        </p:txBody>
      </p:sp>
    </p:spTree>
    <p:extLst>
      <p:ext uri="{BB962C8B-B14F-4D97-AF65-F5344CB8AC3E}">
        <p14:creationId xmlns:p14="http://schemas.microsoft.com/office/powerpoint/2010/main" val="667769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Unusual Operators</a:t>
            </a:r>
          </a:p>
        </p:txBody>
      </p:sp>
      <p:sp>
        <p:nvSpPr>
          <p:cNvPr id="3" name="Subtitle 2"/>
          <p:cNvSpPr>
            <a:spLocks noGrp="1"/>
          </p:cNvSpPr>
          <p:nvPr>
            <p:ph type="subTitle" idx="1"/>
          </p:nvPr>
        </p:nvSpPr>
        <p:spPr/>
        <p:txBody>
          <a:bodyPr/>
          <a:lstStyle/>
          <a:p>
            <a:r>
              <a:rPr lang="en-US" dirty="0"/>
              <a:t>Useful, but no analog in mathematics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 Increment &amp; Auto Decrement</a:t>
            </a:r>
          </a:p>
        </p:txBody>
      </p:sp>
      <p:sp>
        <p:nvSpPr>
          <p:cNvPr id="3" name="Content Placeholder 2"/>
          <p:cNvSpPr>
            <a:spLocks noGrp="1"/>
          </p:cNvSpPr>
          <p:nvPr>
            <p:ph idx="1"/>
          </p:nvPr>
        </p:nvSpPr>
        <p:spPr>
          <a:xfrm>
            <a:off x="2231136" y="2638045"/>
            <a:ext cx="7729728" cy="3651920"/>
          </a:xfrm>
        </p:spPr>
        <p:txBody>
          <a:bodyPr>
            <a:normAutofit/>
          </a:bodyPr>
          <a:lstStyle/>
          <a:p>
            <a:r>
              <a:rPr lang="en-US" dirty="0"/>
              <a:t>Unary operators; each operand must be a variable</a:t>
            </a:r>
          </a:p>
          <a:p>
            <a:r>
              <a:rPr lang="en-US" dirty="0"/>
              <a:t>Four operators:</a:t>
            </a:r>
          </a:p>
          <a:p>
            <a:pPr lvl="1"/>
            <a:r>
              <a:rPr lang="en-US" dirty="0"/>
              <a:t>pre-increment (</a:t>
            </a:r>
            <a:r>
              <a:rPr lang="en-US" dirty="0">
                <a:latin typeface="Courier New" panose="02070309020205020404" pitchFamily="49" charset="0"/>
                <a:cs typeface="Courier New" panose="02070309020205020404" pitchFamily="49" charset="0"/>
              </a:rPr>
              <a:t>++v</a:t>
            </a:r>
            <a:r>
              <a:rPr lang="en-US" dirty="0"/>
              <a:t>)			post-increment (</a:t>
            </a:r>
            <a:r>
              <a:rPr lang="en-US" dirty="0">
                <a:latin typeface="Courier New" panose="02070309020205020404" pitchFamily="49" charset="0"/>
                <a:cs typeface="Courier New" panose="02070309020205020404" pitchFamily="49" charset="0"/>
              </a:rPr>
              <a:t>v++</a:t>
            </a:r>
            <a:r>
              <a:rPr lang="en-US" dirty="0"/>
              <a:t>)</a:t>
            </a:r>
          </a:p>
          <a:p>
            <a:pPr lvl="1"/>
            <a:r>
              <a:rPr lang="en-US" dirty="0"/>
              <a:t>pre-decrement (</a:t>
            </a:r>
            <a:r>
              <a:rPr lang="en-US" dirty="0">
                <a:latin typeface="Courier New" panose="02070309020205020404" pitchFamily="49" charset="0"/>
                <a:cs typeface="Courier New" panose="02070309020205020404" pitchFamily="49" charset="0"/>
              </a:rPr>
              <a:t>--v</a:t>
            </a:r>
            <a:r>
              <a:rPr lang="en-US" dirty="0"/>
              <a:t>)			post-decrement (</a:t>
            </a:r>
            <a:r>
              <a:rPr lang="en-US" dirty="0">
                <a:latin typeface="Courier New" panose="02070309020205020404" pitchFamily="49" charset="0"/>
                <a:cs typeface="Courier New" panose="02070309020205020404" pitchFamily="49" charset="0"/>
              </a:rPr>
              <a:t>v--</a:t>
            </a:r>
            <a:r>
              <a:rPr lang="en-US" dirty="0"/>
              <a:t>)</a:t>
            </a:r>
          </a:p>
          <a:p>
            <a:r>
              <a:rPr lang="en-US" dirty="0"/>
              <a:t>Order of operation only important when auto the operation is embedded in a more complex expression</a:t>
            </a:r>
          </a:p>
          <a:p>
            <a:pPr lvl="1"/>
            <a:r>
              <a:rPr lang="en-US" dirty="0">
                <a:latin typeface="Courier New" panose="02070309020205020404" pitchFamily="49" charset="0"/>
                <a:cs typeface="Courier New" panose="02070309020205020404" pitchFamily="49" charset="0"/>
              </a:rPr>
              <a:t>v++; </a:t>
            </a:r>
            <a:r>
              <a:rPr lang="en-US" dirty="0"/>
              <a:t>is the same as </a:t>
            </a:r>
            <a:r>
              <a:rPr lang="en-US" dirty="0">
                <a:latin typeface="Courier New" panose="02070309020205020404" pitchFamily="49" charset="0"/>
                <a:cs typeface="Courier New" panose="02070309020205020404" pitchFamily="49" charset="0"/>
              </a:rPr>
              <a:t>++v;</a:t>
            </a:r>
          </a:p>
          <a:p>
            <a:pPr lvl="1"/>
            <a:r>
              <a:rPr lang="en-US" dirty="0">
                <a:latin typeface="Courier New" panose="02070309020205020404" pitchFamily="49" charset="0"/>
                <a:cs typeface="Courier New" panose="02070309020205020404" pitchFamily="49" charset="0"/>
              </a:rPr>
              <a:t>x = v++; </a:t>
            </a:r>
            <a:r>
              <a:rPr lang="en-US" dirty="0"/>
              <a:t>is different than </a:t>
            </a:r>
            <a:r>
              <a:rPr lang="en-US" dirty="0">
                <a:latin typeface="Courier New" panose="02070309020205020404" pitchFamily="49" charset="0"/>
                <a:cs typeface="Courier New" panose="02070309020205020404" pitchFamily="49" charset="0"/>
              </a:rPr>
              <a:t>x = ++v;</a:t>
            </a:r>
          </a:p>
          <a:p>
            <a:r>
              <a:rPr lang="en-US" dirty="0"/>
              <a:t>The difference is order in which we “use the stored value” compared to when the increment or decrement takes place</a:t>
            </a:r>
          </a:p>
        </p:txBody>
      </p:sp>
    </p:spTree>
    <p:extLst>
      <p:ext uri="{BB962C8B-B14F-4D97-AF65-F5344CB8AC3E}">
        <p14:creationId xmlns:p14="http://schemas.microsoft.com/office/powerpoint/2010/main" val="417626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 Operators Continued</a:t>
            </a:r>
          </a:p>
        </p:txBody>
      </p:sp>
      <p:graphicFrame>
        <p:nvGraphicFramePr>
          <p:cNvPr id="4" name="Object 3"/>
          <p:cNvGraphicFramePr>
            <a:graphicFrameLocks noChangeAspect="1"/>
          </p:cNvGraphicFramePr>
          <p:nvPr>
            <p:extLst>
              <p:ext uri="{D42A27DB-BD31-4B8C-83A1-F6EECF244321}">
                <p14:modId xmlns:p14="http://schemas.microsoft.com/office/powerpoint/2010/main" val="1107167781"/>
              </p:ext>
            </p:extLst>
          </p:nvPr>
        </p:nvGraphicFramePr>
        <p:xfrm>
          <a:off x="3867150" y="2646796"/>
          <a:ext cx="4457700" cy="3667125"/>
        </p:xfrm>
        <a:graphic>
          <a:graphicData uri="http://schemas.openxmlformats.org/presentationml/2006/ole">
            <mc:AlternateContent xmlns:mc="http://schemas.openxmlformats.org/markup-compatibility/2006">
              <mc:Choice xmlns:v="urn:schemas-microsoft-com:vml" Requires="v">
                <p:oleObj name="Drawing" r:id="rId3" imgW="4457880" imgH="3666960" progId="Presentations.Drawing.17">
                  <p:embed/>
                </p:oleObj>
              </mc:Choice>
              <mc:Fallback>
                <p:oleObj name="Drawing" r:id="rId3" imgW="4457880" imgH="3666960" progId="Presentations.Drawing.17">
                  <p:embed/>
                  <p:pic>
                    <p:nvPicPr>
                      <p:cNvPr id="0" name=""/>
                      <p:cNvPicPr/>
                      <p:nvPr/>
                    </p:nvPicPr>
                    <p:blipFill>
                      <a:blip r:embed="rId4"/>
                      <a:stretch>
                        <a:fillRect/>
                      </a:stretch>
                    </p:blipFill>
                    <p:spPr>
                      <a:xfrm>
                        <a:off x="3867150" y="2646796"/>
                        <a:ext cx="4457700" cy="3667125"/>
                      </a:xfrm>
                      <a:prstGeom prst="rect">
                        <a:avLst/>
                      </a:prstGeom>
                    </p:spPr>
                  </p:pic>
                </p:oleObj>
              </mc:Fallback>
            </mc:AlternateContent>
          </a:graphicData>
        </a:graphic>
      </p:graphicFrame>
    </p:spTree>
    <p:extLst>
      <p:ext uri="{BB962C8B-B14F-4D97-AF65-F5344CB8AC3E}">
        <p14:creationId xmlns:p14="http://schemas.microsoft.com/office/powerpoint/2010/main" val="419734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 With Assignment</a:t>
            </a:r>
          </a:p>
        </p:txBody>
      </p:sp>
      <p:sp>
        <p:nvSpPr>
          <p:cNvPr id="3" name="Content Placeholder 2"/>
          <p:cNvSpPr>
            <a:spLocks noGrp="1"/>
          </p:cNvSpPr>
          <p:nvPr>
            <p:ph idx="1"/>
          </p:nvPr>
        </p:nvSpPr>
        <p:spPr>
          <a:xfrm>
            <a:off x="2231136" y="2638045"/>
            <a:ext cx="7729728" cy="3541082"/>
          </a:xfrm>
        </p:spPr>
        <p:txBody>
          <a:bodyPr/>
          <a:lstStyle/>
          <a:p>
            <a:r>
              <a:rPr lang="en-US" dirty="0"/>
              <a:t>Just a shortcut</a:t>
            </a:r>
          </a:p>
          <a:p>
            <a:r>
              <a:rPr lang="en-US" dirty="0"/>
              <a:t>Left hand operand must be a variable</a:t>
            </a:r>
          </a:p>
          <a:p>
            <a:r>
              <a:rPr lang="en-US" dirty="0"/>
              <a:t>op= (+=, -=, *=, /=, %=, ~=, &lt;&lt;=, and &gt;&gt;=+)</a:t>
            </a:r>
          </a:p>
          <a:p>
            <a:r>
              <a:rPr lang="en-US" dirty="0">
                <a:latin typeface="Courier New" panose="02070309020205020404" pitchFamily="49" charset="0"/>
                <a:cs typeface="Courier New" panose="02070309020205020404" pitchFamily="49" charset="0"/>
              </a:rPr>
              <a:t>x += 10;</a:t>
            </a:r>
            <a:r>
              <a:rPr lang="en-US" dirty="0"/>
              <a:t>				</a:t>
            </a:r>
            <a:r>
              <a:rPr lang="en-US" dirty="0">
                <a:latin typeface="Courier New" panose="02070309020205020404" pitchFamily="49" charset="0"/>
                <a:cs typeface="Courier New" panose="02070309020205020404" pitchFamily="49" charset="0"/>
              </a:rPr>
              <a:t>x = x + 10;</a:t>
            </a:r>
          </a:p>
          <a:p>
            <a:r>
              <a:rPr lang="en-US" dirty="0">
                <a:latin typeface="Courier New" panose="02070309020205020404" pitchFamily="49" charset="0"/>
                <a:cs typeface="Courier New" panose="02070309020205020404" pitchFamily="49" charset="0"/>
              </a:rPr>
              <a:t>i =- 10;	</a:t>
            </a:r>
            <a:r>
              <a:rPr lang="en-US" dirty="0"/>
              <a:t>			</a:t>
            </a:r>
            <a:r>
              <a:rPr lang="en-US" dirty="0">
                <a:latin typeface="Courier New" panose="02070309020205020404" pitchFamily="49" charset="0"/>
                <a:cs typeface="Courier New" panose="02070309020205020404" pitchFamily="49" charset="0"/>
              </a:rPr>
              <a:t>i = i – 10;</a:t>
            </a:r>
          </a:p>
          <a:p>
            <a:r>
              <a:rPr lang="en-US" dirty="0">
                <a:latin typeface="Courier New" panose="02070309020205020404" pitchFamily="49" charset="0"/>
                <a:cs typeface="Courier New" panose="02070309020205020404" pitchFamily="49" charset="0"/>
              </a:rPr>
              <a:t>a /= b;</a:t>
            </a:r>
            <a:r>
              <a:rPr lang="en-US" dirty="0"/>
              <a:t>				</a:t>
            </a:r>
            <a:r>
              <a:rPr lang="en-US" dirty="0">
                <a:latin typeface="Courier New" panose="02070309020205020404" pitchFamily="49" charset="0"/>
                <a:cs typeface="Courier New" panose="02070309020205020404" pitchFamily="49" charset="0"/>
              </a:rPr>
              <a:t>a = a / b;</a:t>
            </a:r>
          </a:p>
          <a:p>
            <a:r>
              <a:rPr lang="en-US" dirty="0">
                <a:latin typeface="Courier New" panose="02070309020205020404" pitchFamily="49" charset="0"/>
                <a:cs typeface="Courier New" panose="02070309020205020404" pitchFamily="49" charset="0"/>
              </a:rPr>
              <a:t>x *= 2;	</a:t>
            </a:r>
            <a:r>
              <a:rPr lang="en-US" dirty="0"/>
              <a:t>			</a:t>
            </a:r>
            <a:r>
              <a:rPr lang="en-US" dirty="0">
                <a:latin typeface="Courier New" panose="02070309020205020404" pitchFamily="49" charset="0"/>
                <a:cs typeface="Courier New" panose="02070309020205020404" pitchFamily="49" charset="0"/>
              </a:rPr>
              <a:t>x = x * 2;</a:t>
            </a:r>
          </a:p>
          <a:p>
            <a:r>
              <a:rPr lang="en-US" dirty="0">
                <a:latin typeface="Courier New" panose="02070309020205020404" pitchFamily="49" charset="0"/>
                <a:cs typeface="Courier New" panose="02070309020205020404" pitchFamily="49" charset="0"/>
              </a:rPr>
              <a:t>index %= size;</a:t>
            </a:r>
            <a:r>
              <a:rPr lang="en-US" dirty="0"/>
              <a:t>			</a:t>
            </a:r>
            <a:r>
              <a:rPr lang="en-US" dirty="0">
                <a:latin typeface="Courier New" panose="02070309020205020404" pitchFamily="49" charset="0"/>
                <a:cs typeface="Courier New" panose="02070309020205020404" pitchFamily="49" charset="0"/>
              </a:rPr>
              <a:t>index = index % size;</a:t>
            </a:r>
          </a:p>
        </p:txBody>
      </p:sp>
    </p:spTree>
    <p:extLst>
      <p:ext uri="{BB962C8B-B14F-4D97-AF65-F5344CB8AC3E}">
        <p14:creationId xmlns:p14="http://schemas.microsoft.com/office/powerpoint/2010/main" val="85434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Operator</a:t>
            </a:r>
          </a:p>
        </p:txBody>
      </p:sp>
      <p:sp>
        <p:nvSpPr>
          <p:cNvPr id="3" name="Content Placeholder 2"/>
          <p:cNvSpPr>
            <a:spLocks noGrp="1"/>
          </p:cNvSpPr>
          <p:nvPr>
            <p:ph idx="1"/>
          </p:nvPr>
        </p:nvSpPr>
        <p:spPr>
          <a:xfrm>
            <a:off x="2231136" y="2638044"/>
            <a:ext cx="7868828" cy="3101983"/>
          </a:xfrm>
        </p:spPr>
        <p:txBody>
          <a:bodyPr/>
          <a:lstStyle/>
          <a:p>
            <a:r>
              <a:rPr lang="en-US" dirty="0"/>
              <a:t>Behaves much like an if-else statement, but forms an expression (i.e., has a value)</a:t>
            </a:r>
          </a:p>
          <a:p>
            <a:r>
              <a:rPr lang="en-US" dirty="0"/>
              <a:t>ex1 ? ex2 : ex3</a:t>
            </a:r>
          </a:p>
          <a:p>
            <a:pPr lvl="1"/>
            <a:r>
              <a:rPr lang="en-US" dirty="0"/>
              <a:t>if ex1 is true (i.e., not 0), the value of the expression is ex2</a:t>
            </a:r>
          </a:p>
          <a:p>
            <a:pPr lvl="1"/>
            <a:r>
              <a:rPr lang="en-US" dirty="0"/>
              <a:t>if ex1 is false (i.e., 0), the value of the expression is ex3</a:t>
            </a:r>
          </a:p>
          <a:p>
            <a:r>
              <a:rPr lang="en-US" dirty="0"/>
              <a:t>Examples</a:t>
            </a:r>
          </a:p>
          <a:p>
            <a:pPr lvl="1"/>
            <a:r>
              <a:rPr lang="en-US" dirty="0">
                <a:latin typeface="Courier New" panose="02070309020205020404" pitchFamily="49" charset="0"/>
                <a:cs typeface="Courier New" panose="02070309020205020404" pitchFamily="49" charset="0"/>
              </a:rPr>
              <a:t>min = (x &lt; y) ? x : y</a:t>
            </a:r>
          </a:p>
          <a:p>
            <a:pPr lvl="1"/>
            <a:r>
              <a:rPr lang="en-US" dirty="0">
                <a:latin typeface="Courier New" panose="02070309020205020404" pitchFamily="49" charset="0"/>
                <a:cs typeface="Courier New" panose="02070309020205020404" pitchFamily="49" charset="0"/>
              </a:rPr>
              <a:t>max = (x &gt; y) ? x : y;</a:t>
            </a:r>
          </a:p>
          <a:p>
            <a:pPr lvl="1"/>
            <a:r>
              <a:rPr lang="en-US" dirty="0">
                <a:latin typeface="Courier New" panose="02070309020205020404" pitchFamily="49" charset="0"/>
                <a:cs typeface="Courier New" panose="02070309020205020404" pitchFamily="49" charset="0"/>
              </a:rPr>
              <a:t>z = (x &gt; y) ? (x + 10) : (y – 10);</a:t>
            </a:r>
          </a:p>
        </p:txBody>
      </p:sp>
    </p:spTree>
    <p:extLst>
      <p:ext uri="{BB962C8B-B14F-4D97-AF65-F5344CB8AC3E}">
        <p14:creationId xmlns:p14="http://schemas.microsoft.com/office/powerpoint/2010/main" val="46430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sizeof</a:t>
            </a:r>
          </a:p>
        </p:txBody>
      </p:sp>
      <p:sp>
        <p:nvSpPr>
          <p:cNvPr id="3" name="Content Placeholder 2"/>
          <p:cNvSpPr>
            <a:spLocks noGrp="1"/>
          </p:cNvSpPr>
          <p:nvPr>
            <p:ph idx="1"/>
          </p:nvPr>
        </p:nvSpPr>
        <p:spPr/>
        <p:txBody>
          <a:bodyPr/>
          <a:lstStyle/>
          <a:p>
            <a:r>
              <a:rPr lang="en-US" dirty="0"/>
              <a:t>Calculates the size, measured in bytes, of a constant, a variable or a data type</a:t>
            </a:r>
          </a:p>
          <a:p>
            <a:pPr lvl="1"/>
            <a:r>
              <a:rPr lang="en-US" dirty="0"/>
              <a:t>type must be enclosed in parentheses</a:t>
            </a:r>
          </a:p>
          <a:p>
            <a:pPr lvl="1"/>
            <a:r>
              <a:rPr lang="en-US" dirty="0"/>
              <a:t>constants and variables may be in parentheses or not</a:t>
            </a:r>
          </a:p>
          <a:p>
            <a:pPr lvl="1"/>
            <a:r>
              <a:rPr lang="en-US" dirty="0"/>
              <a:t>easiest for me to remember to just us parentheses</a:t>
            </a:r>
          </a:p>
          <a:p>
            <a:pPr lvl="1"/>
            <a:r>
              <a:rPr lang="en-US" dirty="0">
                <a:latin typeface="Courier New" panose="02070309020205020404" pitchFamily="49" charset="0"/>
                <a:cs typeface="Courier New" panose="02070309020205020404" pitchFamily="49" charset="0"/>
              </a:rPr>
              <a:t>sizeof(int)</a:t>
            </a:r>
          </a:p>
          <a:p>
            <a:pPr lvl="1"/>
            <a:r>
              <a:rPr lang="en-US" dirty="0">
                <a:latin typeface="Courier New" panose="02070309020205020404" pitchFamily="49" charset="0"/>
                <a:cs typeface="Courier New" panose="02070309020205020404" pitchFamily="49" charset="0"/>
              </a:rPr>
              <a:t>sizeof(double)</a:t>
            </a:r>
          </a:p>
          <a:p>
            <a:pPr lvl="1"/>
            <a:r>
              <a:rPr lang="en-US" dirty="0">
                <a:latin typeface="Courier New" panose="02070309020205020404" pitchFamily="49" charset="0"/>
                <a:cs typeface="Courier New" panose="02070309020205020404" pitchFamily="49" charset="0"/>
              </a:rPr>
              <a:t>sizeof(5)</a:t>
            </a:r>
            <a:r>
              <a:rPr lang="en-US" dirty="0"/>
              <a:t>				</a:t>
            </a:r>
            <a:r>
              <a:rPr lang="en-US" dirty="0">
                <a:latin typeface="Courier New" panose="02070309020205020404" pitchFamily="49" charset="0"/>
                <a:cs typeface="Courier New" panose="02070309020205020404" pitchFamily="49" charset="0"/>
              </a:rPr>
              <a:t>sizeof 5</a:t>
            </a:r>
          </a:p>
          <a:p>
            <a:pPr lvl="1"/>
            <a:r>
              <a:rPr lang="en-US" dirty="0">
                <a:latin typeface="Courier New" panose="02070309020205020404" pitchFamily="49" charset="0"/>
                <a:cs typeface="Courier New" panose="02070309020205020404" pitchFamily="49" charset="0"/>
              </a:rPr>
              <a:t>sizeof(x)</a:t>
            </a:r>
            <a:r>
              <a:rPr lang="en-US" dirty="0"/>
              <a:t>				</a:t>
            </a:r>
            <a:r>
              <a:rPr lang="en-US" dirty="0">
                <a:latin typeface="Courier New" panose="02070309020205020404" pitchFamily="49" charset="0"/>
                <a:cs typeface="Courier New" panose="02070309020205020404" pitchFamily="49" charset="0"/>
              </a:rPr>
              <a:t>sizeof x</a:t>
            </a:r>
          </a:p>
        </p:txBody>
      </p:sp>
    </p:spTree>
    <p:extLst>
      <p:ext uri="{BB962C8B-B14F-4D97-AF65-F5344CB8AC3E}">
        <p14:creationId xmlns:p14="http://schemas.microsoft.com/office/powerpoint/2010/main" val="257945101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195</TotalTime>
  <Words>1072</Words>
  <Application>Microsoft Office PowerPoint</Application>
  <PresentationFormat>Widescreen</PresentationFormat>
  <Paragraphs>57</Paragraphs>
  <Slides>6</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2" baseType="lpstr">
      <vt:lpstr>Arial</vt:lpstr>
      <vt:lpstr>Calibri</vt:lpstr>
      <vt:lpstr>Courier New</vt:lpstr>
      <vt:lpstr>Gill Sans MT</vt:lpstr>
      <vt:lpstr>Parcel</vt:lpstr>
      <vt:lpstr>Drawing</vt:lpstr>
      <vt:lpstr>Unusual Operators</vt:lpstr>
      <vt:lpstr>Auto Increment &amp; Auto Decrement</vt:lpstr>
      <vt:lpstr>Auto Operators Continued</vt:lpstr>
      <vt:lpstr>Operation With Assignment</vt:lpstr>
      <vt:lpstr>Conditional Operator</vt:lpstr>
      <vt:lpstr>sizeof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2021-09-21T15:10:05Z</dcterms:modified>
</cp:coreProperties>
</file>