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7F3B8A-2053-4BA4-B6D9-78F1D1DB315B}" type="datetimeFigureOut">
              <a:rPr lang="en-US" smtClean="0"/>
              <a:t>9/20/2021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BE56A-37DE-41C5-B427-584EB6A9E534}" type="slidenum">
              <a:rPr lang="en-US" smtClean="0"/>
              <a:t>‹#›</a:t>
            </a:fld>
            <a:endParaRPr lang="en-US"/>
          </a:p>
        </p:txBody>
      </p:sp>
    </p:spTree>
    <p:extLst>
      <p:ext uri="{BB962C8B-B14F-4D97-AF65-F5344CB8AC3E}">
        <p14:creationId xmlns:p14="http://schemas.microsoft.com/office/powerpoint/2010/main" val="1960364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Every good program must eventually end. But how? C++ provides two different ways.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77BE56A-37DE-41C5-B427-584EB6A9E534}" type="slidenum">
              <a:rPr lang="en-US" smtClean="0"/>
              <a:t>1</a:t>
            </a:fld>
            <a:endParaRPr lang="en-US"/>
          </a:p>
        </p:txBody>
      </p:sp>
    </p:spTree>
    <p:extLst>
      <p:ext uri="{BB962C8B-B14F-4D97-AF65-F5344CB8AC3E}">
        <p14:creationId xmlns:p14="http://schemas.microsoft.com/office/powerpoint/2010/main" val="2712954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rPr>
              <a:t>We must first understand that it is the operating system that calls our starts or program running and it is to the operating system that control returns when the program ends. (This description is greatly over simplified but is sufficient for our purposes here.) When a program ends, it returns to the operating system an integer value called the exit status. A 0 means that the program did not detect any errors while running; a non-0 value means that an error was detected - but there is no correspondence between a given error and a specific value. We will not use the exit status in any of our examples or assignments, but batch files and scripts can test the exit status and alter their behavior based on the value.</a:t>
            </a:r>
            <a:endParaRPr lang="en-US" dirty="0"/>
          </a:p>
        </p:txBody>
      </p:sp>
      <p:sp>
        <p:nvSpPr>
          <p:cNvPr id="4" name="Slide Number Placeholder 3"/>
          <p:cNvSpPr>
            <a:spLocks noGrp="1"/>
          </p:cNvSpPr>
          <p:nvPr>
            <p:ph type="sldNum" sz="quarter" idx="5"/>
          </p:nvPr>
        </p:nvSpPr>
        <p:spPr/>
        <p:txBody>
          <a:bodyPr/>
          <a:lstStyle/>
          <a:p>
            <a:fld id="{577BE56A-37DE-41C5-B427-584EB6A9E534}" type="slidenum">
              <a:rPr lang="en-US" smtClean="0"/>
              <a:t>2</a:t>
            </a:fld>
            <a:endParaRPr lang="en-US"/>
          </a:p>
        </p:txBody>
      </p:sp>
    </p:spTree>
    <p:extLst>
      <p:ext uri="{BB962C8B-B14F-4D97-AF65-F5344CB8AC3E}">
        <p14:creationId xmlns:p14="http://schemas.microsoft.com/office/powerpoint/2010/main" val="823351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return statement is one way of ending a program and returning an exit status to the operating system. This is the purpose for the "return 0;" appearing at the bottom of main in all of the previous examples and the reason that main has an "int" return type. However, return can only be used in main to end a program; if return is called in another function, control is returned to the calling function.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77BE56A-37DE-41C5-B427-584EB6A9E534}" type="slidenum">
              <a:rPr lang="en-US" smtClean="0"/>
              <a:t>3</a:t>
            </a:fld>
            <a:endParaRPr lang="en-US"/>
          </a:p>
        </p:txBody>
      </p:sp>
    </p:spTree>
    <p:extLst>
      <p:ext uri="{BB962C8B-B14F-4D97-AF65-F5344CB8AC3E}">
        <p14:creationId xmlns:p14="http://schemas.microsoft.com/office/powerpoint/2010/main" val="2594962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Prior to the mid-1990's the ANSI standard allowed main to have either a "void" or an "int" return type. In the first case, main did not end with a return operation. Although the "new" ANSI standard is more than two decades old, many compilers still allow a void return type.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77BE56A-37DE-41C5-B427-584EB6A9E534}" type="slidenum">
              <a:rPr lang="en-US" smtClean="0"/>
              <a:t>4</a:t>
            </a:fld>
            <a:endParaRPr lang="en-US"/>
          </a:p>
        </p:txBody>
      </p:sp>
    </p:spTree>
    <p:extLst>
      <p:ext uri="{BB962C8B-B14F-4D97-AF65-F5344CB8AC3E}">
        <p14:creationId xmlns:p14="http://schemas.microsoft.com/office/powerpoint/2010/main" val="1725586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If we wish to end a program, usually early, while running a function other than main, we must call the exit function. The single argument is the exit status. Of course, you can also call exit from with main.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77BE56A-37DE-41C5-B427-584EB6A9E534}" type="slidenum">
              <a:rPr lang="en-US" smtClean="0"/>
              <a:t>5</a:t>
            </a:fld>
            <a:endParaRPr lang="en-US"/>
          </a:p>
        </p:txBody>
      </p:sp>
    </p:spTree>
    <p:extLst>
      <p:ext uri="{BB962C8B-B14F-4D97-AF65-F5344CB8AC3E}">
        <p14:creationId xmlns:p14="http://schemas.microsoft.com/office/powerpoint/2010/main" val="2902818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9/20/2021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9/20/2021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9/20/2021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9/20/2021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Program Termination</a:t>
            </a:r>
          </a:p>
        </p:txBody>
      </p:sp>
      <p:sp>
        <p:nvSpPr>
          <p:cNvPr id="3" name="Subtitle 2"/>
          <p:cNvSpPr>
            <a:spLocks noGrp="1"/>
          </p:cNvSpPr>
          <p:nvPr>
            <p:ph type="subTitle" idx="1"/>
          </p:nvPr>
        </p:nvSpPr>
        <p:spPr/>
        <p:txBody>
          <a:bodyPr/>
          <a:lstStyle/>
          <a:p>
            <a:r>
              <a:rPr lang="en-US" dirty="0">
                <a:latin typeface="Courier New" panose="02070309020205020404" pitchFamily="49" charset="0"/>
                <a:cs typeface="Courier New" panose="02070309020205020404" pitchFamily="49" charset="0"/>
              </a:rPr>
              <a:t>exit</a:t>
            </a:r>
            <a:r>
              <a:rPr lang="en-US" dirty="0"/>
              <a:t> and </a:t>
            </a:r>
            <a:r>
              <a:rPr lang="en-US" dirty="0">
                <a:latin typeface="Courier New" panose="02070309020205020404" pitchFamily="49" charset="0"/>
                <a:cs typeface="Courier New" panose="02070309020205020404" pitchFamily="49" charset="0"/>
              </a:rPr>
              <a:t>return</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Exit Status</a:t>
            </a:r>
          </a:p>
        </p:txBody>
      </p:sp>
      <p:sp>
        <p:nvSpPr>
          <p:cNvPr id="3" name="Content Placeholder 2"/>
          <p:cNvSpPr>
            <a:spLocks noGrp="1"/>
          </p:cNvSpPr>
          <p:nvPr>
            <p:ph idx="1"/>
          </p:nvPr>
        </p:nvSpPr>
        <p:spPr/>
        <p:txBody>
          <a:bodyPr/>
          <a:lstStyle/>
          <a:p>
            <a:r>
              <a:rPr lang="en-US" dirty="0"/>
              <a:t>Whenever a program terminates (stops running or ends its execution), it returns an integer, called the </a:t>
            </a:r>
            <a:r>
              <a:rPr lang="en-US" i="1" dirty="0"/>
              <a:t>exit status</a:t>
            </a:r>
            <a:r>
              <a:rPr lang="en-US" dirty="0"/>
              <a:t>, to the operating system</a:t>
            </a:r>
          </a:p>
          <a:p>
            <a:pPr lvl="1"/>
            <a:r>
              <a:rPr lang="en-US" dirty="0"/>
              <a:t>0		normal, non-error exit</a:t>
            </a:r>
          </a:p>
          <a:p>
            <a:pPr lvl="1"/>
            <a:r>
              <a:rPr lang="en-US" dirty="0"/>
              <a:t>non-0	some error was detected (no correlation between status and error)</a:t>
            </a:r>
          </a:p>
        </p:txBody>
      </p:sp>
    </p:spTree>
    <p:extLst>
      <p:ext uri="{BB962C8B-B14F-4D97-AF65-F5344CB8AC3E}">
        <p14:creationId xmlns:p14="http://schemas.microsoft.com/office/powerpoint/2010/main" val="3080021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return</a:t>
            </a:r>
          </a:p>
        </p:txBody>
      </p:sp>
      <p:sp>
        <p:nvSpPr>
          <p:cNvPr id="3" name="Content Placeholder 2"/>
          <p:cNvSpPr>
            <a:spLocks noGrp="1"/>
          </p:cNvSpPr>
          <p:nvPr>
            <p:ph idx="1"/>
          </p:nvPr>
        </p:nvSpPr>
        <p:spPr>
          <a:xfrm>
            <a:off x="2231136" y="2638044"/>
            <a:ext cx="7729728" cy="1546029"/>
          </a:xfrm>
        </p:spPr>
        <p:txBody>
          <a:bodyPr>
            <a:normAutofit/>
          </a:bodyPr>
          <a:lstStyle/>
          <a:p>
            <a:r>
              <a:rPr lang="en-US" dirty="0"/>
              <a:t>The </a:t>
            </a:r>
            <a:r>
              <a:rPr lang="en-US" dirty="0">
                <a:latin typeface="Courier New" panose="02070309020205020404" pitchFamily="49" charset="0"/>
                <a:cs typeface="Courier New" panose="02070309020205020404" pitchFamily="49" charset="0"/>
              </a:rPr>
              <a:t>return</a:t>
            </a:r>
            <a:r>
              <a:rPr lang="en-US" dirty="0"/>
              <a:t> statement causes a function to return to the function caller</a:t>
            </a:r>
          </a:p>
          <a:p>
            <a:pPr lvl="1"/>
            <a:r>
              <a:rPr lang="en-US" dirty="0"/>
              <a:t>Can only be used to end a program when called from main</a:t>
            </a:r>
          </a:p>
          <a:p>
            <a:pPr lvl="1"/>
            <a:r>
              <a:rPr lang="en-US" dirty="0"/>
              <a:t>main returns to the operating system; which can use the status in scripts &amp; batch files</a:t>
            </a:r>
          </a:p>
          <a:p>
            <a:pPr lvl="1"/>
            <a:r>
              <a:rPr lang="en-US" dirty="0">
                <a:latin typeface="Courier New" panose="02070309020205020404" pitchFamily="49" charset="0"/>
                <a:cs typeface="Courier New" panose="02070309020205020404" pitchFamily="49" charset="0"/>
              </a:rPr>
              <a:t>return 0; </a:t>
            </a:r>
            <a:r>
              <a:rPr lang="en-US" dirty="0"/>
              <a:t>returns a 0, non-error, status to the operating system</a:t>
            </a:r>
          </a:p>
        </p:txBody>
      </p:sp>
      <p:sp>
        <p:nvSpPr>
          <p:cNvPr id="4" name="TextBox 3"/>
          <p:cNvSpPr txBox="1"/>
          <p:nvPr/>
        </p:nvSpPr>
        <p:spPr>
          <a:xfrm>
            <a:off x="4565072" y="4184073"/>
            <a:ext cx="3061855" cy="2308324"/>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#include &lt;</a:t>
            </a:r>
            <a:r>
              <a:rPr lang="en-US" dirty="0" err="1">
                <a:latin typeface="Courier New" panose="02070309020205020404" pitchFamily="49" charset="0"/>
                <a:cs typeface="Courier New" panose="02070309020205020404" pitchFamily="49" charset="0"/>
              </a:rPr>
              <a:t>iostream</a:t>
            </a:r>
            <a:r>
              <a:rPr lang="en-US" dirty="0">
                <a:latin typeface="Courier New" panose="02070309020205020404" pitchFamily="49"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using namespace </a:t>
            </a:r>
            <a:r>
              <a:rPr lang="en-US" dirty="0" err="1">
                <a:latin typeface="Courier New" panose="02070309020205020404" pitchFamily="49" charset="0"/>
                <a:cs typeface="Courier New" panose="02070309020205020404" pitchFamily="49" charset="0"/>
              </a:rPr>
              <a:t>std</a:t>
            </a:r>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int main()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return 0;</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071670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Old ANSI Standard</a:t>
            </a:r>
          </a:p>
        </p:txBody>
      </p:sp>
      <p:sp>
        <p:nvSpPr>
          <p:cNvPr id="3" name="Content Placeholder 2"/>
          <p:cNvSpPr>
            <a:spLocks noGrp="1"/>
          </p:cNvSpPr>
          <p:nvPr>
            <p:ph idx="1"/>
          </p:nvPr>
        </p:nvSpPr>
        <p:spPr>
          <a:xfrm>
            <a:off x="2231136" y="2638044"/>
            <a:ext cx="7729728" cy="1615301"/>
          </a:xfrm>
        </p:spPr>
        <p:txBody>
          <a:bodyPr/>
          <a:lstStyle/>
          <a:p>
            <a:r>
              <a:rPr lang="en-US" dirty="0"/>
              <a:t>Standard allowed two version of main:</a:t>
            </a:r>
          </a:p>
          <a:p>
            <a:pPr lvl="1"/>
            <a:r>
              <a:rPr lang="en-US" dirty="0"/>
              <a:t>void main</a:t>
            </a:r>
          </a:p>
          <a:p>
            <a:pPr lvl="1"/>
            <a:r>
              <a:rPr lang="en-US" dirty="0"/>
              <a:t>int main</a:t>
            </a:r>
          </a:p>
          <a:p>
            <a:pPr lvl="1"/>
            <a:r>
              <a:rPr lang="en-US" dirty="0"/>
              <a:t>Standard changed mid 1990’s</a:t>
            </a:r>
          </a:p>
        </p:txBody>
      </p:sp>
      <p:sp>
        <p:nvSpPr>
          <p:cNvPr id="4" name="TextBox 3"/>
          <p:cNvSpPr txBox="1"/>
          <p:nvPr/>
        </p:nvSpPr>
        <p:spPr>
          <a:xfrm>
            <a:off x="5202381" y="4447309"/>
            <a:ext cx="1787237"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main()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958610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exit</a:t>
            </a:r>
          </a:p>
        </p:txBody>
      </p:sp>
      <p:sp>
        <p:nvSpPr>
          <p:cNvPr id="3" name="Content Placeholder 2"/>
          <p:cNvSpPr>
            <a:spLocks noGrp="1"/>
          </p:cNvSpPr>
          <p:nvPr>
            <p:ph idx="1"/>
          </p:nvPr>
        </p:nvSpPr>
        <p:spPr>
          <a:xfrm>
            <a:off x="2231136" y="2638045"/>
            <a:ext cx="7729728" cy="811738"/>
          </a:xfrm>
        </p:spPr>
        <p:txBody>
          <a:bodyPr/>
          <a:lstStyle/>
          <a:p>
            <a:r>
              <a:rPr lang="en-US" dirty="0"/>
              <a:t>Use the exit function to terminate a program from any location:</a:t>
            </a:r>
          </a:p>
          <a:p>
            <a:pPr lvl="1"/>
            <a:r>
              <a:rPr lang="en-US" dirty="0">
                <a:latin typeface="Courier New" panose="02070309020205020404" pitchFamily="49" charset="0"/>
                <a:cs typeface="Courier New" panose="02070309020205020404" pitchFamily="49" charset="0"/>
              </a:rPr>
              <a:t>exit(status);</a:t>
            </a:r>
          </a:p>
        </p:txBody>
      </p:sp>
      <p:sp>
        <p:nvSpPr>
          <p:cNvPr id="4" name="TextBox 3"/>
          <p:cNvSpPr txBox="1"/>
          <p:nvPr/>
        </p:nvSpPr>
        <p:spPr>
          <a:xfrm>
            <a:off x="3803072" y="3796146"/>
            <a:ext cx="4585855" cy="258532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a:t>
            </a:r>
            <a:r>
              <a:rPr lang="en-US" dirty="0" err="1">
                <a:latin typeface="Courier New" panose="02070309020205020404" pitchFamily="49" charset="0"/>
                <a:cs typeface="Courier New" panose="02070309020205020404" pitchFamily="49" charset="0"/>
              </a:rPr>
              <a:t>other_function</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if (condition1)</a:t>
            </a:r>
          </a:p>
          <a:p>
            <a:r>
              <a:rPr lang="en-US" dirty="0">
                <a:latin typeface="Courier New" panose="02070309020205020404" pitchFamily="49" charset="0"/>
                <a:cs typeface="Courier New" panose="02070309020205020404" pitchFamily="49" charset="0"/>
              </a:rPr>
              <a:t>		exit(2);		// error</a:t>
            </a:r>
          </a:p>
          <a:p>
            <a:r>
              <a:rPr lang="en-US" dirty="0">
                <a:latin typeface="Courier New" panose="02070309020205020404" pitchFamily="49" charset="0"/>
                <a:cs typeface="Courier New" panose="02070309020205020404" pitchFamily="49" charset="0"/>
              </a:rPr>
              <a:t>	else if (condition2)</a:t>
            </a:r>
          </a:p>
          <a:p>
            <a:r>
              <a:rPr lang="en-US" dirty="0">
                <a:latin typeface="Courier New" panose="02070309020205020404" pitchFamily="49" charset="0"/>
                <a:cs typeface="Courier New" panose="02070309020205020404" pitchFamily="49" charset="0"/>
              </a:rPr>
              <a:t>		exit(0);		// non-error</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7446925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96</TotalTime>
  <Words>583</Words>
  <Application>Microsoft Office PowerPoint</Application>
  <PresentationFormat>Widescreen</PresentationFormat>
  <Paragraphs>53</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Program Termination</vt:lpstr>
      <vt:lpstr>Exit Status</vt:lpstr>
      <vt:lpstr>return</vt:lpstr>
      <vt:lpstr>Old ANSI Standard</vt:lpstr>
      <vt:lpstr>exit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8</cp:revision>
  <dcterms:created xsi:type="dcterms:W3CDTF">2016-07-13T22:03:45Z</dcterms:created>
  <dcterms:modified xsi:type="dcterms:W3CDTF">2021-09-20T17:41:29Z</dcterms:modified>
</cp:coreProperties>
</file>