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C7E4FE-6D45-4E9F-93C1-F63725A42236}" type="datetimeFigureOut">
              <a:rPr lang="en-US" smtClean="0"/>
              <a:t>9/17/2021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A1C542-4617-4E51-8A27-AEF4C81714B0}" type="slidenum">
              <a:rPr lang="en-US" smtClean="0"/>
              <a:t>‹#›</a:t>
            </a:fld>
            <a:endParaRPr lang="en-US"/>
          </a:p>
        </p:txBody>
      </p:sp>
    </p:spTree>
    <p:extLst>
      <p:ext uri="{BB962C8B-B14F-4D97-AF65-F5344CB8AC3E}">
        <p14:creationId xmlns:p14="http://schemas.microsoft.com/office/powerpoint/2010/main" val="68643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At the heart of every C++ statement, simple or complex, is a set of operators, symbols that instruct the computer to perform a single, simple task.</a:t>
            </a:r>
            <a:endParaRPr lang="en-US" dirty="0"/>
          </a:p>
        </p:txBody>
      </p:sp>
      <p:sp>
        <p:nvSpPr>
          <p:cNvPr id="4" name="Slide Number Placeholder 3"/>
          <p:cNvSpPr>
            <a:spLocks noGrp="1"/>
          </p:cNvSpPr>
          <p:nvPr>
            <p:ph type="sldNum" sz="quarter" idx="5"/>
          </p:nvPr>
        </p:nvSpPr>
        <p:spPr/>
        <p:txBody>
          <a:bodyPr/>
          <a:lstStyle/>
          <a:p>
            <a:fld id="{A2A1C542-4617-4E51-8A27-AEF4C81714B0}" type="slidenum">
              <a:rPr lang="en-US" smtClean="0"/>
              <a:t>1</a:t>
            </a:fld>
            <a:endParaRPr lang="en-US"/>
          </a:p>
        </p:txBody>
      </p:sp>
    </p:spTree>
    <p:extLst>
      <p:ext uri="{BB962C8B-B14F-4D97-AF65-F5344CB8AC3E}">
        <p14:creationId xmlns:p14="http://schemas.microsoft.com/office/powerpoint/2010/main" val="3075880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Most operators consist of just one or two characters but some operators consist of a complete word. Operands are the expressions or values on which an operator operates or works. Operands are often constants or variables, but function calls (that return a value) and sub-expressions are also permitted. The result of an operation is also an expression.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A1C542-4617-4E51-8A27-AEF4C81714B0}" type="slidenum">
              <a:rPr lang="en-US" smtClean="0"/>
              <a:t>2</a:t>
            </a:fld>
            <a:endParaRPr lang="en-US"/>
          </a:p>
        </p:txBody>
      </p:sp>
    </p:spTree>
    <p:extLst>
      <p:ext uri="{BB962C8B-B14F-4D97-AF65-F5344CB8AC3E}">
        <p14:creationId xmlns:p14="http://schemas.microsoft.com/office/powerpoint/2010/main" val="3406149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Operators are characterized by the number of operands that they require. Most operators require one or two operands but C++ does have one operator that requires three.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Unary operators require or work on a single operand or expression. Binary operators require or work on two operands. The single Ternary operator takes three operands.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A1C542-4617-4E51-8A27-AEF4C81714B0}" type="slidenum">
              <a:rPr lang="en-US" smtClean="0"/>
              <a:t>3</a:t>
            </a:fld>
            <a:endParaRPr lang="en-US"/>
          </a:p>
        </p:txBody>
      </p:sp>
    </p:spTree>
    <p:extLst>
      <p:ext uri="{BB962C8B-B14F-4D97-AF65-F5344CB8AC3E}">
        <p14:creationId xmlns:p14="http://schemas.microsoft.com/office/powerpoint/2010/main" val="1188918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All operators have two characteristics that affect the order in which they are evaluated: precedence and associativity. The rules that establish these characteristics are, to some extent, arbitrary, but they are based on similar properties from algebra and follow the best practices that have evolved over decades of programming language development. These rules are built into the compiler itself.</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Operators with higher precedence are evaluated before operators with lower precedence. Associativity determines the direction (left or right) in which operators with the same precedence are evaluated.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A1C542-4617-4E51-8A27-AEF4C81714B0}" type="slidenum">
              <a:rPr lang="en-US" smtClean="0"/>
              <a:t>4</a:t>
            </a:fld>
            <a:endParaRPr lang="en-US"/>
          </a:p>
        </p:txBody>
      </p:sp>
    </p:spTree>
    <p:extLst>
      <p:ext uri="{BB962C8B-B14F-4D97-AF65-F5344CB8AC3E}">
        <p14:creationId xmlns:p14="http://schemas.microsoft.com/office/powerpoint/2010/main" val="2384815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There are only three levels of precedence that you need try to memorize at this time and they are the same as the precedence used in algebra: *, /, and % all have the same precedence; + and - both have the same precedence, which is lower than the first three; and the precedence of = is lower than the precedence of any of the arithmetic operators.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In this example, the compiler evaluates 2*3 first, then adds 4 to the result; finally, the result is stored in variable 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A1C542-4617-4E51-8A27-AEF4C81714B0}" type="slidenum">
              <a:rPr lang="en-US" smtClean="0"/>
              <a:t>5</a:t>
            </a:fld>
            <a:endParaRPr lang="en-US"/>
          </a:p>
        </p:txBody>
      </p:sp>
    </p:spTree>
    <p:extLst>
      <p:ext uri="{BB962C8B-B14F-4D97-AF65-F5344CB8AC3E}">
        <p14:creationId xmlns:p14="http://schemas.microsoft.com/office/powerpoint/2010/main" val="4181658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Associativity determines the order of evaluation when two or more operators have the same precedence. The precedence of operators in the expression 4+2+3 is trivially the same since they are all the same operator. So which sub-expression, 4+2 or 2+3, is evaluated first? The addition operator, like all of the arithmetic operators, is left associative, which means that it is evaluated left to right. So the order of operation is 4+2, then 3 is added to the result.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00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The assignment operator is right associative. This fact is usually of no consequence to us because we generally only have one assignment operation in any statement. But it is possible to chain assignment operations together. This example shows a compact notation for assigning the same value to multiple variables in a single statement. 0 is stored in c, then in b, and finally in 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A1C542-4617-4E51-8A27-AEF4C81714B0}" type="slidenum">
              <a:rPr lang="en-US" smtClean="0"/>
              <a:t>6</a:t>
            </a:fld>
            <a:endParaRPr lang="en-US"/>
          </a:p>
        </p:txBody>
      </p:sp>
    </p:spTree>
    <p:extLst>
      <p:ext uri="{BB962C8B-B14F-4D97-AF65-F5344CB8AC3E}">
        <p14:creationId xmlns:p14="http://schemas.microsoft.com/office/powerpoint/2010/main" val="1270746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Calibri" panose="020F0502020204030204" pitchFamily="34" charset="0"/>
              </a:rPr>
              <a:t>This slide shows a partial list of operators and their precedence (highest at the top) and their associativity. A more complete list may be found in the text, but these operators are the most important. Each of these operators is treated identically in C++ and in Java.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A1C542-4617-4E51-8A27-AEF4C81714B0}" type="slidenum">
              <a:rPr lang="en-US" smtClean="0"/>
              <a:t>7</a:t>
            </a:fld>
            <a:endParaRPr lang="en-US"/>
          </a:p>
        </p:txBody>
      </p:sp>
    </p:spTree>
    <p:extLst>
      <p:ext uri="{BB962C8B-B14F-4D97-AF65-F5344CB8AC3E}">
        <p14:creationId xmlns:p14="http://schemas.microsoft.com/office/powerpoint/2010/main" val="1654689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9/17/2021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9/17/2021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9/17/2021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Operators and Operands</a:t>
            </a:r>
          </a:p>
        </p:txBody>
      </p:sp>
      <p:sp>
        <p:nvSpPr>
          <p:cNvPr id="3" name="Subtitle 2"/>
          <p:cNvSpPr>
            <a:spLocks noGrp="1"/>
          </p:cNvSpPr>
          <p:nvPr>
            <p:ph type="subTitle" idx="1"/>
          </p:nvPr>
        </p:nvSpPr>
        <p:spPr/>
        <p:txBody>
          <a:bodyPr/>
          <a:lstStyle/>
          <a:p>
            <a:r>
              <a:rPr lang="en-US" dirty="0"/>
              <a:t>Fundamental Programming Elements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Operators And Operands</a:t>
            </a:r>
          </a:p>
        </p:txBody>
      </p:sp>
      <p:sp>
        <p:nvSpPr>
          <p:cNvPr id="3" name="Content Placeholder 2"/>
          <p:cNvSpPr>
            <a:spLocks noGrp="1"/>
          </p:cNvSpPr>
          <p:nvPr>
            <p:ph idx="1"/>
          </p:nvPr>
        </p:nvSpPr>
        <p:spPr/>
        <p:txBody>
          <a:bodyPr/>
          <a:lstStyle/>
          <a:p>
            <a:r>
              <a:rPr lang="en-US" dirty="0"/>
              <a:t>Operators are symbols or words that denote some processing that takes place on one, two, or three expressions</a:t>
            </a:r>
          </a:p>
          <a:p>
            <a:r>
              <a:rPr lang="en-US" dirty="0"/>
              <a:t>Operands are the expressions on which operators work; generally they can be</a:t>
            </a:r>
          </a:p>
          <a:p>
            <a:pPr lvl="1"/>
            <a:r>
              <a:rPr lang="en-US" dirty="0"/>
              <a:t>constants</a:t>
            </a:r>
          </a:p>
          <a:p>
            <a:pPr lvl="1"/>
            <a:r>
              <a:rPr lang="en-US" dirty="0"/>
              <a:t>variables</a:t>
            </a:r>
          </a:p>
          <a:p>
            <a:pPr lvl="1"/>
            <a:r>
              <a:rPr lang="en-US" dirty="0"/>
              <a:t>functions that return values</a:t>
            </a:r>
          </a:p>
          <a:p>
            <a:pPr lvl="1"/>
            <a:r>
              <a:rPr lang="en-US" dirty="0"/>
              <a:t>combinations of the above</a:t>
            </a:r>
          </a:p>
          <a:p>
            <a:r>
              <a:rPr lang="en-US" dirty="0"/>
              <a:t>Operators produce a new expression</a:t>
            </a:r>
          </a:p>
        </p:txBody>
      </p:sp>
    </p:spTree>
    <p:extLst>
      <p:ext uri="{BB962C8B-B14F-4D97-AF65-F5344CB8AC3E}">
        <p14:creationId xmlns:p14="http://schemas.microsoft.com/office/powerpoint/2010/main" val="1898935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Number of Operands</a:t>
            </a:r>
          </a:p>
        </p:txBody>
      </p:sp>
      <p:sp>
        <p:nvSpPr>
          <p:cNvPr id="3" name="Content Placeholder 2"/>
          <p:cNvSpPr>
            <a:spLocks noGrp="1"/>
          </p:cNvSpPr>
          <p:nvPr>
            <p:ph idx="1"/>
          </p:nvPr>
        </p:nvSpPr>
        <p:spPr/>
        <p:txBody>
          <a:bodyPr/>
          <a:lstStyle/>
          <a:p>
            <a:r>
              <a:rPr lang="en-US" dirty="0"/>
              <a:t>Operators can be characterized by the number of required operands</a:t>
            </a:r>
          </a:p>
          <a:p>
            <a:pPr lvl="1"/>
            <a:r>
              <a:rPr lang="en-US" dirty="0"/>
              <a:t>Unary: a single operand</a:t>
            </a:r>
          </a:p>
          <a:p>
            <a:pPr lvl="1"/>
            <a:r>
              <a:rPr lang="en-US" dirty="0"/>
              <a:t>Binary: two operands</a:t>
            </a:r>
          </a:p>
          <a:p>
            <a:pPr lvl="1"/>
            <a:r>
              <a:rPr lang="en-US" dirty="0"/>
              <a:t>Ternary: three operands</a:t>
            </a:r>
          </a:p>
          <a:p>
            <a:r>
              <a:rPr lang="en-US" dirty="0"/>
              <a:t>Examples:</a:t>
            </a:r>
          </a:p>
          <a:p>
            <a:pPr lvl="1"/>
            <a:r>
              <a:rPr lang="en-US" dirty="0"/>
              <a:t>-N			new Person		sizeof(int)</a:t>
            </a:r>
          </a:p>
          <a:p>
            <a:pPr lvl="1"/>
            <a:r>
              <a:rPr lang="en-US" dirty="0"/>
              <a:t>a + b			y * sqrt(2)			x / 2</a:t>
            </a:r>
          </a:p>
          <a:p>
            <a:pPr lvl="1"/>
            <a:r>
              <a:rPr lang="en-US" dirty="0"/>
              <a:t>(x &lt; y) ? x : y</a:t>
            </a:r>
          </a:p>
        </p:txBody>
      </p:sp>
    </p:spTree>
    <p:extLst>
      <p:ext uri="{BB962C8B-B14F-4D97-AF65-F5344CB8AC3E}">
        <p14:creationId xmlns:p14="http://schemas.microsoft.com/office/powerpoint/2010/main" val="286755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 Of Operator Evaluation</a:t>
            </a:r>
          </a:p>
        </p:txBody>
      </p:sp>
      <p:sp>
        <p:nvSpPr>
          <p:cNvPr id="3" name="Content Placeholder 2"/>
          <p:cNvSpPr>
            <a:spLocks noGrp="1"/>
          </p:cNvSpPr>
          <p:nvPr>
            <p:ph idx="1"/>
          </p:nvPr>
        </p:nvSpPr>
        <p:spPr/>
        <p:txBody>
          <a:bodyPr/>
          <a:lstStyle/>
          <a:p>
            <a:r>
              <a:rPr lang="en-US" dirty="0"/>
              <a:t>When an expression contains multiple operators, two characteristics govern the order in which the operators are evaluated</a:t>
            </a:r>
          </a:p>
          <a:p>
            <a:r>
              <a:rPr lang="en-US" dirty="0"/>
              <a:t>Precedence</a:t>
            </a:r>
          </a:p>
          <a:p>
            <a:pPr lvl="1"/>
            <a:r>
              <a:rPr lang="en-US" dirty="0"/>
              <a:t>Arbitrary but generally follows algebraic conventions</a:t>
            </a:r>
          </a:p>
          <a:p>
            <a:pPr lvl="1"/>
            <a:r>
              <a:rPr lang="en-US" dirty="0"/>
              <a:t>Built into the compiler</a:t>
            </a:r>
          </a:p>
          <a:p>
            <a:r>
              <a:rPr lang="en-US" dirty="0"/>
              <a:t>Associativity</a:t>
            </a:r>
          </a:p>
          <a:p>
            <a:pPr lvl="1"/>
            <a:r>
              <a:rPr lang="en-US" dirty="0"/>
              <a:t>Arbitrary but generally makes good sense</a:t>
            </a:r>
          </a:p>
          <a:p>
            <a:pPr lvl="1"/>
            <a:r>
              <a:rPr lang="en-US" dirty="0"/>
              <a:t>Built into the compiler</a:t>
            </a:r>
          </a:p>
          <a:p>
            <a:endParaRPr lang="en-US" dirty="0"/>
          </a:p>
        </p:txBody>
      </p:sp>
    </p:spTree>
    <p:extLst>
      <p:ext uri="{BB962C8B-B14F-4D97-AF65-F5344CB8AC3E}">
        <p14:creationId xmlns:p14="http://schemas.microsoft.com/office/powerpoint/2010/main" val="1941037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Precedence</a:t>
            </a:r>
          </a:p>
        </p:txBody>
      </p:sp>
      <p:sp>
        <p:nvSpPr>
          <p:cNvPr id="3" name="Content Placeholder 2"/>
          <p:cNvSpPr>
            <a:spLocks noGrp="1"/>
          </p:cNvSpPr>
          <p:nvPr>
            <p:ph idx="1"/>
          </p:nvPr>
        </p:nvSpPr>
        <p:spPr>
          <a:xfrm>
            <a:off x="2231136" y="2638044"/>
            <a:ext cx="7729728" cy="3527229"/>
          </a:xfrm>
        </p:spPr>
        <p:txBody>
          <a:bodyPr/>
          <a:lstStyle/>
          <a:p>
            <a:r>
              <a:rPr lang="en-US" dirty="0"/>
              <a:t>*, /, and % all have the same precedence</a:t>
            </a:r>
          </a:p>
          <a:p>
            <a:r>
              <a:rPr lang="en-US" dirty="0"/>
              <a:t>+ and – have the same precedence, which is lower than the above</a:t>
            </a:r>
          </a:p>
          <a:p>
            <a:r>
              <a:rPr lang="en-US" dirty="0"/>
              <a:t>= has a very low precedence</a:t>
            </a:r>
          </a:p>
          <a:p>
            <a:r>
              <a:rPr lang="en-US" dirty="0"/>
              <a:t>a = 4 + 2 * 3</a:t>
            </a:r>
          </a:p>
          <a:p>
            <a:pPr lvl="1"/>
            <a:r>
              <a:rPr lang="en-US" dirty="0"/>
              <a:t>2 * 3 is evaluated first</a:t>
            </a:r>
          </a:p>
          <a:p>
            <a:pPr lvl="1"/>
            <a:r>
              <a:rPr lang="en-US" dirty="0"/>
              <a:t>4 + 6 is evaluated next</a:t>
            </a:r>
          </a:p>
          <a:p>
            <a:pPr lvl="1"/>
            <a:r>
              <a:rPr lang="en-US" dirty="0"/>
              <a:t>a = 10 is the last operation</a:t>
            </a:r>
          </a:p>
          <a:p>
            <a:r>
              <a:rPr lang="en-US" dirty="0"/>
              <a:t>Precedence can be overridden with parentheses</a:t>
            </a:r>
          </a:p>
          <a:p>
            <a:pPr lvl="1"/>
            <a:r>
              <a:rPr lang="en-US" dirty="0"/>
              <a:t>a = (4 + 2) * 3</a:t>
            </a:r>
          </a:p>
        </p:txBody>
      </p:sp>
    </p:spTree>
    <p:extLst>
      <p:ext uri="{BB962C8B-B14F-4D97-AF65-F5344CB8AC3E}">
        <p14:creationId xmlns:p14="http://schemas.microsoft.com/office/powerpoint/2010/main" val="1194181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Associativity</a:t>
            </a:r>
          </a:p>
        </p:txBody>
      </p:sp>
      <p:sp>
        <p:nvSpPr>
          <p:cNvPr id="3" name="Content Placeholder 2"/>
          <p:cNvSpPr>
            <a:spLocks noGrp="1"/>
          </p:cNvSpPr>
          <p:nvPr>
            <p:ph idx="1"/>
          </p:nvPr>
        </p:nvSpPr>
        <p:spPr/>
        <p:txBody>
          <a:bodyPr/>
          <a:lstStyle/>
          <a:p>
            <a:r>
              <a:rPr lang="en-US" dirty="0"/>
              <a:t>Associativity is the direction of evaluation (left to right or right to left)</a:t>
            </a:r>
          </a:p>
          <a:p>
            <a:r>
              <a:rPr lang="en-US" dirty="0"/>
              <a:t>*, /, %, +, and – are all left associative (evaluated left to right)</a:t>
            </a:r>
          </a:p>
          <a:p>
            <a:r>
              <a:rPr lang="en-US" dirty="0"/>
              <a:t>= is right associative (evaluated right to left)</a:t>
            </a:r>
          </a:p>
          <a:p>
            <a:r>
              <a:rPr lang="en-US" dirty="0"/>
              <a:t>a = 4 + 2 + 3</a:t>
            </a:r>
          </a:p>
          <a:p>
            <a:pPr lvl="1"/>
            <a:r>
              <a:rPr lang="en-US" dirty="0"/>
              <a:t>4 + 2 is evaluated first</a:t>
            </a:r>
          </a:p>
          <a:p>
            <a:pPr lvl="1"/>
            <a:r>
              <a:rPr lang="en-US" dirty="0"/>
              <a:t>6 + 3 is evaluated next</a:t>
            </a:r>
          </a:p>
          <a:p>
            <a:pPr lvl="1"/>
            <a:r>
              <a:rPr lang="en-US" dirty="0"/>
              <a:t>a = 9 is evaluated next</a:t>
            </a:r>
          </a:p>
          <a:p>
            <a:r>
              <a:rPr lang="en-US" dirty="0"/>
              <a:t>a = b = c = 0; is evaluated as a = (b = (c = 0));</a:t>
            </a:r>
          </a:p>
        </p:txBody>
      </p:sp>
    </p:spTree>
    <p:extLst>
      <p:ext uri="{BB962C8B-B14F-4D97-AF65-F5344CB8AC3E}">
        <p14:creationId xmlns:p14="http://schemas.microsoft.com/office/powerpoint/2010/main" val="1586664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Partial Operator List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5941082"/>
              </p:ext>
            </p:extLst>
          </p:nvPr>
        </p:nvGraphicFramePr>
        <p:xfrm>
          <a:off x="1967346" y="2638425"/>
          <a:ext cx="8215744" cy="4079240"/>
        </p:xfrm>
        <a:graphic>
          <a:graphicData uri="http://schemas.openxmlformats.org/drawingml/2006/table">
            <a:tbl>
              <a:tblPr firstRow="1" bandRow="1">
                <a:tableStyleId>{5C22544A-7EE6-4342-B048-85BDC9FD1C3A}</a:tableStyleId>
              </a:tblPr>
              <a:tblGrid>
                <a:gridCol w="1958312">
                  <a:extLst>
                    <a:ext uri="{9D8B030D-6E8A-4147-A177-3AD203B41FA5}">
                      <a16:colId xmlns:a16="http://schemas.microsoft.com/office/drawing/2014/main" val="3929522412"/>
                    </a:ext>
                  </a:extLst>
                </a:gridCol>
                <a:gridCol w="4519963">
                  <a:extLst>
                    <a:ext uri="{9D8B030D-6E8A-4147-A177-3AD203B41FA5}">
                      <a16:colId xmlns:a16="http://schemas.microsoft.com/office/drawing/2014/main" val="2436577773"/>
                    </a:ext>
                  </a:extLst>
                </a:gridCol>
                <a:gridCol w="1737469">
                  <a:extLst>
                    <a:ext uri="{9D8B030D-6E8A-4147-A177-3AD203B41FA5}">
                      <a16:colId xmlns:a16="http://schemas.microsoft.com/office/drawing/2014/main" val="852718049"/>
                    </a:ext>
                  </a:extLst>
                </a:gridCol>
              </a:tblGrid>
              <a:tr h="370840">
                <a:tc>
                  <a:txBody>
                    <a:bodyPr/>
                    <a:lstStyle/>
                    <a:p>
                      <a:r>
                        <a:rPr lang="en-US" dirty="0"/>
                        <a:t>Operator</a:t>
                      </a:r>
                    </a:p>
                  </a:txBody>
                  <a:tcPr/>
                </a:tc>
                <a:tc>
                  <a:txBody>
                    <a:bodyPr/>
                    <a:lstStyle/>
                    <a:p>
                      <a:r>
                        <a:rPr lang="en-US" dirty="0"/>
                        <a:t>Description</a:t>
                      </a:r>
                    </a:p>
                  </a:txBody>
                  <a:tcPr/>
                </a:tc>
                <a:tc>
                  <a:txBody>
                    <a:bodyPr/>
                    <a:lstStyle/>
                    <a:p>
                      <a:r>
                        <a:rPr lang="en-US" dirty="0"/>
                        <a:t>Associativity</a:t>
                      </a:r>
                    </a:p>
                  </a:txBody>
                  <a:tcPr/>
                </a:tc>
                <a:extLst>
                  <a:ext uri="{0D108BD9-81ED-4DB2-BD59-A6C34878D82A}">
                    <a16:rowId xmlns:a16="http://schemas.microsoft.com/office/drawing/2014/main" val="3965536043"/>
                  </a:ext>
                </a:extLst>
              </a:tr>
              <a:tr h="370840">
                <a:tc>
                  <a:txBody>
                    <a:bodyPr/>
                    <a:lstStyle/>
                    <a:p>
                      <a:r>
                        <a:rPr lang="en-US" dirty="0">
                          <a:latin typeface="Courier New" panose="02070309020205020404" pitchFamily="49" charset="0"/>
                          <a:cs typeface="Courier New" panose="02070309020205020404" pitchFamily="49" charset="0"/>
                        </a:rPr>
                        <a:t>(</a:t>
                      </a:r>
                      <a:r>
                        <a:rPr lang="en-US" baseline="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txBody>
                  <a:tcPr/>
                </a:tc>
                <a:tc>
                  <a:txBody>
                    <a:bodyPr/>
                    <a:lstStyle/>
                    <a:p>
                      <a:r>
                        <a:rPr lang="en-US" dirty="0"/>
                        <a:t>Grouping</a:t>
                      </a:r>
                    </a:p>
                  </a:txBody>
                  <a:tcPr/>
                </a:tc>
                <a:tc>
                  <a:txBody>
                    <a:bodyPr/>
                    <a:lstStyle/>
                    <a:p>
                      <a:r>
                        <a:rPr lang="en-US" dirty="0"/>
                        <a:t>Right</a:t>
                      </a:r>
                    </a:p>
                  </a:txBody>
                  <a:tcPr/>
                </a:tc>
                <a:extLst>
                  <a:ext uri="{0D108BD9-81ED-4DB2-BD59-A6C34878D82A}">
                    <a16:rowId xmlns:a16="http://schemas.microsoft.com/office/drawing/2014/main" val="4119314458"/>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Logical negation / not</a:t>
                      </a:r>
                    </a:p>
                  </a:txBody>
                  <a:tcPr/>
                </a:tc>
                <a:tc>
                  <a:txBody>
                    <a:bodyPr/>
                    <a:lstStyle/>
                    <a:p>
                      <a:r>
                        <a:rPr lang="en-US" dirty="0"/>
                        <a:t>Right</a:t>
                      </a:r>
                    </a:p>
                  </a:txBody>
                  <a:tcPr/>
                </a:tc>
                <a:extLst>
                  <a:ext uri="{0D108BD9-81ED-4DB2-BD59-A6C34878D82A}">
                    <a16:rowId xmlns:a16="http://schemas.microsoft.com/office/drawing/2014/main" val="848461603"/>
                  </a:ext>
                </a:extLst>
              </a:tr>
              <a:tr h="370840">
                <a:tc>
                  <a:txBody>
                    <a:bodyPr/>
                    <a:lstStyle/>
                    <a:p>
                      <a:r>
                        <a:rPr lang="en-US" dirty="0">
                          <a:latin typeface="Courier New" panose="02070309020205020404" pitchFamily="49" charset="0"/>
                          <a:cs typeface="Courier New" panose="02070309020205020404" pitchFamily="49" charset="0"/>
                        </a:rPr>
                        <a:t>+, -</a:t>
                      </a:r>
                    </a:p>
                  </a:txBody>
                  <a:tcPr/>
                </a:tc>
                <a:tc>
                  <a:txBody>
                    <a:bodyPr/>
                    <a:lstStyle/>
                    <a:p>
                      <a:r>
                        <a:rPr lang="en-US" dirty="0"/>
                        <a:t>Unary</a:t>
                      </a:r>
                      <a:r>
                        <a:rPr lang="en-US" baseline="0" dirty="0"/>
                        <a:t> + and -</a:t>
                      </a:r>
                      <a:endParaRPr lang="en-US" dirty="0"/>
                    </a:p>
                  </a:txBody>
                  <a:tcPr/>
                </a:tc>
                <a:tc>
                  <a:txBody>
                    <a:bodyPr/>
                    <a:lstStyle/>
                    <a:p>
                      <a:r>
                        <a:rPr lang="en-US" dirty="0"/>
                        <a:t>Right</a:t>
                      </a:r>
                    </a:p>
                  </a:txBody>
                  <a:tcPr/>
                </a:tc>
                <a:extLst>
                  <a:ext uri="{0D108BD9-81ED-4DB2-BD59-A6C34878D82A}">
                    <a16:rowId xmlns:a16="http://schemas.microsoft.com/office/drawing/2014/main" val="3609913452"/>
                  </a:ext>
                </a:extLst>
              </a:tr>
              <a:tr h="370840">
                <a:tc>
                  <a:txBody>
                    <a:bodyPr/>
                    <a:lstStyle/>
                    <a:p>
                      <a:r>
                        <a:rPr lang="en-US" dirty="0">
                          <a:latin typeface="Courier New" panose="02070309020205020404" pitchFamily="49" charset="0"/>
                          <a:cs typeface="Courier New" panose="02070309020205020404" pitchFamily="49" charset="0"/>
                        </a:rPr>
                        <a:t>*, /, %</a:t>
                      </a:r>
                    </a:p>
                  </a:txBody>
                  <a:tcPr/>
                </a:tc>
                <a:tc>
                  <a:txBody>
                    <a:bodyPr/>
                    <a:lstStyle/>
                    <a:p>
                      <a:r>
                        <a:rPr lang="en-US" dirty="0"/>
                        <a:t>Multiplication</a:t>
                      </a:r>
                      <a:r>
                        <a:rPr lang="en-US" baseline="0" dirty="0"/>
                        <a:t>, division, modular</a:t>
                      </a:r>
                      <a:endParaRPr lang="en-US" dirty="0"/>
                    </a:p>
                  </a:txBody>
                  <a:tcPr/>
                </a:tc>
                <a:tc>
                  <a:txBody>
                    <a:bodyPr/>
                    <a:lstStyle/>
                    <a:p>
                      <a:r>
                        <a:rPr lang="en-US" dirty="0"/>
                        <a:t>Left</a:t>
                      </a:r>
                    </a:p>
                  </a:txBody>
                  <a:tcPr/>
                </a:tc>
                <a:extLst>
                  <a:ext uri="{0D108BD9-81ED-4DB2-BD59-A6C34878D82A}">
                    <a16:rowId xmlns:a16="http://schemas.microsoft.com/office/drawing/2014/main" val="2099024174"/>
                  </a:ext>
                </a:extLst>
              </a:tr>
              <a:tr h="370840">
                <a:tc>
                  <a:txBody>
                    <a:bodyPr/>
                    <a:lstStyle/>
                    <a:p>
                      <a:r>
                        <a:rPr lang="en-US" dirty="0">
                          <a:latin typeface="Courier New" panose="02070309020205020404" pitchFamily="49" charset="0"/>
                          <a:cs typeface="Courier New" panose="02070309020205020404" pitchFamily="49" charset="0"/>
                        </a:rPr>
                        <a:t>+, -</a:t>
                      </a:r>
                    </a:p>
                  </a:txBody>
                  <a:tcPr/>
                </a:tc>
                <a:tc>
                  <a:txBody>
                    <a:bodyPr/>
                    <a:lstStyle/>
                    <a:p>
                      <a:r>
                        <a:rPr lang="en-US" dirty="0"/>
                        <a:t>Addition, subtraction</a:t>
                      </a:r>
                    </a:p>
                  </a:txBody>
                  <a:tcPr/>
                </a:tc>
                <a:tc>
                  <a:txBody>
                    <a:bodyPr/>
                    <a:lstStyle/>
                    <a:p>
                      <a:r>
                        <a:rPr lang="en-US" dirty="0"/>
                        <a:t>Left</a:t>
                      </a:r>
                    </a:p>
                  </a:txBody>
                  <a:tcPr/>
                </a:tc>
                <a:extLst>
                  <a:ext uri="{0D108BD9-81ED-4DB2-BD59-A6C34878D82A}">
                    <a16:rowId xmlns:a16="http://schemas.microsoft.com/office/drawing/2014/main" val="858355168"/>
                  </a:ext>
                </a:extLst>
              </a:tr>
              <a:tr h="370840">
                <a:tc>
                  <a:txBody>
                    <a:bodyPr/>
                    <a:lstStyle/>
                    <a:p>
                      <a:r>
                        <a:rPr lang="en-US" dirty="0">
                          <a:latin typeface="Courier New" panose="02070309020205020404" pitchFamily="49" charset="0"/>
                          <a:cs typeface="Courier New" panose="02070309020205020404" pitchFamily="49" charset="0"/>
                        </a:rPr>
                        <a:t>&lt;, &gt;, &lt;=,</a:t>
                      </a:r>
                      <a:r>
                        <a:rPr lang="en-US" baseline="0" dirty="0">
                          <a:latin typeface="Courier New" panose="02070309020205020404" pitchFamily="49" charset="0"/>
                          <a:cs typeface="Courier New" panose="02070309020205020404" pitchFamily="49" charset="0"/>
                        </a:rPr>
                        <a:t> &gt;=</a:t>
                      </a:r>
                      <a:endParaRPr lang="en-US" dirty="0">
                        <a:latin typeface="Courier New" panose="02070309020205020404" pitchFamily="49" charset="0"/>
                        <a:cs typeface="Courier New" panose="02070309020205020404" pitchFamily="49" charset="0"/>
                      </a:endParaRPr>
                    </a:p>
                  </a:txBody>
                  <a:tcPr/>
                </a:tc>
                <a:tc>
                  <a:txBody>
                    <a:bodyPr/>
                    <a:lstStyle/>
                    <a:p>
                      <a:r>
                        <a:rPr lang="en-US" dirty="0"/>
                        <a:t>Less/greater</a:t>
                      </a:r>
                      <a:r>
                        <a:rPr lang="en-US" baseline="0" dirty="0"/>
                        <a:t> than, less/greater than or equal to</a:t>
                      </a:r>
                      <a:endParaRPr lang="en-US" dirty="0"/>
                    </a:p>
                  </a:txBody>
                  <a:tcPr/>
                </a:tc>
                <a:tc>
                  <a:txBody>
                    <a:bodyPr/>
                    <a:lstStyle/>
                    <a:p>
                      <a:r>
                        <a:rPr lang="en-US" dirty="0"/>
                        <a:t>Left</a:t>
                      </a:r>
                    </a:p>
                  </a:txBody>
                  <a:tcPr/>
                </a:tc>
                <a:extLst>
                  <a:ext uri="{0D108BD9-81ED-4DB2-BD59-A6C34878D82A}">
                    <a16:rowId xmlns:a16="http://schemas.microsoft.com/office/drawing/2014/main" val="2970254789"/>
                  </a:ext>
                </a:extLst>
              </a:tr>
              <a:tr h="370840">
                <a:tc>
                  <a:txBody>
                    <a:bodyPr/>
                    <a:lstStyle/>
                    <a:p>
                      <a:r>
                        <a:rPr lang="en-US" dirty="0">
                          <a:latin typeface="Courier New" panose="02070309020205020404" pitchFamily="49" charset="0"/>
                          <a:cs typeface="Courier New" panose="02070309020205020404" pitchFamily="49" charset="0"/>
                        </a:rPr>
                        <a:t>==,</a:t>
                      </a:r>
                      <a:r>
                        <a:rPr lang="en-US" baseline="0" dirty="0">
                          <a:latin typeface="Courier New" panose="02070309020205020404" pitchFamily="49" charset="0"/>
                          <a:cs typeface="Courier New" panose="02070309020205020404" pitchFamily="49" charset="0"/>
                        </a:rPr>
                        <a:t> !=</a:t>
                      </a:r>
                      <a:endParaRPr lang="en-US" dirty="0">
                        <a:latin typeface="Courier New" panose="02070309020205020404" pitchFamily="49" charset="0"/>
                        <a:cs typeface="Courier New" panose="02070309020205020404" pitchFamily="49" charset="0"/>
                      </a:endParaRPr>
                    </a:p>
                  </a:txBody>
                  <a:tcPr/>
                </a:tc>
                <a:tc>
                  <a:txBody>
                    <a:bodyPr/>
                    <a:lstStyle/>
                    <a:p>
                      <a:r>
                        <a:rPr lang="en-US" dirty="0"/>
                        <a:t>Equal to, not equal to</a:t>
                      </a:r>
                    </a:p>
                  </a:txBody>
                  <a:tcPr/>
                </a:tc>
                <a:tc>
                  <a:txBody>
                    <a:bodyPr/>
                    <a:lstStyle/>
                    <a:p>
                      <a:r>
                        <a:rPr lang="en-US" dirty="0"/>
                        <a:t>Left</a:t>
                      </a:r>
                    </a:p>
                  </a:txBody>
                  <a:tcPr/>
                </a:tc>
                <a:extLst>
                  <a:ext uri="{0D108BD9-81ED-4DB2-BD59-A6C34878D82A}">
                    <a16:rowId xmlns:a16="http://schemas.microsoft.com/office/drawing/2014/main" val="3719728068"/>
                  </a:ext>
                </a:extLst>
              </a:tr>
              <a:tr h="370840">
                <a:tc>
                  <a:txBody>
                    <a:bodyPr/>
                    <a:lstStyle/>
                    <a:p>
                      <a:r>
                        <a:rPr lang="en-US" dirty="0">
                          <a:latin typeface="Courier New" panose="02070309020205020404" pitchFamily="49" charset="0"/>
                          <a:cs typeface="Courier New" panose="02070309020205020404" pitchFamily="49" charset="0"/>
                        </a:rPr>
                        <a:t>&amp;&amp;</a:t>
                      </a:r>
                    </a:p>
                  </a:txBody>
                  <a:tcPr/>
                </a:tc>
                <a:tc>
                  <a:txBody>
                    <a:bodyPr/>
                    <a:lstStyle/>
                    <a:p>
                      <a:r>
                        <a:rPr lang="en-US" dirty="0"/>
                        <a:t>Logical AND</a:t>
                      </a:r>
                    </a:p>
                  </a:txBody>
                  <a:tcPr/>
                </a:tc>
                <a:tc>
                  <a:txBody>
                    <a:bodyPr/>
                    <a:lstStyle/>
                    <a:p>
                      <a:r>
                        <a:rPr lang="en-US" dirty="0"/>
                        <a:t>Left</a:t>
                      </a:r>
                    </a:p>
                  </a:txBody>
                  <a:tcPr/>
                </a:tc>
                <a:extLst>
                  <a:ext uri="{0D108BD9-81ED-4DB2-BD59-A6C34878D82A}">
                    <a16:rowId xmlns:a16="http://schemas.microsoft.com/office/drawing/2014/main" val="239638767"/>
                  </a:ext>
                </a:extLst>
              </a:tr>
              <a:tr h="370840">
                <a:tc>
                  <a:txBody>
                    <a:bodyPr/>
                    <a:lstStyle/>
                    <a:p>
                      <a:r>
                        <a:rPr lang="en-US" dirty="0">
                          <a:latin typeface="Courier New" panose="02070309020205020404" pitchFamily="49" charset="0"/>
                          <a:cs typeface="Courier New" panose="02070309020205020404" pitchFamily="49" charset="0"/>
                        </a:rPr>
                        <a:t>|</a:t>
                      </a:r>
                      <a:r>
                        <a:rPr lang="en-US" baseline="0"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txBody>
                  <a:tcPr/>
                </a:tc>
                <a:tc>
                  <a:txBody>
                    <a:bodyPr/>
                    <a:lstStyle/>
                    <a:p>
                      <a:r>
                        <a:rPr lang="en-US" dirty="0"/>
                        <a:t>Logical OR</a:t>
                      </a:r>
                    </a:p>
                  </a:txBody>
                  <a:tcPr/>
                </a:tc>
                <a:tc>
                  <a:txBody>
                    <a:bodyPr/>
                    <a:lstStyle/>
                    <a:p>
                      <a:r>
                        <a:rPr lang="en-US" dirty="0"/>
                        <a:t>Left</a:t>
                      </a:r>
                    </a:p>
                  </a:txBody>
                  <a:tcPr/>
                </a:tc>
                <a:extLst>
                  <a:ext uri="{0D108BD9-81ED-4DB2-BD59-A6C34878D82A}">
                    <a16:rowId xmlns:a16="http://schemas.microsoft.com/office/drawing/2014/main" val="3299062184"/>
                  </a:ext>
                </a:extLst>
              </a:tr>
              <a:tr h="370840">
                <a:tc>
                  <a:txBody>
                    <a:bodyPr/>
                    <a:lstStyle/>
                    <a:p>
                      <a:r>
                        <a:rPr lang="en-US" dirty="0">
                          <a:latin typeface="Courier New" panose="02070309020205020404" pitchFamily="49" charset="0"/>
                          <a:cs typeface="Courier New" panose="02070309020205020404" pitchFamily="49" charset="0"/>
                        </a:rPr>
                        <a:t>=</a:t>
                      </a:r>
                    </a:p>
                  </a:txBody>
                  <a:tcPr/>
                </a:tc>
                <a:tc>
                  <a:txBody>
                    <a:bodyPr/>
                    <a:lstStyle/>
                    <a:p>
                      <a:r>
                        <a:rPr lang="en-US" dirty="0"/>
                        <a:t>Assignment</a:t>
                      </a:r>
                    </a:p>
                  </a:txBody>
                  <a:tcPr/>
                </a:tc>
                <a:tc>
                  <a:txBody>
                    <a:bodyPr/>
                    <a:lstStyle/>
                    <a:p>
                      <a:r>
                        <a:rPr lang="en-US" dirty="0"/>
                        <a:t>Right</a:t>
                      </a:r>
                    </a:p>
                  </a:txBody>
                  <a:tcPr/>
                </a:tc>
                <a:extLst>
                  <a:ext uri="{0D108BD9-81ED-4DB2-BD59-A6C34878D82A}">
                    <a16:rowId xmlns:a16="http://schemas.microsoft.com/office/drawing/2014/main" val="2299678864"/>
                  </a:ext>
                </a:extLst>
              </a:tr>
            </a:tbl>
          </a:graphicData>
        </a:graphic>
      </p:graphicFrame>
    </p:spTree>
    <p:extLst>
      <p:ext uri="{BB962C8B-B14F-4D97-AF65-F5344CB8AC3E}">
        <p14:creationId xmlns:p14="http://schemas.microsoft.com/office/powerpoint/2010/main" val="1357956293"/>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985</TotalTime>
  <Words>979</Words>
  <Application>Microsoft Office PowerPoint</Application>
  <PresentationFormat>Widescreen</PresentationFormat>
  <Paragraphs>99</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Gill Sans MT</vt:lpstr>
      <vt:lpstr>Parcel</vt:lpstr>
      <vt:lpstr>Operators and Operands</vt:lpstr>
      <vt:lpstr>Operators And Operands</vt:lpstr>
      <vt:lpstr>Number of Operands</vt:lpstr>
      <vt:lpstr>Order Of Operator Evaluation</vt:lpstr>
      <vt:lpstr>Precedence</vt:lpstr>
      <vt:lpstr>Associativity</vt:lpstr>
      <vt:lpstr>Partial Operator List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21</cp:revision>
  <dcterms:created xsi:type="dcterms:W3CDTF">2016-07-13T22:03:45Z</dcterms:created>
  <dcterms:modified xsi:type="dcterms:W3CDTF">2021-09-17T16:49:59Z</dcterms:modified>
</cp:coreProperties>
</file>