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7EBCB2-684D-4C7E-ADAF-311E83478C07}" type="datetimeFigureOut">
              <a:rPr lang="en-US" smtClean="0"/>
              <a:t>9/20/2021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6F6FF-13BB-406C-9960-B345F973CD20}" type="slidenum">
              <a:rPr lang="en-US" smtClean="0"/>
              <a:t>‹#›</a:t>
            </a:fld>
            <a:endParaRPr lang="en-US"/>
          </a:p>
        </p:txBody>
      </p:sp>
    </p:spTree>
    <p:extLst>
      <p:ext uri="{BB962C8B-B14F-4D97-AF65-F5344CB8AC3E}">
        <p14:creationId xmlns:p14="http://schemas.microsoft.com/office/powerpoint/2010/main" val="4015292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runtime math library consists of number of symbolic constants and reusable mathematical functions. It is quite similar to Java's </a:t>
            </a:r>
            <a:r>
              <a:rPr lang="en-US" sz="1800" dirty="0" err="1">
                <a:effectLst/>
                <a:latin typeface="Calibri" panose="020F0502020204030204" pitchFamily="34" charset="0"/>
                <a:ea typeface="Times New Roman" panose="02020603050405020304" pitchFamily="18" charset="0"/>
                <a:cs typeface="Calibri" panose="020F0502020204030204" pitchFamily="34" charset="0"/>
              </a:rPr>
              <a:t>java.lang.Math</a:t>
            </a:r>
            <a:r>
              <a:rPr lang="en-US" sz="1800" dirty="0">
                <a:effectLst/>
                <a:latin typeface="Calibri" panose="020F0502020204030204" pitchFamily="34" charset="0"/>
                <a:ea typeface="Times New Roman" panose="02020603050405020304" pitchFamily="18" charset="0"/>
                <a:cs typeface="Calibri" panose="020F0502020204030204" pitchFamily="34" charset="0"/>
              </a:rPr>
              <a:t> class, but is not, of course, contained in a class.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DA6F6FF-13BB-406C-9960-B345F973CD20}" type="slidenum">
              <a:rPr lang="en-US" smtClean="0"/>
              <a:t>1</a:t>
            </a:fld>
            <a:endParaRPr lang="en-US"/>
          </a:p>
        </p:txBody>
      </p:sp>
    </p:spTree>
    <p:extLst>
      <p:ext uri="{BB962C8B-B14F-4D97-AF65-F5344CB8AC3E}">
        <p14:creationId xmlns:p14="http://schemas.microsoft.com/office/powerpoint/2010/main" val="2070452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To access the features in the math library, a programmer must do two things: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First, #include the &lt;</a:t>
            </a:r>
            <a:r>
              <a:rPr lang="en-US" sz="1800" dirty="0" err="1">
                <a:effectLst/>
                <a:latin typeface="Calibri" panose="020F0502020204030204" pitchFamily="34" charset="0"/>
                <a:ea typeface="Times New Roman" panose="02020603050405020304" pitchFamily="18" charset="0"/>
                <a:cs typeface="Calibri" panose="020F0502020204030204" pitchFamily="34" charset="0"/>
              </a:rPr>
              <a:t>cmath</a:t>
            </a:r>
            <a:r>
              <a:rPr lang="en-US" sz="1800" dirty="0">
                <a:effectLst/>
                <a:latin typeface="Calibri" panose="020F0502020204030204" pitchFamily="34" charset="0"/>
                <a:ea typeface="Times New Roman" panose="02020603050405020304" pitchFamily="18" charset="0"/>
                <a:cs typeface="Calibri" panose="020F0502020204030204" pitchFamily="34" charset="0"/>
              </a:rPr>
              <a:t>&gt; header file. The older &lt;</a:t>
            </a:r>
            <a:r>
              <a:rPr lang="en-US" sz="1800" dirty="0" err="1">
                <a:effectLst/>
                <a:latin typeface="Calibri" panose="020F0502020204030204" pitchFamily="34" charset="0"/>
                <a:ea typeface="Times New Roman" panose="02020603050405020304" pitchFamily="18" charset="0"/>
                <a:cs typeface="Calibri" panose="020F0502020204030204" pitchFamily="34" charset="0"/>
              </a:rPr>
              <a:t>math.h</a:t>
            </a:r>
            <a:r>
              <a:rPr lang="en-US" sz="1800" dirty="0">
                <a:effectLst/>
                <a:latin typeface="Calibri" panose="020F0502020204030204" pitchFamily="34" charset="0"/>
                <a:ea typeface="Times New Roman" panose="02020603050405020304" pitchFamily="18" charset="0"/>
                <a:cs typeface="Calibri" panose="020F0502020204030204" pitchFamily="34" charset="0"/>
              </a:rPr>
              <a:t>&gt; header file from C will also work in most cases but the newer header file is preferred.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Second, add the "using namespace std;" statement. As noted in the last chapter, we can forgo this statement but then must precede each used feature with "std::". I prefer to add the using statement once at the top of each file as this shortens the names of not only the math library features but also the names from other libraries like &lt;iostream&gt;.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Microsoft compiler (and only the Microsoft compiler) has the additional requirement that we #define the constant _USE_MATH_DEFINES before we can use the symbolic constants. The #define directive should appear above all of the #include directives. The only symbolic constant that we will use is the one for pi - M_PI (where "M" tells us that the constant is defined in the math library).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DA6F6FF-13BB-406C-9960-B345F973CD20}" type="slidenum">
              <a:rPr lang="en-US" smtClean="0"/>
              <a:t>2</a:t>
            </a:fld>
            <a:endParaRPr lang="en-US"/>
          </a:p>
        </p:txBody>
      </p:sp>
    </p:spTree>
    <p:extLst>
      <p:ext uri="{BB962C8B-B14F-4D97-AF65-F5344CB8AC3E}">
        <p14:creationId xmlns:p14="http://schemas.microsoft.com/office/powerpoint/2010/main" val="1233799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pow (short for power) is one of the more convenient math functions. It raises a number (the first argument) to a power (the second argument). Like the symbolic constants, using the pow function requires #include &lt;</a:t>
            </a:r>
            <a:r>
              <a:rPr lang="en-US" sz="1800" dirty="0" err="1">
                <a:effectLst/>
                <a:latin typeface="Calibri" panose="020F0502020204030204" pitchFamily="34" charset="0"/>
                <a:ea typeface="Times New Roman" panose="02020603050405020304" pitchFamily="18" charset="0"/>
                <a:cs typeface="Calibri" panose="020F0502020204030204" pitchFamily="34" charset="0"/>
              </a:rPr>
              <a:t>cmath</a:t>
            </a:r>
            <a:r>
              <a:rPr lang="en-US" sz="1800" dirty="0">
                <a:effectLst/>
                <a:latin typeface="Calibri" panose="020F0502020204030204" pitchFamily="34" charset="0"/>
                <a:ea typeface="Times New Roman" panose="02020603050405020304" pitchFamily="18" charset="0"/>
                <a:cs typeface="Calibri" panose="020F0502020204030204" pitchFamily="34" charset="0"/>
              </a:rPr>
              <a:t>&gt; and using namespace std;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description of the function, called a prototype, indicates that both arguments are type double and that the return type is also a double. Also note that the typing information, the keyword "double," does not appear in the function call in the C++ statement.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Using the pow function, we can convert the formula for the periodic payment into a C++ statement. It's worth spending a few minutes to understand how the formula relates to the C++ statement.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DA6F6FF-13BB-406C-9960-B345F973CD20}" type="slidenum">
              <a:rPr lang="en-US" smtClean="0"/>
              <a:t>3</a:t>
            </a:fld>
            <a:endParaRPr lang="en-US"/>
          </a:p>
        </p:txBody>
      </p:sp>
    </p:spTree>
    <p:extLst>
      <p:ext uri="{BB962C8B-B14F-4D97-AF65-F5344CB8AC3E}">
        <p14:creationId xmlns:p14="http://schemas.microsoft.com/office/powerpoint/2010/main" val="452403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sqrt (short for square root) is another useful math library function. It has the same requirements as the pow function: namely, #include &lt;</a:t>
            </a:r>
            <a:r>
              <a:rPr lang="en-US" sz="1800" dirty="0" err="1">
                <a:effectLst/>
                <a:latin typeface="Calibri" panose="020F0502020204030204" pitchFamily="34" charset="0"/>
                <a:ea typeface="Times New Roman" panose="02020603050405020304" pitchFamily="18" charset="0"/>
                <a:cs typeface="Calibri" panose="020F0502020204030204" pitchFamily="34" charset="0"/>
              </a:rPr>
              <a:t>cmath</a:t>
            </a:r>
            <a:r>
              <a:rPr lang="en-US" sz="1800" dirty="0">
                <a:effectLst/>
                <a:latin typeface="Calibri" panose="020F0502020204030204" pitchFamily="34" charset="0"/>
                <a:ea typeface="Times New Roman" panose="02020603050405020304" pitchFamily="18" charset="0"/>
                <a:cs typeface="Calibri" panose="020F0502020204030204" pitchFamily="34" charset="0"/>
              </a:rPr>
              <a:t>&gt; and using namespace std;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prototype indicates that the function takes a single double argument and returns a double value, the square root of the argument.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Notice the relationship between the line that extends the radical in the formula and the parentheses that form the argument list in the C++ statement.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DA6F6FF-13BB-406C-9960-B345F973CD20}" type="slidenum">
              <a:rPr lang="en-US" smtClean="0"/>
              <a:t>4</a:t>
            </a:fld>
            <a:endParaRPr lang="en-US"/>
          </a:p>
        </p:txBody>
      </p:sp>
    </p:spTree>
    <p:extLst>
      <p:ext uri="{BB962C8B-B14F-4D97-AF65-F5344CB8AC3E}">
        <p14:creationId xmlns:p14="http://schemas.microsoft.com/office/powerpoint/2010/main" val="3358030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9/20/2021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9/20/2021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9/20/2021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9/20/2021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Math Library</a:t>
            </a:r>
          </a:p>
        </p:txBody>
      </p:sp>
      <p:sp>
        <p:nvSpPr>
          <p:cNvPr id="3" name="Subtitle 2"/>
          <p:cNvSpPr>
            <a:spLocks noGrp="1"/>
          </p:cNvSpPr>
          <p:nvPr>
            <p:ph type="subTitle" idx="1"/>
          </p:nvPr>
        </p:nvSpPr>
        <p:spPr/>
        <p:txBody>
          <a:bodyPr/>
          <a:lstStyle/>
          <a:p>
            <a:r>
              <a:rPr lang="en-US" dirty="0"/>
              <a:t>Function and Constants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Symbolic Constant for </a:t>
            </a:r>
            <a:r>
              <a:rPr lang="el-GR" cap="none" dirty="0"/>
              <a:t>π</a:t>
            </a:r>
            <a:endParaRPr lang="en-US" cap="none" dirty="0"/>
          </a:p>
        </p:txBody>
      </p:sp>
      <p:sp>
        <p:nvSpPr>
          <p:cNvPr id="3" name="Content Placeholder 2"/>
          <p:cNvSpPr>
            <a:spLocks noGrp="1"/>
          </p:cNvSpPr>
          <p:nvPr>
            <p:ph idx="1"/>
          </p:nvPr>
        </p:nvSpPr>
        <p:spPr/>
        <p:txBody>
          <a:bodyPr/>
          <a:lstStyle/>
          <a:p>
            <a:r>
              <a:rPr lang="en-US" dirty="0"/>
              <a:t>Header file: </a:t>
            </a:r>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cmath</a:t>
            </a:r>
            <a:r>
              <a:rPr lang="en-US" dirty="0">
                <a:latin typeface="Courier New" panose="02070309020205020404" pitchFamily="49" charset="0"/>
                <a:cs typeface="Courier New" panose="02070309020205020404" pitchFamily="49" charset="0"/>
              </a:rPr>
              <a:t>&gt; </a:t>
            </a:r>
            <a:r>
              <a:rPr lang="en-US" dirty="0"/>
              <a:t>or </a:t>
            </a:r>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math.h</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using namespace </a:t>
            </a:r>
            <a:r>
              <a:rPr lang="en-US" dirty="0" err="1">
                <a:latin typeface="Courier New" panose="02070309020205020404" pitchFamily="49" charset="0"/>
                <a:cs typeface="Courier New" panose="02070309020205020404" pitchFamily="49" charset="0"/>
              </a:rPr>
              <a:t>std</a:t>
            </a:r>
            <a:r>
              <a:rPr lang="en-US" dirty="0">
                <a:latin typeface="Courier New" panose="02070309020205020404" pitchFamily="49" charset="0"/>
                <a:cs typeface="Courier New" panose="02070309020205020404" pitchFamily="49" charset="0"/>
              </a:rPr>
              <a:t>;</a:t>
            </a:r>
          </a:p>
          <a:p>
            <a:r>
              <a:rPr lang="en-US" dirty="0"/>
              <a:t>Visual Studio (to use constants): </a:t>
            </a:r>
            <a:r>
              <a:rPr lang="en-US" dirty="0">
                <a:latin typeface="Courier New" panose="02070309020205020404" pitchFamily="49" charset="0"/>
                <a:cs typeface="Courier New" panose="02070309020205020404" pitchFamily="49" charset="0"/>
              </a:rPr>
              <a:t>#define _USE_MATH_DEFINES</a:t>
            </a:r>
          </a:p>
          <a:p>
            <a:r>
              <a:rPr lang="en-US" dirty="0"/>
              <a:t>Symbolic constant for </a:t>
            </a:r>
            <a:r>
              <a:rPr lang="el-GR" dirty="0"/>
              <a:t>π</a:t>
            </a:r>
            <a:r>
              <a:rPr lang="en-US" dirty="0"/>
              <a:t>: </a:t>
            </a:r>
            <a:r>
              <a:rPr lang="en-US" dirty="0">
                <a:latin typeface="Courier New" panose="02070309020205020404" pitchFamily="49" charset="0"/>
                <a:cs typeface="Courier New" panose="02070309020205020404" pitchFamily="49" charset="0"/>
              </a:rPr>
              <a:t>M_PI</a:t>
            </a:r>
            <a:endParaRPr lang="el-GR"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50112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cap="none" dirty="0"/>
              <a:t>pow</a:t>
            </a:r>
            <a:r>
              <a:rPr lang="en-US" dirty="0"/>
              <a:t> function</a:t>
            </a:r>
          </a:p>
        </p:txBody>
      </p:sp>
      <p:sp>
        <p:nvSpPr>
          <p:cNvPr id="3" name="Content Placeholder 2"/>
          <p:cNvSpPr>
            <a:spLocks noGrp="1"/>
          </p:cNvSpPr>
          <p:nvPr>
            <p:ph idx="1"/>
          </p:nvPr>
        </p:nvSpPr>
        <p:spPr>
          <a:xfrm>
            <a:off x="2231136" y="2638044"/>
            <a:ext cx="7729728" cy="2418865"/>
          </a:xfrm>
        </p:spPr>
        <p:txBody>
          <a:bodyPr>
            <a:normAutofit/>
          </a:bodyPr>
          <a:lstStyle/>
          <a:p>
            <a:r>
              <a:rPr lang="en-US" dirty="0"/>
              <a:t>C++ does NOT have an exponentiation operator; use the pow function</a:t>
            </a:r>
          </a:p>
          <a:p>
            <a:r>
              <a:rPr lang="en-US" dirty="0"/>
              <a:t>Requires </a:t>
            </a:r>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cmath</a:t>
            </a:r>
            <a:r>
              <a:rPr lang="en-US" dirty="0">
                <a:latin typeface="Courier New" panose="02070309020205020404" pitchFamily="49" charset="0"/>
                <a:cs typeface="Courier New" panose="02070309020205020404" pitchFamily="49" charset="0"/>
              </a:rPr>
              <a:t>&gt; and using namespace </a:t>
            </a:r>
            <a:r>
              <a:rPr lang="en-US" dirty="0" err="1">
                <a:latin typeface="Courier New" panose="02070309020205020404" pitchFamily="49" charset="0"/>
                <a:cs typeface="Courier New" panose="02070309020205020404" pitchFamily="49" charset="0"/>
              </a:rPr>
              <a:t>std</a:t>
            </a:r>
            <a:r>
              <a:rPr lang="en-US" dirty="0">
                <a:latin typeface="Courier New" panose="02070309020205020404" pitchFamily="49" charset="0"/>
                <a:cs typeface="Courier New" panose="02070309020205020404" pitchFamily="49" charset="0"/>
              </a:rPr>
              <a:t>;</a:t>
            </a:r>
          </a:p>
          <a:p>
            <a:r>
              <a:rPr lang="en-US" dirty="0"/>
              <a:t>double pow(double b, double e)</a:t>
            </a:r>
          </a:p>
          <a:p>
            <a:pPr lvl="1"/>
            <a:r>
              <a:rPr lang="en-US" dirty="0"/>
              <a:t>pow returns a double value</a:t>
            </a:r>
          </a:p>
          <a:p>
            <a:pPr lvl="1"/>
            <a:r>
              <a:rPr lang="en-US" dirty="0"/>
              <a:t>both pow arguments, b and e, are type double and each are automatically “grouped”</a:t>
            </a:r>
          </a:p>
          <a:p>
            <a:pPr lvl="1"/>
            <a:r>
              <a:rPr lang="en-US" dirty="0"/>
              <a:t>b</a:t>
            </a:r>
            <a:r>
              <a:rPr lang="en-US" baseline="30000" dirty="0"/>
              <a:t>e </a:t>
            </a:r>
            <a:r>
              <a:rPr lang="en-US" dirty="0"/>
              <a:t>= pow(b, e)</a:t>
            </a:r>
          </a:p>
        </p:txBody>
      </p:sp>
      <p:sp>
        <p:nvSpPr>
          <p:cNvPr id="7" name="TextBox 6"/>
          <p:cNvSpPr txBox="1"/>
          <p:nvPr/>
        </p:nvSpPr>
        <p:spPr>
          <a:xfrm>
            <a:off x="2853765" y="6137564"/>
            <a:ext cx="6484467" cy="369332"/>
          </a:xfrm>
          <a:prstGeom prst="rect">
            <a:avLst/>
          </a:prstGeom>
          <a:noFill/>
        </p:spPr>
        <p:txBody>
          <a:bodyPr wrap="none" rtlCol="0">
            <a:spAutoFit/>
          </a:bodyPr>
          <a:lstStyle/>
          <a:p>
            <a:r>
              <a:rPr lang="en-US" dirty="0">
                <a:latin typeface="Courier New" panose="02070309020205020404" pitchFamily="49" charset="0"/>
              </a:rPr>
              <a:t>double	payment = P * R / (1 - pow(1 + r, -N));</a:t>
            </a:r>
          </a:p>
        </p:txBody>
      </p:sp>
      <mc:AlternateContent xmlns:mc="http://schemas.openxmlformats.org/markup-compatibility/2006" xmlns:a14="http://schemas.microsoft.com/office/drawing/2010/main">
        <mc:Choice Requires="a14">
          <p:sp>
            <p:nvSpPr>
              <p:cNvPr id="10" name="TextBox 9"/>
              <p:cNvSpPr txBox="1"/>
              <p:nvPr/>
            </p:nvSpPr>
            <p:spPr>
              <a:xfrm>
                <a:off x="4691672" y="5167785"/>
                <a:ext cx="2808654" cy="5677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𝑝𝑎𝑦𝑚𝑒𝑛𝑡</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𝑃𝑅</m:t>
                          </m:r>
                        </m:num>
                        <m:den>
                          <m:sSup>
                            <m:sSupPr>
                              <m:ctrlPr>
                                <a:rPr lang="en-US" b="0" i="1" smtClean="0">
                                  <a:latin typeface="Cambria Math" panose="02040503050406030204" pitchFamily="18" charset="0"/>
                                </a:rPr>
                              </m:ctrlPr>
                            </m:sSupPr>
                            <m:e>
                              <m:r>
                                <a:rPr lang="en-US" i="1">
                                  <a:latin typeface="Cambria Math" panose="02040503050406030204" pitchFamily="18" charset="0"/>
                                </a:rPr>
                                <m:t>1 −(1+</m:t>
                              </m:r>
                              <m:r>
                                <a:rPr lang="en-US" i="1">
                                  <a:latin typeface="Cambria Math" panose="02040503050406030204" pitchFamily="18" charset="0"/>
                                </a:rPr>
                                <m:t>𝑅</m:t>
                              </m:r>
                              <m:r>
                                <a:rPr lang="en-US" i="1">
                                  <a:latin typeface="Cambria Math" panose="02040503050406030204" pitchFamily="18" charset="0"/>
                                </a:rPr>
                                <m:t>)</m:t>
                              </m:r>
                            </m:e>
                            <m:sup>
                              <m:r>
                                <a:rPr lang="en-US" b="0" i="1" smtClean="0">
                                  <a:latin typeface="Cambria Math" panose="02040503050406030204" pitchFamily="18" charset="0"/>
                                </a:rPr>
                                <m:t>−</m:t>
                              </m:r>
                              <m:r>
                                <a:rPr lang="en-US" b="0" i="1" smtClean="0">
                                  <a:latin typeface="Cambria Math" panose="02040503050406030204" pitchFamily="18" charset="0"/>
                                </a:rPr>
                                <m:t>𝑁</m:t>
                              </m:r>
                            </m:sup>
                          </m:sSup>
                        </m:den>
                      </m:f>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4691672" y="5167785"/>
                <a:ext cx="2808654" cy="56772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99207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cap="none" dirty="0" err="1"/>
              <a:t>sqrt</a:t>
            </a:r>
            <a:r>
              <a:rPr lang="en-US" dirty="0"/>
              <a:t> Function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31136" y="2638045"/>
                <a:ext cx="7729728" cy="2668244"/>
              </a:xfrm>
            </p:spPr>
            <p:txBody>
              <a:bodyPr>
                <a:normAutofit/>
              </a:bodyPr>
              <a:lstStyle/>
              <a:p>
                <a:r>
                  <a:rPr lang="en-US" dirty="0"/>
                  <a:t>Calculate the square root of an expression</a:t>
                </a:r>
              </a:p>
              <a:p>
                <a:r>
                  <a:rPr lang="en-US" dirty="0"/>
                  <a:t>Requires </a:t>
                </a:r>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cmath</a:t>
                </a:r>
                <a:r>
                  <a:rPr lang="en-US" dirty="0">
                    <a:latin typeface="Courier New" panose="02070309020205020404" pitchFamily="49" charset="0"/>
                    <a:cs typeface="Courier New" panose="02070309020205020404" pitchFamily="49" charset="0"/>
                  </a:rPr>
                  <a:t>&gt; and using namespace </a:t>
                </a:r>
                <a:r>
                  <a:rPr lang="en-US" dirty="0" err="1">
                    <a:latin typeface="Courier New" panose="02070309020205020404" pitchFamily="49" charset="0"/>
                    <a:cs typeface="Courier New" panose="02070309020205020404" pitchFamily="49" charset="0"/>
                  </a:rPr>
                  <a:t>std</a:t>
                </a:r>
                <a:r>
                  <a:rPr lang="en-US" dirty="0">
                    <a:latin typeface="Courier New" panose="02070309020205020404" pitchFamily="49" charset="0"/>
                    <a:cs typeface="Courier New" panose="02070309020205020404" pitchFamily="49" charset="0"/>
                  </a:rPr>
                  <a:t>;</a:t>
                </a:r>
              </a:p>
              <a:p>
                <a:r>
                  <a:rPr lang="en-US" dirty="0"/>
                  <a:t>double </a:t>
                </a:r>
                <a:r>
                  <a:rPr lang="en-US" dirty="0" err="1"/>
                  <a:t>sqrt</a:t>
                </a:r>
                <a:r>
                  <a:rPr lang="en-US" dirty="0"/>
                  <a:t>(double x)</a:t>
                </a:r>
              </a:p>
              <a:p>
                <a:pPr lvl="1"/>
                <a:r>
                  <a:rPr lang="en-US" dirty="0" err="1"/>
                  <a:t>sqrt</a:t>
                </a:r>
                <a:r>
                  <a:rPr lang="en-US" dirty="0"/>
                  <a:t> returns a double and is automatically “grouped”</a:t>
                </a:r>
              </a:p>
              <a:p>
                <a:pPr lvl="1"/>
                <a:r>
                  <a:rPr lang="en-US" dirty="0"/>
                  <a:t>the argument, x, is type double</a:t>
                </a:r>
              </a:p>
              <a:p>
                <a:pPr lvl="1"/>
                <a:r>
                  <a:rPr lang="en-US" dirty="0"/>
                  <a:t>taking the square root of a negative number is illegal</a:t>
                </a:r>
              </a:p>
              <a:p>
                <a:pPr lvl="1"/>
                <a14:m>
                  <m:oMath xmlns:m="http://schemas.openxmlformats.org/officeDocument/2006/math">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𝑥</m:t>
                        </m:r>
                      </m:e>
                    </m:rad>
                  </m:oMath>
                </a14:m>
                <a:r>
                  <a:rPr lang="en-US" dirty="0"/>
                  <a:t> = </a:t>
                </a:r>
                <a:r>
                  <a:rPr lang="en-US" dirty="0" err="1"/>
                  <a:t>sqrt</a:t>
                </a:r>
                <a:r>
                  <a:rPr lang="en-US" dirty="0"/>
                  <a:t>(x)</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31136" y="2638045"/>
                <a:ext cx="7729728" cy="2668244"/>
              </a:xfrm>
              <a:blipFill>
                <a:blip r:embed="rId3"/>
                <a:stretch>
                  <a:fillRect l="-473" t="-1373" b="-27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4924521" y="5551177"/>
                <a:ext cx="2342949" cy="3553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𝑑𝑜𝑢𝑏𝑙𝑒</m:t>
                      </m:r>
                      <m:r>
                        <a:rPr lang="en-US" b="0" i="1" smtClean="0">
                          <a:latin typeface="Cambria Math" panose="02040503050406030204" pitchFamily="18" charset="0"/>
                        </a:rPr>
                        <m:t> </m:t>
                      </m:r>
                      <m:r>
                        <a:rPr lang="en-US" b="0" i="1" smtClean="0">
                          <a:latin typeface="Cambria Math" panose="02040503050406030204" pitchFamily="18" charset="0"/>
                        </a:rPr>
                        <m:t>h</m:t>
                      </m:r>
                      <m:r>
                        <a:rPr lang="en-US" b="0" i="1" smtClean="0">
                          <a:latin typeface="Cambria Math" panose="02040503050406030204" pitchFamily="18" charset="0"/>
                        </a:rPr>
                        <m:t>= </m:t>
                      </m:r>
                      <m:rad>
                        <m:radPr>
                          <m:degHide m:val="on"/>
                          <m:ctrlPr>
                            <a:rPr lang="en-US" b="0" i="1" smtClean="0">
                              <a:latin typeface="Cambria Math" panose="02040503050406030204" pitchFamily="18" charset="0"/>
                            </a:rPr>
                          </m:ctrlPr>
                        </m:radPr>
                        <m:deg/>
                        <m:e>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2</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𝑏</m:t>
                              </m:r>
                            </m:e>
                            <m:sup>
                              <m:r>
                                <a:rPr lang="en-US" b="0" i="1" smtClean="0">
                                  <a:latin typeface="Cambria Math" panose="02040503050406030204" pitchFamily="18" charset="0"/>
                                </a:rPr>
                                <m:t>2</m:t>
                              </m:r>
                            </m:sup>
                          </m:sSup>
                        </m:e>
                      </m:ra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924521" y="5551177"/>
                <a:ext cx="2342949" cy="355354"/>
              </a:xfrm>
              <a:prstGeom prst="rect">
                <a:avLst/>
              </a:prstGeom>
              <a:blipFill>
                <a:blip r:embed="rId4"/>
                <a:stretch>
                  <a:fillRect l="-521" b="-5172"/>
                </a:stretch>
              </a:blipFill>
            </p:spPr>
            <p:txBody>
              <a:bodyPr/>
              <a:lstStyle/>
              <a:p>
                <a:r>
                  <a:rPr lang="en-US">
                    <a:noFill/>
                  </a:rPr>
                  <a:t> </a:t>
                </a:r>
              </a:p>
            </p:txBody>
          </p:sp>
        </mc:Fallback>
      </mc:AlternateContent>
      <p:sp>
        <p:nvSpPr>
          <p:cNvPr id="5" name="TextBox 4"/>
          <p:cNvSpPr txBox="1"/>
          <p:nvPr/>
        </p:nvSpPr>
        <p:spPr>
          <a:xfrm>
            <a:off x="4142577" y="6151419"/>
            <a:ext cx="3906839" cy="369332"/>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double h = </a:t>
            </a:r>
            <a:r>
              <a:rPr lang="en-US" dirty="0" err="1">
                <a:latin typeface="Courier New" panose="02070309020205020404" pitchFamily="49" charset="0"/>
                <a:cs typeface="Courier New" panose="02070309020205020404" pitchFamily="49" charset="0"/>
              </a:rPr>
              <a:t>sqrt</a:t>
            </a:r>
            <a:r>
              <a:rPr lang="en-US" dirty="0">
                <a:latin typeface="Courier New" panose="02070309020205020404" pitchFamily="49" charset="0"/>
                <a:cs typeface="Courier New" panose="02070309020205020404" pitchFamily="49" charset="0"/>
              </a:rPr>
              <a:t>(a*a + b*b);</a:t>
            </a:r>
          </a:p>
        </p:txBody>
      </p:sp>
    </p:spTree>
    <p:extLst>
      <p:ext uri="{BB962C8B-B14F-4D97-AF65-F5344CB8AC3E}">
        <p14:creationId xmlns:p14="http://schemas.microsoft.com/office/powerpoint/2010/main" val="207464589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678</TotalTime>
  <Words>702</Words>
  <Application>Microsoft Office PowerPoint</Application>
  <PresentationFormat>Widescreen</PresentationFormat>
  <Paragraphs>42</Paragraphs>
  <Slides>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Calibri</vt:lpstr>
      <vt:lpstr>Cambria Math</vt:lpstr>
      <vt:lpstr>Corbel</vt:lpstr>
      <vt:lpstr>Courier New</vt:lpstr>
      <vt:lpstr>Gill Sans MT</vt:lpstr>
      <vt:lpstr>Parcel</vt:lpstr>
      <vt:lpstr>Math Library</vt:lpstr>
      <vt:lpstr>Symbolic Constant for π</vt:lpstr>
      <vt:lpstr>The pow function</vt:lpstr>
      <vt:lpstr>The sqrt Function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22</cp:revision>
  <dcterms:created xsi:type="dcterms:W3CDTF">2016-07-13T22:03:45Z</dcterms:created>
  <dcterms:modified xsi:type="dcterms:W3CDTF">2021-09-20T19:08:53Z</dcterms:modified>
</cp:coreProperties>
</file>