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11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0.xml"/><Relationship Id="rId4" Type="http://schemas.openxmlformats.org/officeDocument/2006/relationships/tags" Target="../tags/tag9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5.xml"/><Relationship Id="rId4" Type="http://schemas.openxmlformats.org/officeDocument/2006/relationships/tags" Target="../tags/tag1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tags" Target="../tags/tag21.xml"/><Relationship Id="rId5" Type="http://schemas.openxmlformats.org/officeDocument/2006/relationships/tags" Target="../tags/tag20.xml"/><Relationship Id="rId4" Type="http://schemas.openxmlformats.org/officeDocument/2006/relationships/tags" Target="../tags/tag19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8/13/2019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818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8/13/2019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335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8/13/2019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505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8/13/2019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304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8/13/2019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9623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8/13/2019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236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8/13/2019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136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8/13/2019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829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8/13/2019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903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8/13/2019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919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40FB4B4-2185-4162-9846-7C5876CD7D32}" type="datetimeFigureOut">
              <a:rPr lang="en-US" smtClean="0"/>
              <a:t>8/13/2019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802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40FB4B4-2185-4162-9846-7C5876CD7D32}" type="datetimeFigureOut">
              <a:rPr lang="en-US" smtClean="0"/>
              <a:t>8/13/2019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246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0.xml"/><Relationship Id="rId1" Type="http://schemas.openxmlformats.org/officeDocument/2006/relationships/tags" Target="../tags/tag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35.xml"/><Relationship Id="rId1" Type="http://schemas.openxmlformats.org/officeDocument/2006/relationships/tags" Target="../tags/tag3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4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 bwMode="blackWhite">
          <a:xfrm>
            <a:off x="1600200" y="2386744"/>
            <a:ext cx="8991600" cy="1645920"/>
          </a:xfrm>
          <a:prstGeom prst="rect">
            <a:avLst/>
          </a:prstGeom>
          <a:solidFill>
            <a:srgbClr val="FFFFFF"/>
          </a:solidFill>
          <a:ln w="38100" cap="sq">
            <a:solidFill>
              <a:srgbClr val="404040"/>
            </a:solidFill>
            <a:miter lim="800000"/>
          </a:ln>
        </p:spPr>
        <p:txBody>
          <a:bodyPr/>
          <a:lstStyle/>
          <a:p>
            <a:r>
              <a:rPr lang="en-US" dirty="0"/>
              <a:t>Logical Errors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695194" y="4352544"/>
            <a:ext cx="6801612" cy="1239894"/>
          </a:xfrm>
        </p:spPr>
        <p:txBody>
          <a:bodyPr/>
          <a:lstStyle/>
          <a:p>
            <a:r>
              <a:rPr lang="en-US" dirty="0"/>
              <a:t>Using the debugger</a:t>
            </a:r>
          </a:p>
        </p:txBody>
      </p:sp>
      <p:sp>
        <p:nvSpPr>
          <p:cNvPr id="4" name="TextBox 3"/>
          <p:cNvSpPr txBox="1"/>
          <p:nvPr>
            <p:custDataLst>
              <p:tags r:id="rId3"/>
            </p:custDataLst>
          </p:nvPr>
        </p:nvSpPr>
        <p:spPr>
          <a:xfrm>
            <a:off x="1600200" y="6179127"/>
            <a:ext cx="15065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Delroy A. Brinkerhoff</a:t>
            </a:r>
          </a:p>
        </p:txBody>
      </p:sp>
    </p:spTree>
    <p:extLst>
      <p:ext uri="{BB962C8B-B14F-4D97-AF65-F5344CB8AC3E}">
        <p14:creationId xmlns:p14="http://schemas.microsoft.com/office/powerpoint/2010/main" val="2124726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8CE227-51C5-44EF-B516-DB0C004C0905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/>
          <a:lstStyle/>
          <a:p>
            <a:r>
              <a:rPr lang="en-US" dirty="0"/>
              <a:t>Test Case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A25DB8-76A3-42F2-8123-182B1F9F17CE}"/>
              </a:ext>
            </a:extLst>
          </p:cNvPr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2231136" y="2638044"/>
            <a:ext cx="7729728" cy="3101983"/>
          </a:xfrm>
        </p:spPr>
        <p:txBody>
          <a:bodyPr/>
          <a:lstStyle/>
          <a:p>
            <a:r>
              <a:rPr lang="en-US" dirty="0"/>
              <a:t>Minimal test case</a:t>
            </a:r>
          </a:p>
          <a:p>
            <a:pPr lvl="1"/>
            <a:r>
              <a:rPr lang="en-US" dirty="0"/>
              <a:t>Inputs</a:t>
            </a:r>
          </a:p>
          <a:p>
            <a:pPr lvl="1"/>
            <a:r>
              <a:rPr lang="en-US" dirty="0"/>
              <a:t>Corresponding output</a:t>
            </a:r>
          </a:p>
          <a:p>
            <a:r>
              <a:rPr lang="en-US" dirty="0"/>
              <a:t>Detailed test case adds the results of intermediate calculations</a:t>
            </a:r>
          </a:p>
          <a:p>
            <a:pPr lvl="1"/>
            <a:r>
              <a:rPr lang="en-US" dirty="0"/>
              <a:t>Intermediate calculations typically correspond to complete statements, often the calculation of variables used in the program</a:t>
            </a:r>
          </a:p>
          <a:p>
            <a:pPr lvl="1"/>
            <a:r>
              <a:rPr lang="en-US" dirty="0"/>
              <a:t>Intermediate calculations may correspond to expressions when track to difficult error</a:t>
            </a:r>
          </a:p>
          <a:p>
            <a:r>
              <a:rPr lang="en-US" dirty="0"/>
              <a:t>Programmers manually calculate the intermediate results</a:t>
            </a:r>
          </a:p>
        </p:txBody>
      </p:sp>
    </p:spTree>
    <p:extLst>
      <p:ext uri="{BB962C8B-B14F-4D97-AF65-F5344CB8AC3E}">
        <p14:creationId xmlns:p14="http://schemas.microsoft.com/office/powerpoint/2010/main" val="15597903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A6549F-61AB-4376-9CB2-40D13317DD3C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/>
          <a:lstStyle/>
          <a:p>
            <a:r>
              <a:rPr lang="en-US" dirty="0"/>
              <a:t>Using A Test Case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633B8B14-F8D3-4E8C-A640-6286704AB24D}"/>
              </a:ext>
            </a:extLst>
          </p:cNvPr>
          <p:cNvGraphicFramePr>
            <a:graphicFrameLocks noGrp="1"/>
          </p:cNvGraphicFramePr>
          <p:nvPr>
            <p:ph sz="half" idx="2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808839994"/>
              </p:ext>
            </p:extLst>
          </p:nvPr>
        </p:nvGraphicFramePr>
        <p:xfrm>
          <a:off x="6096000" y="2638425"/>
          <a:ext cx="4513264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800">
                  <a:extLst>
                    <a:ext uri="{9D8B030D-6E8A-4147-A177-3AD203B41FA5}">
                      <a16:colId xmlns:a16="http://schemas.microsoft.com/office/drawing/2014/main" val="3677298966"/>
                    </a:ext>
                  </a:extLst>
                </a:gridCol>
                <a:gridCol w="1468832">
                  <a:extLst>
                    <a:ext uri="{9D8B030D-6E8A-4147-A177-3AD203B41FA5}">
                      <a16:colId xmlns:a16="http://schemas.microsoft.com/office/drawing/2014/main" val="3033148233"/>
                    </a:ext>
                  </a:extLst>
                </a:gridCol>
                <a:gridCol w="1235160">
                  <a:extLst>
                    <a:ext uri="{9D8B030D-6E8A-4147-A177-3AD203B41FA5}">
                      <a16:colId xmlns:a16="http://schemas.microsoft.com/office/drawing/2014/main" val="461529327"/>
                    </a:ext>
                  </a:extLst>
                </a:gridCol>
                <a:gridCol w="1021472">
                  <a:extLst>
                    <a:ext uri="{9D8B030D-6E8A-4147-A177-3AD203B41FA5}">
                      <a16:colId xmlns:a16="http://schemas.microsoft.com/office/drawing/2014/main" val="32872147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Input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Expression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Expected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60810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06592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2406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5/9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0.555556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04292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 - 32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83596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 / 9 * (f - 32)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68855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7861338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888EB4D-313C-4C57-A2D9-79E069B146BE}"/>
                  </a:ext>
                </a:extLst>
              </p:cNvPr>
              <p:cNvSpPr txBox="1"/>
              <p:nvPr>
                <p:custDataLst>
                  <p:tags r:id="rId3"/>
                </p:custDataLst>
              </p:nvPr>
            </p:nvSpPr>
            <p:spPr>
              <a:xfrm>
                <a:off x="2915269" y="3926046"/>
                <a:ext cx="2132122" cy="7013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9</m:t>
                          </m:r>
                        </m:den>
                      </m:f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 −32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888EB4D-313C-4C57-A2D9-79E069B146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custDataLst>
                  <p:tags r:id="rId3"/>
                </p:custDataLst>
              </p:nvPr>
            </p:nvSpPr>
            <p:spPr>
              <a:xfrm>
                <a:off x="2915269" y="3926046"/>
                <a:ext cx="2132122" cy="70134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35979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CDEE5C-25FA-483B-8A58-74F20F3ED890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/>
          <a:lstStyle/>
          <a:p>
            <a:r>
              <a:rPr lang="en-US" dirty="0"/>
              <a:t>Manually Instrumenting Code:</a:t>
            </a:r>
            <a:br>
              <a:rPr lang="en-US" dirty="0"/>
            </a:br>
            <a:r>
              <a:rPr lang="en-US" dirty="0"/>
              <a:t>Examining Expressions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0E6374-26C8-455B-938F-CA6609FB7C8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231136" y="2287410"/>
            <a:ext cx="772972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int main()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double	f;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cout &lt;&lt; "Enter a temperature in Fahrenheit: ";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cin &gt;&gt; f;</a:t>
            </a:r>
          </a:p>
          <a:p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cout &lt;&lt; f &lt;&lt; endl;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cout &lt;&lt; 5 / 9 &lt;&lt; endl;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cout &lt;&lt; f - 32 &lt;&lt; endl;</a:t>
            </a:r>
          </a:p>
          <a:p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double	c = 5 / 9 * (f - 32);</a:t>
            </a:r>
          </a:p>
          <a:p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cout &lt;&lt; "The temperature in Celsius = " &lt;&lt; c &lt;&lt; endl;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return 0;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0647455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F90AE6-6CC2-430B-82A8-E5E12D35B36D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/>
          <a:lstStyle/>
          <a:p>
            <a:r>
              <a:rPr lang="en-US" dirty="0"/>
              <a:t>Manually Instrumenting Code:</a:t>
            </a:r>
            <a:br>
              <a:rPr lang="en-US" dirty="0"/>
            </a:br>
            <a:r>
              <a:rPr lang="en-US" dirty="0"/>
              <a:t>Examining Statements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40AEFC-A89D-4987-875F-5C148B3C16E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609600" y="2512291"/>
            <a:ext cx="533861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int main()</a:t>
            </a:r>
          </a:p>
          <a:p>
            <a:r>
              <a:rPr lang="en-US" dirty="0"/>
              <a:t>{</a:t>
            </a:r>
          </a:p>
          <a:p>
            <a:r>
              <a:rPr lang="en-US" dirty="0"/>
              <a:t>	double	p;</a:t>
            </a:r>
          </a:p>
          <a:p>
            <a:r>
              <a:rPr lang="en-US" dirty="0"/>
              <a:t>	int		years;</a:t>
            </a:r>
          </a:p>
          <a:p>
            <a:r>
              <a:rPr lang="en-US" dirty="0"/>
              <a:t>	double	apr;</a:t>
            </a:r>
          </a:p>
          <a:p>
            <a:endParaRPr lang="en-US" dirty="0"/>
          </a:p>
          <a:p>
            <a:r>
              <a:rPr lang="en-US" dirty="0"/>
              <a:t>	cout &lt;&lt; "Please enter the principal: ";</a:t>
            </a:r>
          </a:p>
          <a:p>
            <a:r>
              <a:rPr lang="en-US" dirty="0"/>
              <a:t>	cin &gt;&gt; p;</a:t>
            </a:r>
          </a:p>
          <a:p>
            <a:r>
              <a:rPr lang="en-US" dirty="0"/>
              <a:t>	cout &lt;&lt; "Please enter the APR: ";</a:t>
            </a:r>
          </a:p>
          <a:p>
            <a:r>
              <a:rPr lang="en-US" dirty="0"/>
              <a:t>	cin &gt;&gt; apr;</a:t>
            </a:r>
          </a:p>
          <a:p>
            <a:r>
              <a:rPr lang="en-US" dirty="0"/>
              <a:t>	cout &lt;&lt; "Please enter the number of years: ";</a:t>
            </a:r>
          </a:p>
          <a:p>
            <a:r>
              <a:rPr lang="en-US" dirty="0"/>
              <a:t>	cin &gt;&gt; years;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6B24AB4-7A91-4A28-94FD-0751508E04B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6243784" y="2512291"/>
            <a:ext cx="533861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	int		n = years * 12;</a:t>
            </a:r>
          </a:p>
          <a:p>
            <a:r>
              <a:rPr lang="en-US" dirty="0"/>
              <a:t>	double	r = apr / 12;</a:t>
            </a:r>
          </a:p>
          <a:p>
            <a:endParaRPr lang="en-US" dirty="0"/>
          </a:p>
          <a:p>
            <a:r>
              <a:rPr lang="en-US" dirty="0"/>
              <a:t>	double	payment = p * r / (1 - pow(1 + r, -n));</a:t>
            </a:r>
          </a:p>
          <a:p>
            <a:endParaRPr lang="en-US" dirty="0"/>
          </a:p>
          <a:p>
            <a:r>
              <a:rPr lang="en-US" dirty="0"/>
              <a:t>	cout &lt;&lt; "n = " &lt;&lt; n &lt;&lt; endl;</a:t>
            </a:r>
          </a:p>
          <a:p>
            <a:r>
              <a:rPr lang="en-US" dirty="0"/>
              <a:t>	cout &lt;&lt; "r = " &lt;&lt; r &lt;&lt; endl;</a:t>
            </a:r>
          </a:p>
          <a:p>
            <a:r>
              <a:rPr lang="en-US" dirty="0"/>
              <a:t>	cout &lt;&lt; "payment = " &lt;&lt; payment &lt;&lt; endl;</a:t>
            </a:r>
          </a:p>
          <a:p>
            <a:endParaRPr lang="en-US" dirty="0"/>
          </a:p>
          <a:p>
            <a:r>
              <a:rPr lang="en-US" dirty="0"/>
              <a:t>	cout &lt;&lt; "Monthly Payment: " &lt;&lt; payment &lt;&lt; endl;</a:t>
            </a:r>
          </a:p>
          <a:p>
            <a:endParaRPr lang="en-US" dirty="0"/>
          </a:p>
          <a:p>
            <a:r>
              <a:rPr lang="en-US" dirty="0"/>
              <a:t>	return 0;</a:t>
            </a:r>
          </a:p>
          <a:p>
            <a:r>
              <a:rPr lang="en-US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33551631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2&quot;/&gt;&lt;/TableIndex&gt;&lt;/ShapeTextInfo&gt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&quot;/&gt;&lt;/TableIndex&gt;&lt;/ShapeTextInfo&gt;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2&quot;/&gt;&lt;/TableIndex&gt;&lt;/ShapeTextInfo&gt;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24&quot;/&gt;&lt;lineCharCount val=&quot;13&quot;/&gt;&lt;lineCharCount val=&quot;12&quot;/&gt;&lt;lineCharCount val=&quot;13&quot;/&gt;&lt;lineCharCount val=&quot;11&quot;/&gt;&lt;/TableIndex&gt;&lt;/ShapeTextInfo&gt;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9&quot;/&gt;&lt;/TableIndex&gt;&lt;/ShapeTextInfo&gt;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&quot;/&gt;&lt;/TableIndex&gt;&lt;/ShapeTextInfo&gt;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2&quot;/&gt;&lt;/TableIndex&gt;&lt;/ShapeTextInfo&gt;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24&quot;/&gt;&lt;lineCharCount val=&quot;13&quot;/&gt;&lt;lineCharCount val=&quot;12&quot;/&gt;&lt;lineCharCount val=&quot;13&quot;/&gt;&lt;lineCharCount val=&quot;11&quot;/&gt;&lt;/TableIndex&gt;&lt;/ShapeTextInfo&gt;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24&quot;/&gt;&lt;lineCharCount val=&quot;13&quot;/&gt;&lt;lineCharCount val=&quot;12&quot;/&gt;&lt;lineCharCount val=&quot;13&quot;/&gt;&lt;lineCharCount val=&quot;11&quot;/&gt;&lt;/TableIndex&gt;&lt;/ShapeTextInfo&gt;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9&quot;/&gt;&lt;/TableIndex&gt;&lt;/ShapeTextInfo&gt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24&quot;/&gt;&lt;lineCharCount val=&quot;13&quot;/&gt;&lt;lineCharCount val=&quot;12&quot;/&gt;&lt;lineCharCount val=&quot;13&quot;/&gt;&lt;lineCharCount val=&quot;11&quot;/&gt;&lt;/TableIndex&gt;&lt;/ShapeTextInfo&gt;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&quot;/&gt;&lt;/TableIndex&gt;&lt;/ShapeTextInfo&gt;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2&quot;/&gt;&lt;/TableIndex&gt;&lt;/ShapeTextInfo&gt;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9&quot;/&gt;&lt;/TableIndex&gt;&lt;/ShapeTextInfo&gt;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&quot;/&gt;&lt;/TableIndex&gt;&lt;/ShapeTextInfo&gt;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14&quot;/&gt;&lt;/TableIndex&gt;&lt;/ShapeTextInfo&gt;"/>
  <p:tag name="PRESENTER_DUMMYTAG" val="&lt;DummyForForceWrite&gt;&lt;/DummyForForceWrite&gt;"/>
  <p:tag name="HTML_SHAPEINFO" val="&lt;ThreeDShapeInfo&gt;&lt;uuid val=&quot;{75EE4440-F3B2-4128-A857-1E95B3623815}&quot;/&gt;&lt;isInvalidForFieldText val=&quot;0&quot;/&gt;&lt;Image&gt;&lt;filename val=&quot;C:\Users\dab\AppData\Local\Temp\CP18435914971Session\CPTrustFolder18435914971\PPTImport18443183900\data\asimages\{75EE4440-F3B2-4128-A857-1E95B3623815}_1.png&quot;/&gt;&lt;left val=&quot;167&quot;/&gt;&lt;top val=&quot;249&quot;/&gt;&lt;width val=&quot;945&quot;/&gt;&lt;height val=&quot;174&quot;/&gt;&lt;hasText val=&quot;1&quot;/&gt;&lt;/Image&gt;&lt;/ThreeDShapeInfo&gt;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18&quot;/&gt;&lt;/TableIndex&gt;&lt;/ShapeTextInfo&gt;"/>
  <p:tag name="PRESENTER_DUMMYTAG" val="&lt;DummyForForceWrite&gt;&lt;/DummyForForceWrite&gt;"/>
  <p:tag name="HTML_SHAPEINFO" val="&lt;ThreeDShapeInfo&gt;&lt;uuid val=&quot;{118B9169-9BC5-49B5-A9C2-249AD9F210AE}&quot;/&gt;&lt;isInvalidForFieldText val=&quot;0&quot;/&gt;&lt;Image&gt;&lt;filename val=&quot;C:\Users\dab\AppData\Local\Temp\CP18435914971Session\CPTrustFolder18435914971\PPTImport18443183900\data\asimages\{118B9169-9BC5-49B5-A9C2-249AD9F210AE}_1.png&quot;/&gt;&lt;left val=&quot;282&quot;/&gt;&lt;top val=&quot;452&quot;/&gt;&lt;width val=&quot;715&quot;/&gt;&lt;height val=&quot;134&quot;/&gt;&lt;hasText val=&quot;1&quot;/&gt;&lt;/Image&gt;&lt;/ThreeDShapeInfo&gt;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21&quot;/&gt;&lt;/TableIndex&gt;&lt;/ShapeTextInfo&gt;"/>
  <p:tag name="PRESENTER_DUMMYTAG" val="&lt;DummyForForceWrite&gt;&lt;/DummyForForceWrite&gt;"/>
  <p:tag name="HTML_SHAPEINFO" val="&lt;ThreeDShapeInfo&gt;&lt;uuid val=&quot;{2533C557-78DF-4CEE-8886-1E1F0A04FE38}&quot;/&gt;&lt;isInvalidForFieldText val=&quot;0&quot;/&gt;&lt;Image&gt;&lt;filename val=&quot;C:\Users\dab\AppData\Local\Temp\CP18435914971Session\CPTrustFolder18435914971\PPTImport18443183900\data\asimages\{2533C557-78DF-4CEE-8886-1E1F0A04FE38}_1.png&quot;/&gt;&lt;left val=&quot;167&quot;/&gt;&lt;top val=&quot;648&quot;/&gt;&lt;width val=&quot;159&quot;/&gt;&lt;height val=&quot;35&quot;/&gt;&lt;hasText val=&quot;1&quot;/&gt;&lt;/Image&gt;&lt;/ThreeDShapeInfo&gt;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9&quot;/&gt;&lt;/TableIndex&gt;&lt;/ShapeTextInfo&gt;"/>
  <p:tag name="HTML_SHAPEINFO" val="&lt;ThreeDShapeInfo&gt;&lt;uuid val=&quot;{44EA2E1B-3FB6-45AF-A233-D6761CEAAEC7}&quot;/&gt;&lt;isInvalidForFieldText val=&quot;0&quot;/&gt;&lt;Image&gt;&lt;filename val=&quot;C:\Users\dab\AppData\Local\Temp\CP18435914971Session\CPTrustFolder18435914971\PPTImport18443183900\data\asimages\{44EA2E1B-3FB6-45AF-A233-D6761CEAAEC7}_2.png&quot;/&gt;&lt;left val=&quot;233&quot;/&gt;&lt;top val=&quot;100&quot;/&gt;&lt;width val=&quot;813&quot;/&gt;&lt;height val=&quot;126&quot;/&gt;&lt;hasText val=&quot;1&quot;/&gt;&lt;/Image&gt;&lt;/ThreeDShapeInfo&gt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9&quot;/&gt;&lt;/TableIndex&gt;&lt;/ShapeTextInfo&gt;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8&quot;/&gt;&lt;lineCharCount val=&quot;18&quot;/&gt;&lt;lineCharCount val=&quot;7&quot;/&gt;&lt;lineCharCount val=&quot;21&quot;/&gt;&lt;lineCharCount val=&quot;65&quot;/&gt;&lt;lineCharCount val=&quot;81&quot;/&gt;&lt;lineCharCount val=&quot;45&quot;/&gt;&lt;lineCharCount val=&quot;86&quot;/&gt;&lt;lineCharCount val=&quot;55&quot;/&gt;&lt;/TableIndex&gt;&lt;/ShapeTextInfo&gt;"/>
  <p:tag name="HTML_SHAPEINFO" val="&lt;ThreeDShapeInfo&gt;&lt;uuid val=&quot;{0B2B077E-70FC-4FE8-93C7-DDF952095AD8}&quot;/&gt;&lt;isInvalidForFieldText val=&quot;0&quot;/&gt;&lt;Image&gt;&lt;filename val=&quot;C:\Users\dab\AppData\Local\Temp\CP18435914971Session\CPTrustFolder18435914971\PPTImport18443183900\data\asimages\{0B2B077E-70FC-4FE8-93C7-DDF952095AD8}_2.png&quot;/&gt;&lt;left val=&quot;229&quot;/&gt;&lt;top val=&quot;273&quot;/&gt;&lt;width val=&quot;820&quot;/&gt;&lt;height val=&quot;329&quot;/&gt;&lt;hasText val=&quot;1&quot;/&gt;&lt;/Image&gt;&lt;/ThreeDShapeInfo&gt;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17&quot;/&gt;&lt;/TableIndex&gt;&lt;/ShapeTextInfo&gt;"/>
  <p:tag name="HTML_SHAPEINFO" val="&lt;ThreeDShapeInfo&gt;&lt;uuid val=&quot;{8BE8E96E-CE60-4AB7-BB26-DA14334C8801}&quot;/&gt;&lt;isInvalidForFieldText val=&quot;0&quot;/&gt;&lt;Image&gt;&lt;filename val=&quot;C:\Users\dab\AppData\Local\Temp\CP18435914971Session\CPTrustFolder18435914971\PPTImport18443183900\data\asimages\{8BE8E96E-CE60-4AB7-BB26-DA14334C8801}_3.png&quot;/&gt;&lt;left val=&quot;233&quot;/&gt;&lt;top val=&quot;100&quot;/&gt;&lt;width val=&quot;813&quot;/&gt;&lt;height val=&quot;126&quot;/&gt;&lt;hasText val=&quot;1&quot;/&gt;&lt;/Image&gt;&lt;/ThreeDShapeInfo&gt;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1&quot; col=&quot;1&quot;&gt;&lt;linesCount val=&quot;1&quot;/&gt;&lt;lineCharCount val=&quot;5&quot;/&gt;&lt;/TableIndex&gt;&lt;TableIndex row=&quot;1&quot; col=&quot;2&quot;&gt;&lt;linesCount val=&quot;1&quot;/&gt;&lt;lineCharCount val=&quot;10&quot;/&gt;&lt;/TableIndex&gt;&lt;TableIndex row=&quot;1&quot; col=&quot;3&quot;&gt;&lt;linesCount val=&quot;1&quot;/&gt;&lt;lineCharCount val=&quot;8&quot;/&gt;&lt;/TableIndex&gt;&lt;TableIndex row=&quot;1&quot; col=&quot;4&quot;&gt;&lt;linesCount val=&quot;1&quot;/&gt;&lt;lineCharCount val=&quot;6&quot;/&gt;&lt;/TableIndex&gt;&lt;TableIndex row=&quot;2&quot; col=&quot;1&quot;&gt;&lt;linesCount val=&quot;1&quot;/&gt;&lt;lineCharCount val=&quot;3&quot;/&gt;&lt;/TableIndex&gt;&lt;TableIndex row=&quot;2&quot; col=&quot;2&quot;&gt;&lt;linesCount val=&quot;0&quot;/&gt;&lt;/TableIndex&gt;&lt;TableIndex row=&quot;2&quot; col=&quot;3&quot;&gt;&lt;linesCount val=&quot;0&quot;/&gt;&lt;/TableIndex&gt;&lt;TableIndex row=&quot;2&quot; col=&quot;4&quot;&gt;&lt;linesCount val=&quot;0&quot;/&gt;&lt;/TableIndex&gt;&lt;TableIndex row=&quot;3&quot; col=&quot;1&quot;&gt;&lt;linesCount val=&quot;0&quot;/&gt;&lt;/TableIndex&gt;&lt;TableIndex row=&quot;3&quot; col=&quot;2&quot;&gt;&lt;linesCount val=&quot;1&quot;/&gt;&lt;lineCharCount val=&quot;1&quot;/&gt;&lt;/TableIndex&gt;&lt;TableIndex row=&quot;3&quot; col=&quot;3&quot;&gt;&lt;linesCount val=&quot;1&quot;/&gt;&lt;lineCharCount val=&quot;3&quot;/&gt;&lt;/TableIndex&gt;&lt;TableIndex row=&quot;3&quot; col=&quot;4&quot;&gt;&lt;linesCount val=&quot;0&quot;/&gt;&lt;/TableIndex&gt;&lt;TableIndex row=&quot;4&quot; col=&quot;1&quot;&gt;&lt;linesCount val=&quot;0&quot;/&gt;&lt;/TableIndex&gt;&lt;TableIndex row=&quot;4&quot; col=&quot;2&quot;&gt;&lt;linesCount val=&quot;1&quot;/&gt;&lt;lineCharCount val=&quot;3&quot;/&gt;&lt;/TableIndex&gt;&lt;TableIndex row=&quot;4&quot; col=&quot;3&quot;&gt;&lt;linesCount val=&quot;1&quot;/&gt;&lt;lineCharCount val=&quot;8&quot;/&gt;&lt;/TableIndex&gt;&lt;TableIndex row=&quot;4&quot; col=&quot;4&quot;&gt;&lt;linesCount val=&quot;0&quot;/&gt;&lt;/TableIndex&gt;&lt;TableIndex row=&quot;5&quot; col=&quot;1&quot;&gt;&lt;linesCount val=&quot;0&quot;/&gt;&lt;/TableIndex&gt;&lt;TableIndex row=&quot;5&quot; col=&quot;2&quot;&gt;&lt;linesCount val=&quot;1&quot;/&gt;&lt;lineCharCount val=&quot;6&quot;/&gt;&lt;/TableIndex&gt;&lt;TableIndex row=&quot;5&quot; col=&quot;3&quot;&gt;&lt;linesCount val=&quot;1&quot;/&gt;&lt;lineCharCount val=&quot;3&quot;/&gt;&lt;/TableIndex&gt;&lt;TableIndex row=&quot;5&quot; col=&quot;4&quot;&gt;&lt;linesCount val=&quot;0&quot;/&gt;&lt;/TableIndex&gt;&lt;TableIndex row=&quot;6&quot; col=&quot;1&quot;&gt;&lt;linesCount val=&quot;0&quot;/&gt;&lt;/TableIndex&gt;&lt;TableIndex row=&quot;6&quot; col=&quot;2&quot;&gt;&lt;linesCount val=&quot;1&quot;/&gt;&lt;lineCharCount val=&quot;16&quot;/&gt;&lt;/TableIndex&gt;&lt;TableIndex row=&quot;6&quot; col=&quot;3&quot;&gt;&lt;linesCount val=&quot;1&quot;/&gt;&lt;lineCharCount val=&quot;3&quot;/&gt;&lt;/TableIndex&gt;&lt;TableIndex row=&quot;6&quot; col=&quot;4&quot;&gt;&lt;linesCount val=&quot;0&quot;/&gt;&lt;/TableIndex&gt;&lt;TableIndex row=&quot;7&quot; col=&quot;1&quot;&gt;&lt;linesCount val=&quot;0&quot;/&gt;&lt;/TableIndex&gt;&lt;TableIndex row=&quot;7&quot; col=&quot;2&quot;&gt;&lt;linesCount val=&quot;0&quot;/&gt;&lt;/TableIndex&gt;&lt;TableIndex row=&quot;7&quot; col=&quot;3&quot;&gt;&lt;linesCount val=&quot;0&quot;/&gt;&lt;/TableIndex&gt;&lt;TableIndex row=&quot;7&quot; col=&quot;4&quot;&gt;&lt;linesCount val=&quot;1&quot;/&gt;&lt;lineCharCount val=&quot;3&quot;/&gt;&lt;/TableIndex&gt;&lt;/ShapeTextInfo&gt;"/>
  <p:tag name="PRESENTER_SHAPEINFO" val="&lt;ThreeDShapeInfo&gt;&lt;uuid val=&quot;{387FCFCB-9DB3-4715-820C-62E3F01296CB}&quot;/&gt;&lt;isInvalidForFieldText val=&quot;0&quot;/&gt;&lt;Image&gt;&lt;filename val=&quot;C:\Users\dab\AppData\Local\Temp\CP18435914971Session\CPTrustFolder18435914971\PPTImport18443183900\data\asimages\{387FCFCB-9DB3-4715-820C-62E3F01296CB}_3.png&quot;/&gt;&lt;left val=&quot;638&quot;/&gt;&lt;top val=&quot;273&quot;/&gt;&lt;width val=&quot;478&quot;/&gt;&lt;height val=&quot;285&quot;/&gt;&lt;hasText val=&quot;1&quot;/&gt;&lt;/Image&gt;&lt;/ThreeDShapeInfo&gt;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17&quot;/&gt;&lt;/TableIndex&gt;&lt;/ShapeTextInfo&gt;"/>
  <p:tag name="HTML_SHAPEINFO" val="&lt;ThreeDShapeInfo&gt;&lt;uuid val=&quot;{6FE4F79B-F129-4001-AE7C-5A793C839EF4}&quot;/&gt;&lt;isInvalidForFieldText val=&quot;0&quot;/&gt;&lt;Image&gt;&lt;filename val=&quot;C:\Users\dab\AppData\Local\Temp\CP18435914971Session\CPTrustFolder18435914971\PPTImport18443183900\data\asimages\{6FE4F79B-F129-4001-AE7C-5A793C839EF4}_3.png&quot;/&gt;&lt;left val=&quot;303&quot;/&gt;&lt;top val=&quot;410&quot;/&gt;&lt;width val=&quot;227&quot;/&gt;&lt;height val=&quot;86&quot;/&gt;&lt;hasText val=&quot;1&quot;/&gt;&lt;/Image&gt;&lt;/ThreeDShapeInfo&gt;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2&quot;/&gt;&lt;lineCharCount val=&quot;29&quot;/&gt;&lt;lineCharCount val=&quot;21&quot;/&gt;&lt;/TableIndex&gt;&lt;/ShapeTextInfo&gt;"/>
  <p:tag name="HTML_SHAPEINFO" val="&lt;ThreeDShapeInfo&gt;&lt;uuid val=&quot;{3EE118A3-8468-496A-9BC2-6847CF2EEBBC}&quot;/&gt;&lt;isInvalidForFieldText val=&quot;0&quot;/&gt;&lt;Image&gt;&lt;filename val=&quot;C:\Users\dab\AppData\Local\Temp\CP18435914971Session\CPTrustFolder18435914971\PPTImport18443183900\data\asimages\{3EE118A3-8468-496A-9BC2-6847CF2EEBBC}_4.png&quot;/&gt;&lt;left val=&quot;233&quot;/&gt;&lt;top val=&quot;100&quot;/&gt;&lt;width val=&quot;813&quot;/&gt;&lt;height val=&quot;126&quot;/&gt;&lt;hasText val=&quot;1&quot;/&gt;&lt;/Image&gt;&lt;/ThreeDShapeInfo&gt;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5&quot;/&gt;&lt;lineCharCount val=&quot;11&quot;/&gt;&lt;lineCharCount val=&quot;2&quot;/&gt;&lt;lineCharCount val=&quot;11&quot;/&gt;&lt;lineCharCount val=&quot;48&quot;/&gt;&lt;lineCharCount val=&quot;11&quot;/&gt;&lt;lineCharCount val=&quot;1&quot;/&gt;&lt;lineCharCount val=&quot;20&quot;/&gt;&lt;lineCharCount val=&quot;24&quot;/&gt;&lt;lineCharCount val=&quot;25&quot;/&gt;&lt;lineCharCount val=&quot;1&quot;/&gt;&lt;lineCharCount val=&quot;30&quot;/&gt;&lt;lineCharCount val=&quot;1&quot;/&gt;&lt;lineCharCount val=&quot;55&quot;/&gt;&lt;lineCharCount val=&quot;11&quot;/&gt;&lt;lineCharCount val=&quot;1&quot;/&gt;&lt;/TableIndex&gt;&lt;/ShapeTextInfo&gt;"/>
  <p:tag name="HTML_SHAPEINFO" val="&lt;ThreeDShapeInfo&gt;&lt;uuid val=&quot;{7D5582D5-6DB2-4A68-8FC3-376FD5A10C09}&quot;/&gt;&lt;isInvalidForFieldText val=&quot;0&quot;/&gt;&lt;Image&gt;&lt;filename val=&quot;C:\Users\dab\AppData\Local\Temp\CP18435914971Session\CPTrustFolder18435914971\PPTImport18443183900\data\asimages\{7D5582D5-6DB2-4A68-8FC3-376FD5A10C09}_4.png&quot;/&gt;&lt;left val=&quot;230&quot;/&gt;&lt;top val=&quot;237&quot;/&gt;&lt;width val=&quot;816&quot;/&gt;&lt;height val=&quot;404&quot;/&gt;&lt;hasText val=&quot;1&quot;/&gt;&lt;/Image&gt;&lt;/ThreeDShapeInfo&gt;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2&quot;/&gt;&lt;lineCharCount val=&quot;29&quot;/&gt;&lt;lineCharCount val=&quot;20&quot;/&gt;&lt;/TableIndex&gt;&lt;/ShapeTextInfo&gt;"/>
  <p:tag name="HTML_SHAPEINFO" val="&lt;ThreeDShapeInfo&gt;&lt;uuid val=&quot;{23363731-0EE1-4975-A704-0F3B690A0CD5}&quot;/&gt;&lt;isInvalidForFieldText val=&quot;0&quot;/&gt;&lt;Image&gt;&lt;filename val=&quot;C:\Users\dab\AppData\Local\Temp\CP18435914971Session\CPTrustFolder18435914971\PPTImport18443183900\data\asimages\{23363731-0EE1-4975-A704-0F3B690A0CD5}_5.png&quot;/&gt;&lt;left val=&quot;233&quot;/&gt;&lt;top val=&quot;100&quot;/&gt;&lt;width val=&quot;813&quot;/&gt;&lt;height val=&quot;126&quot;/&gt;&lt;hasText val=&quot;1&quot;/&gt;&lt;/Image&gt;&lt;/ThreeDShapeInfo&gt;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2&quot;/&gt;&lt;lineCharCount val=&quot;11&quot;/&gt;&lt;lineCharCount val=&quot;2&quot;/&gt;&lt;lineCharCount val=&quot;11&quot;/&gt;&lt;lineCharCount val=&quot;13&quot;/&gt;&lt;lineCharCount val=&quot;13&quot;/&gt;&lt;lineCharCount val=&quot;1&quot;/&gt;&lt;lineCharCount val=&quot;41&quot;/&gt;&lt;lineCharCount val=&quot;11&quot;/&gt;&lt;lineCharCount val=&quot;35&quot;/&gt;&lt;lineCharCount val=&quot;13&quot;/&gt;&lt;lineCharCount val=&quot;47&quot;/&gt;&lt;lineCharCount val=&quot;14&quot;/&gt;&lt;/TableIndex&gt;&lt;/ShapeTextInfo&gt;"/>
  <p:tag name="HTML_SHAPEINFO" val="&lt;ThreeDShapeInfo&gt;&lt;uuid val=&quot;{84B19EC2-63BA-42CF-AA7F-257A3FBE2482}&quot;/&gt;&lt;isInvalidForFieldText val=&quot;0&quot;/&gt;&lt;Image&gt;&lt;filename val=&quot;C:\Users\dab\AppData\Local\Temp\CP18435914971Session\CPTrustFolder18435914971\PPTImport18443183900\data\asimages\{84B19EC2-63BA-42CF-AA7F-257A3FBE2482}_5.png&quot;/&gt;&lt;left val=&quot;58&quot;/&gt;&lt;top val=&quot;260&quot;/&gt;&lt;width val=&quot;566&quot;/&gt;&lt;height val=&quot;368&quot;/&gt;&lt;hasText val=&quot;1&quot;/&gt;&lt;/Image&gt;&lt;/ThreeDShapeInfo&gt;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3&quot;/&gt;&lt;lineCharCount val=&quot;22&quot;/&gt;&lt;lineCharCount val=&quot;22&quot;/&gt;&lt;lineCharCount val=&quot;1&quot;/&gt;&lt;lineCharCount val=&quot;48&quot;/&gt;&lt;lineCharCount val=&quot;1&quot;/&gt;&lt;lineCharCount val=&quot;30&quot;/&gt;&lt;lineCharCount val=&quot;30&quot;/&gt;&lt;lineCharCount val=&quot;42&quot;/&gt;&lt;lineCharCount val=&quot;1&quot;/&gt;&lt;lineCharCount val=&quot;49&quot;/&gt;&lt;lineCharCount val=&quot;1&quot;/&gt;&lt;lineCharCount val=&quot;11&quot;/&gt;&lt;lineCharCount val=&quot;1&quot;/&gt;&lt;/TableIndex&gt;&lt;/ShapeTextInfo&gt;"/>
  <p:tag name="HTML_SHAPEINFO" val="&lt;ThreeDShapeInfo&gt;&lt;uuid val=&quot;{B14E5CBD-624E-4DD2-9E04-345697A04923}&quot;/&gt;&lt;isInvalidForFieldText val=&quot;0&quot;/&gt;&lt;Image&gt;&lt;filename val=&quot;C:\Users\dab\AppData\Local\Temp\CP18435914971Session\CPTrustFolder18435914971\PPTImport18443183900\data\asimages\{B14E5CBD-624E-4DD2-9E04-345697A04923}_5.png&quot;/&gt;&lt;left val=&quot;650&quot;/&gt;&lt;top val=&quot;260&quot;/&gt;&lt;width val=&quot;568&quot;/&gt;&lt;height val=&quot;397&quot;/&gt;&lt;hasText val=&quot;1&quot;/&gt;&lt;/Image&gt;&lt;/ThreeDShapeInfo&gt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&quot;/&gt;&lt;/TableIndex&gt;&lt;/ShapeTextInfo&gt;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2&quot;/&gt;&lt;lineCharCount val=&quot;27&quot;/&gt;&lt;lineCharCount val=&quot;5&quot;/&gt;&lt;/TableIndex&gt;&lt;/ShapeTextInfo&gt;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5&quot;/&gt;&lt;/TableIndex&gt;&lt;/ShapeTextInfo&gt;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9&quot;/&gt;&lt;/TableIndex&gt;&lt;/ShapeTextInfo&gt;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41</TotalTime>
  <Words>108</Words>
  <Application>Microsoft Office PowerPoint</Application>
  <PresentationFormat>Widescreen</PresentationFormat>
  <Paragraphs>69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Cambria Math</vt:lpstr>
      <vt:lpstr>Courier New</vt:lpstr>
      <vt:lpstr>Gill Sans MT</vt:lpstr>
      <vt:lpstr>Parcel</vt:lpstr>
      <vt:lpstr>Logical Errors</vt:lpstr>
      <vt:lpstr>Test Case</vt:lpstr>
      <vt:lpstr>Using A Test Case</vt:lpstr>
      <vt:lpstr>Manually Instrumenting Code: Examining Expressions</vt:lpstr>
      <vt:lpstr>Manually Instrumenting Code: Examining Statements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Operators and Operands</dc:title>
  <dc:creator>Delroy Brinkerhoff</dc:creator>
  <cp:lastModifiedBy>Delroy Brinkerhoff</cp:lastModifiedBy>
  <cp:revision>13</cp:revision>
  <dcterms:created xsi:type="dcterms:W3CDTF">2016-07-13T22:03:45Z</dcterms:created>
  <dcterms:modified xsi:type="dcterms:W3CDTF">2019-08-14T00:28:23Z</dcterms:modified>
</cp:coreProperties>
</file>