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4.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5622C9-8856-40BF-A2DA-3CF64BB4D8EC}" type="datetimeFigureOut">
              <a:rPr lang="en-US" smtClean="0"/>
              <a:t>10/4/2021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5ADC87-6767-4FB3-AE89-449571786FA4}" type="slidenum">
              <a:rPr lang="en-US" smtClean="0"/>
              <a:t>‹#›</a:t>
            </a:fld>
            <a:endParaRPr lang="en-US"/>
          </a:p>
        </p:txBody>
      </p:sp>
    </p:spTree>
    <p:extLst>
      <p:ext uri="{BB962C8B-B14F-4D97-AF65-F5344CB8AC3E}">
        <p14:creationId xmlns:p14="http://schemas.microsoft.com/office/powerpoint/2010/main" val="1642625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using loops, especially for-loops, programmers often encounter two related problems: the off by one problem and the fence post problem, which is a special case of the off by one problem.</a:t>
            </a:r>
          </a:p>
        </p:txBody>
      </p:sp>
      <p:sp>
        <p:nvSpPr>
          <p:cNvPr id="4" name="Slide Number Placeholder 3"/>
          <p:cNvSpPr>
            <a:spLocks noGrp="1"/>
          </p:cNvSpPr>
          <p:nvPr>
            <p:ph type="sldNum" sz="quarter" idx="5"/>
          </p:nvPr>
        </p:nvSpPr>
        <p:spPr/>
        <p:txBody>
          <a:bodyPr/>
          <a:lstStyle/>
          <a:p>
            <a:fld id="{1E5ADC87-6767-4FB3-AE89-449571786FA4}" type="slidenum">
              <a:rPr lang="en-US" smtClean="0"/>
              <a:t>1</a:t>
            </a:fld>
            <a:endParaRPr lang="en-US"/>
          </a:p>
        </p:txBody>
      </p:sp>
    </p:spTree>
    <p:extLst>
      <p:ext uri="{BB962C8B-B14F-4D97-AF65-F5344CB8AC3E}">
        <p14:creationId xmlns:p14="http://schemas.microsoft.com/office/powerpoint/2010/main" val="1510190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writing a for-loop, it’s very easy to loop one time too few or one time too many. Generally, programmers solve this problem just by focusing on where the loop begins and where it ends. If the loop just repeats its body a certain number of times, then it doesn’t matter which solution the programmer uses. However, if the loop control variable appears in the body of the loop, then the beginning and ending values of the control variable must match the overall problem that the program solves.</a:t>
            </a:r>
          </a:p>
        </p:txBody>
      </p:sp>
      <p:sp>
        <p:nvSpPr>
          <p:cNvPr id="4" name="Slide Number Placeholder 3"/>
          <p:cNvSpPr>
            <a:spLocks noGrp="1"/>
          </p:cNvSpPr>
          <p:nvPr>
            <p:ph type="sldNum" sz="quarter" idx="5"/>
          </p:nvPr>
        </p:nvSpPr>
        <p:spPr/>
        <p:txBody>
          <a:bodyPr/>
          <a:lstStyle/>
          <a:p>
            <a:fld id="{1E5ADC87-6767-4FB3-AE89-449571786FA4}" type="slidenum">
              <a:rPr lang="en-US" smtClean="0"/>
              <a:t>2</a:t>
            </a:fld>
            <a:endParaRPr lang="en-US"/>
          </a:p>
        </p:txBody>
      </p:sp>
    </p:spTree>
    <p:extLst>
      <p:ext uri="{BB962C8B-B14F-4D97-AF65-F5344CB8AC3E}">
        <p14:creationId xmlns:p14="http://schemas.microsoft.com/office/powerpoint/2010/main" val="621982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fence post problem takes the off by one problem a step farther. Loops are used to repeat a group of operations over and over. In terms of the fence post problem, the group of operations is to set a fence post and then to add a span of fence. But if the loop repeats the pattern of setting a post and installing a span of fence, the loop ends without a post at the end. But, if the order is reversed to install a span then a post, it produces an overall result without the first post.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solve the problem three ways: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body of the loop sets the post, then, with an if-statement, we ask if it’s the last post, if it isn’t, install a span of fence. But the repeated if-statement reduces the efficiency of the loop, albeit by a small amount.</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treat the first post as a special case, which means that we set the post and then enter the loop to finish the fence.</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treat the last post as a special case, which means that we enter the loop first. The loop creates most of the fence. After the loop finishes, we have a final operation that sets the last post. This is my personal favorite solution.</a:t>
            </a:r>
          </a:p>
        </p:txBody>
      </p:sp>
      <p:sp>
        <p:nvSpPr>
          <p:cNvPr id="4" name="Slide Number Placeholder 3"/>
          <p:cNvSpPr>
            <a:spLocks noGrp="1"/>
          </p:cNvSpPr>
          <p:nvPr>
            <p:ph type="sldNum" sz="quarter" idx="5"/>
          </p:nvPr>
        </p:nvSpPr>
        <p:spPr/>
        <p:txBody>
          <a:bodyPr/>
          <a:lstStyle/>
          <a:p>
            <a:fld id="{1E5ADC87-6767-4FB3-AE89-449571786FA4}" type="slidenum">
              <a:rPr lang="en-US" smtClean="0"/>
              <a:t>3</a:t>
            </a:fld>
            <a:endParaRPr lang="en-US"/>
          </a:p>
        </p:txBody>
      </p:sp>
    </p:spTree>
    <p:extLst>
      <p:ext uri="{BB962C8B-B14F-4D97-AF65-F5344CB8AC3E}">
        <p14:creationId xmlns:p14="http://schemas.microsoft.com/office/powerpoint/2010/main" val="1470691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illustrate the last solution of the fence post problem with a simple programming task: printing the letters of the alphabet separated by the vertical bar or pipe symbol. Notice the sequence does not begin or end with the bar character. So, the letters are like the posts and the bar is like the spans.</a:t>
            </a:r>
          </a:p>
          <a:p>
            <a:endParaRPr lang="en-US" dirty="0"/>
          </a:p>
        </p:txBody>
      </p:sp>
      <p:sp>
        <p:nvSpPr>
          <p:cNvPr id="4" name="Slide Number Placeholder 3"/>
          <p:cNvSpPr>
            <a:spLocks noGrp="1"/>
          </p:cNvSpPr>
          <p:nvPr>
            <p:ph type="sldNum" sz="quarter" idx="5"/>
          </p:nvPr>
        </p:nvSpPr>
        <p:spPr/>
        <p:txBody>
          <a:bodyPr/>
          <a:lstStyle/>
          <a:p>
            <a:fld id="{1E5ADC87-6767-4FB3-AE89-449571786FA4}" type="slidenum">
              <a:rPr lang="en-US" smtClean="0"/>
              <a:t>4</a:t>
            </a:fld>
            <a:endParaRPr lang="en-US"/>
          </a:p>
        </p:txBody>
      </p:sp>
    </p:spTree>
    <p:extLst>
      <p:ext uri="{BB962C8B-B14F-4D97-AF65-F5344CB8AC3E}">
        <p14:creationId xmlns:p14="http://schemas.microsoft.com/office/powerpoint/2010/main" val="2966717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code fragment begins with a for-loop that prints the letters and most of the vertical bars. The last letter is a special case that is printed outside and below the loop. The textbook presents code fragments for the other two solutions.</a:t>
            </a:r>
          </a:p>
        </p:txBody>
      </p:sp>
      <p:sp>
        <p:nvSpPr>
          <p:cNvPr id="4" name="Slide Number Placeholder 3"/>
          <p:cNvSpPr>
            <a:spLocks noGrp="1"/>
          </p:cNvSpPr>
          <p:nvPr>
            <p:ph type="sldNum" sz="quarter" idx="5"/>
          </p:nvPr>
        </p:nvSpPr>
        <p:spPr/>
        <p:txBody>
          <a:bodyPr/>
          <a:lstStyle/>
          <a:p>
            <a:fld id="{1E5ADC87-6767-4FB3-AE89-449571786FA4}" type="slidenum">
              <a:rPr lang="en-US" smtClean="0"/>
              <a:t>5</a:t>
            </a:fld>
            <a:endParaRPr lang="en-US"/>
          </a:p>
        </p:txBody>
      </p:sp>
    </p:spTree>
    <p:extLst>
      <p:ext uri="{BB962C8B-B14F-4D97-AF65-F5344CB8AC3E}">
        <p14:creationId xmlns:p14="http://schemas.microsoft.com/office/powerpoint/2010/main" val="38749256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10/4/2021</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10/4/2021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10/4/2021</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notesSlide" Target="../notesSlides/notesSlide2.xml"/><Relationship Id="rId4"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image" Target="../media/image1.wmf"/><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oleObject" Target="../embeddings/oleObject1.bin"/><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2.wmf"/><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oleObject" Target="../embeddings/oleObject2.bin"/><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3.wmf"/><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oleObject" Target="../embeddings/oleObject3.bin"/><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the fence post problem</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The Off By One Problem</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C8A93-D63B-4742-B0DC-99FB5FB9478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Off by One Problem</a:t>
            </a:r>
          </a:p>
        </p:txBody>
      </p:sp>
      <p:sp>
        <p:nvSpPr>
          <p:cNvPr id="3" name="Content Placeholder 2">
            <a:extLst>
              <a:ext uri="{FF2B5EF4-FFF2-40B4-BE49-F238E27FC236}">
                <a16:creationId xmlns:a16="http://schemas.microsoft.com/office/drawing/2014/main" id="{FA038EA1-48C5-4249-8BE9-ED101AEDB416}"/>
              </a:ext>
            </a:extLst>
          </p:cNvPr>
          <p:cNvSpPr>
            <a:spLocks noGrp="1"/>
          </p:cNvSpPr>
          <p:nvPr>
            <p:ph sz="half" idx="1"/>
            <p:custDataLst>
              <p:tags r:id="rId2"/>
            </p:custDataLst>
          </p:nvPr>
        </p:nvSpPr>
        <p:spPr>
          <a:xfrm>
            <a:off x="1477818" y="2638044"/>
            <a:ext cx="4375866" cy="3101982"/>
          </a:xfrm>
        </p:spPr>
        <p:txBody>
          <a:bodyPr/>
          <a:lstStyle/>
          <a:p>
            <a:r>
              <a:rPr lang="nn-NO" dirty="0">
                <a:latin typeface="Courier New" panose="02070309020205020404" pitchFamily="49" charset="0"/>
                <a:cs typeface="Courier New" panose="02070309020205020404" pitchFamily="49" charset="0"/>
              </a:rPr>
              <a:t>for (int i = 1; i &lt; 10; i++)</a:t>
            </a:r>
          </a:p>
          <a:p>
            <a:pPr lvl="1"/>
            <a:r>
              <a:rPr lang="nn-NO" dirty="0">
                <a:latin typeface="Courier New" panose="02070309020205020404" pitchFamily="49" charset="0"/>
                <a:cs typeface="Courier New" panose="02070309020205020404" pitchFamily="49" charset="0"/>
              </a:rPr>
              <a:t>i: 1 - 9</a:t>
            </a:r>
          </a:p>
          <a:p>
            <a:r>
              <a:rPr lang="nn-NO" dirty="0">
                <a:latin typeface="Courier New" panose="02070309020205020404" pitchFamily="49" charset="0"/>
                <a:cs typeface="Courier New" panose="02070309020205020404" pitchFamily="49" charset="0"/>
              </a:rPr>
              <a:t>for (int i = 0; i &lt;= 10; i++)</a:t>
            </a:r>
          </a:p>
          <a:p>
            <a:pPr lvl="1"/>
            <a:r>
              <a:rPr lang="nn-NO" dirty="0">
                <a:latin typeface="Courier New" panose="02070309020205020404" pitchFamily="49" charset="0"/>
                <a:cs typeface="Courier New" panose="02070309020205020404" pitchFamily="49" charset="0"/>
              </a:rPr>
              <a:t>i: 0 - 11</a:t>
            </a:r>
            <a:endParaRPr lang="en-US" dirty="0">
              <a:latin typeface="Courier New" panose="02070309020205020404" pitchFamily="49" charset="0"/>
              <a:cs typeface="Courier New" panose="02070309020205020404" pitchFamily="49" charset="0"/>
            </a:endParaRPr>
          </a:p>
        </p:txBody>
      </p:sp>
      <p:sp>
        <p:nvSpPr>
          <p:cNvPr id="4" name="Content Placeholder 3">
            <a:extLst>
              <a:ext uri="{FF2B5EF4-FFF2-40B4-BE49-F238E27FC236}">
                <a16:creationId xmlns:a16="http://schemas.microsoft.com/office/drawing/2014/main" id="{B8DCD0EC-54D9-4164-98EE-4AF637DF3145}"/>
              </a:ext>
            </a:extLst>
          </p:cNvPr>
          <p:cNvSpPr>
            <a:spLocks noGrp="1"/>
          </p:cNvSpPr>
          <p:nvPr>
            <p:ph sz="half" idx="2"/>
            <p:custDataLst>
              <p:tags r:id="rId3"/>
            </p:custDataLst>
          </p:nvPr>
        </p:nvSpPr>
        <p:spPr>
          <a:xfrm>
            <a:off x="6338315" y="2638044"/>
            <a:ext cx="4375867" cy="3101982"/>
          </a:xfrm>
        </p:spPr>
        <p:txBody>
          <a:bodyPr/>
          <a:lstStyle/>
          <a:p>
            <a:r>
              <a:rPr lang="nn-NO" dirty="0">
                <a:latin typeface="Courier New" panose="02070309020205020404" pitchFamily="49" charset="0"/>
                <a:cs typeface="Courier New" panose="02070309020205020404" pitchFamily="49" charset="0"/>
              </a:rPr>
              <a:t>for (int i = 1; i &lt;= 10; i++)</a:t>
            </a:r>
          </a:p>
          <a:p>
            <a:pPr lvl="1"/>
            <a:r>
              <a:rPr lang="nn-NO" dirty="0">
                <a:latin typeface="Courier New" panose="02070309020205020404" pitchFamily="49" charset="0"/>
                <a:cs typeface="Courier New" panose="02070309020205020404" pitchFamily="49" charset="0"/>
              </a:rPr>
              <a:t>i: 1 - 10</a:t>
            </a:r>
          </a:p>
          <a:p>
            <a:r>
              <a:rPr lang="nn-NO" dirty="0">
                <a:latin typeface="Courier New" panose="02070309020205020404" pitchFamily="49" charset="0"/>
                <a:cs typeface="Courier New" panose="02070309020205020404" pitchFamily="49" charset="0"/>
              </a:rPr>
              <a:t>for (int i = 0; i &lt; 10; i++)</a:t>
            </a:r>
          </a:p>
          <a:p>
            <a:pPr lvl="1"/>
            <a:r>
              <a:rPr lang="nn-NO" dirty="0">
                <a:latin typeface="Courier New" panose="02070309020205020404" pitchFamily="49" charset="0"/>
                <a:cs typeface="Courier New" panose="02070309020205020404" pitchFamily="49" charset="0"/>
              </a:rPr>
              <a:t>i: 0 - 9</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055160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E1B77-7501-4617-9F3C-1D943BC52710}"/>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Fence Post Problem</a:t>
            </a:r>
          </a:p>
        </p:txBody>
      </p:sp>
      <p:sp>
        <p:nvSpPr>
          <p:cNvPr id="3" name="Content Placeholder 2">
            <a:extLst>
              <a:ext uri="{FF2B5EF4-FFF2-40B4-BE49-F238E27FC236}">
                <a16:creationId xmlns:a16="http://schemas.microsoft.com/office/drawing/2014/main" id="{F11C3A28-BB0C-4D2A-A0CD-3CCADE1523F2}"/>
              </a:ext>
            </a:extLst>
          </p:cNvPr>
          <p:cNvSpPr>
            <a:spLocks noGrp="1"/>
          </p:cNvSpPr>
          <p:nvPr>
            <p:ph sz="half" idx="1"/>
            <p:custDataLst>
              <p:tags r:id="rId2"/>
            </p:custDataLst>
          </p:nvPr>
        </p:nvSpPr>
        <p:spPr>
          <a:xfrm>
            <a:off x="1581912" y="2638044"/>
            <a:ext cx="4271771" cy="3101982"/>
          </a:xfrm>
        </p:spPr>
        <p:txBody>
          <a:bodyPr/>
          <a:lstStyle/>
          <a:p>
            <a:r>
              <a:rPr lang="en-US" dirty="0"/>
              <a:t>Loops execute a group of operations</a:t>
            </a:r>
          </a:p>
          <a:p>
            <a:r>
              <a:rPr lang="en-US" dirty="0"/>
              <a:t>The fence post problem arises when one operation doesn’t fit in the loop</a:t>
            </a:r>
          </a:p>
          <a:p>
            <a:r>
              <a:rPr lang="en-US" dirty="0"/>
              <a:t>Three choices for the loop body</a:t>
            </a:r>
          </a:p>
          <a:p>
            <a:pPr lvl="1"/>
            <a:r>
              <a:rPr lang="en-US" dirty="0"/>
              <a:t>post, if not the last post, span</a:t>
            </a:r>
          </a:p>
          <a:p>
            <a:pPr lvl="1"/>
            <a:r>
              <a:rPr lang="en-US" dirty="0"/>
              <a:t>post and span – last post as a special case</a:t>
            </a:r>
          </a:p>
          <a:p>
            <a:pPr lvl="1"/>
            <a:r>
              <a:rPr lang="en-US" dirty="0"/>
              <a:t>first post as a special case - span and post</a:t>
            </a:r>
          </a:p>
        </p:txBody>
      </p:sp>
      <p:graphicFrame>
        <p:nvGraphicFramePr>
          <p:cNvPr id="5" name="Object 4">
            <a:extLst>
              <a:ext uri="{FF2B5EF4-FFF2-40B4-BE49-F238E27FC236}">
                <a16:creationId xmlns:a16="http://schemas.microsoft.com/office/drawing/2014/main" id="{66C49F52-EF48-4919-9762-D6DAE21554FF}"/>
              </a:ext>
            </a:extLst>
          </p:cNvPr>
          <p:cNvGraphicFramePr>
            <a:graphicFrameLocks noChangeAspect="1"/>
          </p:cNvGraphicFramePr>
          <p:nvPr>
            <p:custDataLst>
              <p:tags r:id="rId3"/>
            </p:custDataLst>
            <p:extLst>
              <p:ext uri="{D42A27DB-BD31-4B8C-83A1-F6EECF244321}">
                <p14:modId xmlns:p14="http://schemas.microsoft.com/office/powerpoint/2010/main" val="916265258"/>
              </p:ext>
            </p:extLst>
          </p:nvPr>
        </p:nvGraphicFramePr>
        <p:xfrm>
          <a:off x="6338319" y="3330246"/>
          <a:ext cx="4262138" cy="1717578"/>
        </p:xfrm>
        <a:graphic>
          <a:graphicData uri="http://schemas.openxmlformats.org/presentationml/2006/ole">
            <mc:AlternateContent xmlns:mc="http://schemas.openxmlformats.org/markup-compatibility/2006">
              <mc:Choice xmlns:v="urn:schemas-microsoft-com:vml" Requires="v">
                <p:oleObj name="Drawing" r:id="rId6" imgW="5743440" imgH="2314440" progId="Presentations.Drawing.17">
                  <p:embed/>
                </p:oleObj>
              </mc:Choice>
              <mc:Fallback>
                <p:oleObj name="Drawing" r:id="rId6" imgW="5743440" imgH="2314440" progId="Presentations.Drawing.17">
                  <p:embed/>
                  <p:pic>
                    <p:nvPicPr>
                      <p:cNvPr id="0" name=""/>
                      <p:cNvPicPr/>
                      <p:nvPr/>
                    </p:nvPicPr>
                    <p:blipFill>
                      <a:blip r:embed="rId7"/>
                      <a:stretch>
                        <a:fillRect/>
                      </a:stretch>
                    </p:blipFill>
                    <p:spPr>
                      <a:xfrm>
                        <a:off x="6338319" y="3330246"/>
                        <a:ext cx="4262138" cy="1717578"/>
                      </a:xfrm>
                      <a:prstGeom prst="rect">
                        <a:avLst/>
                      </a:prstGeom>
                    </p:spPr>
                  </p:pic>
                </p:oleObj>
              </mc:Fallback>
            </mc:AlternateContent>
          </a:graphicData>
        </a:graphic>
      </p:graphicFrame>
    </p:spTree>
    <p:extLst>
      <p:ext uri="{BB962C8B-B14F-4D97-AF65-F5344CB8AC3E}">
        <p14:creationId xmlns:p14="http://schemas.microsoft.com/office/powerpoint/2010/main" val="208897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1C9E0-E40C-4B3E-9A7E-64B6F9BB584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Fence Post In a Program</a:t>
            </a:r>
          </a:p>
        </p:txBody>
      </p:sp>
      <p:sp>
        <p:nvSpPr>
          <p:cNvPr id="3" name="Content Placeholder 2">
            <a:extLst>
              <a:ext uri="{FF2B5EF4-FFF2-40B4-BE49-F238E27FC236}">
                <a16:creationId xmlns:a16="http://schemas.microsoft.com/office/drawing/2014/main" id="{57E5DDA2-A943-498A-BA9D-4C011C148194}"/>
              </a:ext>
            </a:extLst>
          </p:cNvPr>
          <p:cNvSpPr>
            <a:spLocks noGrp="1"/>
          </p:cNvSpPr>
          <p:nvPr>
            <p:ph idx="1"/>
            <p:custDataLst>
              <p:tags r:id="rId2"/>
            </p:custDataLst>
          </p:nvPr>
        </p:nvSpPr>
        <p:spPr>
          <a:xfrm>
            <a:off x="2231136" y="2638044"/>
            <a:ext cx="7729728" cy="3101983"/>
          </a:xfrm>
        </p:spPr>
        <p:txBody>
          <a:bodyPr/>
          <a:lstStyle/>
          <a:p>
            <a:r>
              <a:rPr lang="en-US" dirty="0">
                <a:latin typeface="Courier New" panose="02070309020205020404" pitchFamily="49" charset="0"/>
                <a:cs typeface="Courier New" panose="02070309020205020404" pitchFamily="49" charset="0"/>
              </a:rPr>
              <a:t>A|B|C|D|E|F|G|H|I|J|K|L|M|N|O|P|Q|R|S|T|U|V|W|X|Y|Z</a:t>
            </a:r>
          </a:p>
        </p:txBody>
      </p:sp>
      <p:graphicFrame>
        <p:nvGraphicFramePr>
          <p:cNvPr id="4" name="Object 3">
            <a:extLst>
              <a:ext uri="{FF2B5EF4-FFF2-40B4-BE49-F238E27FC236}">
                <a16:creationId xmlns:a16="http://schemas.microsoft.com/office/drawing/2014/main" id="{FD87E605-C503-487F-A1DF-C38E0EECD134}"/>
              </a:ext>
            </a:extLst>
          </p:cNvPr>
          <p:cNvGraphicFramePr>
            <a:graphicFrameLocks noChangeAspect="1"/>
          </p:cNvGraphicFramePr>
          <p:nvPr>
            <p:custDataLst>
              <p:tags r:id="rId3"/>
            </p:custDataLst>
            <p:extLst>
              <p:ext uri="{D42A27DB-BD31-4B8C-83A1-F6EECF244321}">
                <p14:modId xmlns:p14="http://schemas.microsoft.com/office/powerpoint/2010/main" val="113197850"/>
              </p:ext>
            </p:extLst>
          </p:nvPr>
        </p:nvGraphicFramePr>
        <p:xfrm>
          <a:off x="2843213" y="3131416"/>
          <a:ext cx="6505575" cy="2771775"/>
        </p:xfrm>
        <a:graphic>
          <a:graphicData uri="http://schemas.openxmlformats.org/presentationml/2006/ole">
            <mc:AlternateContent xmlns:mc="http://schemas.openxmlformats.org/markup-compatibility/2006">
              <mc:Choice xmlns:v="urn:schemas-microsoft-com:vml" Requires="v">
                <p:oleObj name="Drawing" r:id="rId6" imgW="6505560" imgH="2771640" progId="Presentations.Drawing.17">
                  <p:embed/>
                </p:oleObj>
              </mc:Choice>
              <mc:Fallback>
                <p:oleObj name="Drawing" r:id="rId6" imgW="6505560" imgH="2771640" progId="Presentations.Drawing.17">
                  <p:embed/>
                  <p:pic>
                    <p:nvPicPr>
                      <p:cNvPr id="0" name=""/>
                      <p:cNvPicPr/>
                      <p:nvPr/>
                    </p:nvPicPr>
                    <p:blipFill>
                      <a:blip r:embed="rId7"/>
                      <a:stretch>
                        <a:fillRect/>
                      </a:stretch>
                    </p:blipFill>
                    <p:spPr>
                      <a:xfrm>
                        <a:off x="2843213" y="3131416"/>
                        <a:ext cx="6505575" cy="2771775"/>
                      </a:xfrm>
                      <a:prstGeom prst="rect">
                        <a:avLst/>
                      </a:prstGeom>
                    </p:spPr>
                  </p:pic>
                </p:oleObj>
              </mc:Fallback>
            </mc:AlternateContent>
          </a:graphicData>
        </a:graphic>
      </p:graphicFrame>
    </p:spTree>
    <p:extLst>
      <p:ext uri="{BB962C8B-B14F-4D97-AF65-F5344CB8AC3E}">
        <p14:creationId xmlns:p14="http://schemas.microsoft.com/office/powerpoint/2010/main" val="564275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B0392-FFE7-4B0C-AEE1-C7C2BB3DE57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Programming the Fence Post</a:t>
            </a:r>
          </a:p>
        </p:txBody>
      </p:sp>
      <p:sp>
        <p:nvSpPr>
          <p:cNvPr id="3" name="Content Placeholder 2">
            <a:extLst>
              <a:ext uri="{FF2B5EF4-FFF2-40B4-BE49-F238E27FC236}">
                <a16:creationId xmlns:a16="http://schemas.microsoft.com/office/drawing/2014/main" id="{A96D13EF-61A5-487E-92AB-D099B4A14618}"/>
              </a:ext>
            </a:extLst>
          </p:cNvPr>
          <p:cNvSpPr>
            <a:spLocks noGrp="1"/>
          </p:cNvSpPr>
          <p:nvPr>
            <p:ph sz="half" idx="1"/>
            <p:custDataLst>
              <p:tags r:id="rId2"/>
            </p:custDataLst>
          </p:nvPr>
        </p:nvSpPr>
        <p:spPr>
          <a:xfrm>
            <a:off x="1320800" y="2638044"/>
            <a:ext cx="4569828" cy="3101982"/>
          </a:xfrm>
        </p:spPr>
        <p:txBody>
          <a:bodyPr/>
          <a:lstStyle/>
          <a:p>
            <a:pPr marL="0" indent="0">
              <a:buNone/>
            </a:pPr>
            <a:r>
              <a:rPr lang="en-US" dirty="0">
                <a:latin typeface="Courier New" panose="02070309020205020404" pitchFamily="49" charset="0"/>
                <a:cs typeface="Courier New" panose="02070309020205020404" pitchFamily="49" charset="0"/>
              </a:rPr>
              <a:t>for (char c = 'A'; c &lt; 'Z'; c++)</a:t>
            </a:r>
          </a:p>
          <a:p>
            <a:pPr marL="0" indent="0">
              <a:buNone/>
            </a:pPr>
            <a:r>
              <a:rPr lang="en-US" dirty="0">
                <a:latin typeface="Courier New" panose="02070309020205020404" pitchFamily="49" charset="0"/>
                <a:cs typeface="Courier New" panose="02070309020205020404" pitchFamily="49" charset="0"/>
              </a:rPr>
              <a:t>	cout &lt;&lt; c &lt;&lt; '|';</a:t>
            </a:r>
          </a:p>
          <a:p>
            <a:pPr marL="0" indent="0">
              <a:buNone/>
            </a:pPr>
            <a:r>
              <a:rPr lang="en-US" dirty="0">
                <a:latin typeface="Courier New" panose="02070309020205020404" pitchFamily="49" charset="0"/>
                <a:cs typeface="Courier New" panose="02070309020205020404" pitchFamily="49" charset="0"/>
              </a:rPr>
              <a:t>cout &lt;&lt; 'Z' &lt;&lt; endl;</a:t>
            </a:r>
          </a:p>
        </p:txBody>
      </p:sp>
      <p:graphicFrame>
        <p:nvGraphicFramePr>
          <p:cNvPr id="5" name="Object 4">
            <a:extLst>
              <a:ext uri="{FF2B5EF4-FFF2-40B4-BE49-F238E27FC236}">
                <a16:creationId xmlns:a16="http://schemas.microsoft.com/office/drawing/2014/main" id="{20C9F476-1676-437E-B100-92D276706D1E}"/>
              </a:ext>
            </a:extLst>
          </p:cNvPr>
          <p:cNvGraphicFramePr>
            <a:graphicFrameLocks noChangeAspect="1"/>
          </p:cNvGraphicFramePr>
          <p:nvPr>
            <p:custDataLst>
              <p:tags r:id="rId3"/>
            </p:custDataLst>
            <p:extLst>
              <p:ext uri="{D42A27DB-BD31-4B8C-83A1-F6EECF244321}">
                <p14:modId xmlns:p14="http://schemas.microsoft.com/office/powerpoint/2010/main" val="22060960"/>
              </p:ext>
            </p:extLst>
          </p:nvPr>
        </p:nvGraphicFramePr>
        <p:xfrm>
          <a:off x="6338315" y="3276247"/>
          <a:ext cx="4284771" cy="1825576"/>
        </p:xfrm>
        <a:graphic>
          <a:graphicData uri="http://schemas.openxmlformats.org/presentationml/2006/ole">
            <mc:AlternateContent xmlns:mc="http://schemas.openxmlformats.org/markup-compatibility/2006">
              <mc:Choice xmlns:v="urn:schemas-microsoft-com:vml" Requires="v">
                <p:oleObj name="Drawing" r:id="rId6" imgW="6505560" imgH="2771640" progId="Presentations.Drawing.17">
                  <p:embed/>
                </p:oleObj>
              </mc:Choice>
              <mc:Fallback>
                <p:oleObj name="Drawing" r:id="rId6" imgW="6505560" imgH="2771640" progId="Presentations.Drawing.17">
                  <p:embed/>
                  <p:pic>
                    <p:nvPicPr>
                      <p:cNvPr id="0" name=""/>
                      <p:cNvPicPr/>
                      <p:nvPr/>
                    </p:nvPicPr>
                    <p:blipFill>
                      <a:blip r:embed="rId7"/>
                      <a:stretch>
                        <a:fillRect/>
                      </a:stretch>
                    </p:blipFill>
                    <p:spPr>
                      <a:xfrm>
                        <a:off x="6338315" y="3276247"/>
                        <a:ext cx="4284771" cy="1825576"/>
                      </a:xfrm>
                      <a:prstGeom prst="rect">
                        <a:avLst/>
                      </a:prstGeom>
                    </p:spPr>
                  </p:pic>
                </p:oleObj>
              </mc:Fallback>
            </mc:AlternateContent>
          </a:graphicData>
        </a:graphic>
      </p:graphicFrame>
    </p:spTree>
    <p:extLst>
      <p:ext uri="{BB962C8B-B14F-4D97-AF65-F5344CB8AC3E}">
        <p14:creationId xmlns:p14="http://schemas.microsoft.com/office/powerpoint/2010/main" val="36427675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PRESENTER_DUMMYTAG" val="&lt;DummyForForceWrite&gt;&lt;/DummyForForceWrite&gt;"/>
  <p:tag name="HTML_SHAPEINFO" val="&lt;ThreeDShapeInfo&gt;&lt;uuid val=&quot;{62EB2E7A-FDFA-412C-8768-B15B6DEE3F67}&quot;/&gt;&lt;isInvalidForFieldText val=&quot;0&quot;/&gt;&lt;Image&gt;&lt;filename val=&quot;C:\Users\dab\AppData\Local\Temp\CP1278810623231Session\CPTrustFolder1278810623246\PPTImport1278814429328\data\asimages\{62EB2E7A-FDFA-412C-8768-B15B6DEE3F67}_1.png&quot;/&gt;&lt;left val=&quot;167&quot;/&gt;&lt;top val=&quot;249&quot;/&gt;&lt;width val=&quot;945&quot;/&gt;&lt;height val=&quot;174&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PRESENTER_DUMMYTAG" val="&lt;DummyForForceWrite&gt;&lt;/DummyForForceWrite&gt;"/>
  <p:tag name="HTML_SHAPEINFO" val="&lt;ThreeDShapeInfo&gt;&lt;uuid val=&quot;{4DEAE3C1-1A6F-4BB6-B022-97D796163617}&quot;/&gt;&lt;isInvalidForFieldText val=&quot;0&quot;/&gt;&lt;Image&gt;&lt;filename val=&quot;C:\Users\dab\AppData\Local\Temp\CP1278810623231Session\CPTrustFolder1278810623246\PPTImport1278814429328\data\asimages\{4DEAE3C1-1A6F-4BB6-B022-97D796163617}_1.png&quot;/&gt;&lt;left val=&quot;282&quot;/&gt;&lt;top val=&quot;452&quot;/&gt;&lt;width val=&quot;715&quot;/&gt;&lt;height val=&quot;134&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1C7FFF51-E5D2-4883-A180-B455A61E931F}&quot;/&gt;&lt;isInvalidForFieldText val=&quot;0&quot;/&gt;&lt;Image&gt;&lt;filename val=&quot;C:\Users\dab\AppData\Local\Temp\CP1278810623231Session\CPTrustFolder1278810623246\PPTImport1278814429328\data\asimages\{1C7FFF51-E5D2-4883-A180-B455A61E931F}_1.png&quot;/&gt;&lt;left val=&quot;167&quot;/&gt;&lt;top val=&quot;648&quot;/&gt;&lt;width val=&quot;159&quot;/&gt;&lt;height val=&quot;35&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3F09898B-7415-493B-ACDE-9ACA6BD4E7F9}&quot;/&gt;&lt;isInvalidForFieldText val=&quot;0&quot;/&gt;&lt;Image&gt;&lt;filename val=&quot;C:\Users\dab\AppData\Local\Temp\CP1278810623231Session\CPTrustFolder1278810623246\PPTImport1278814429328\data\asimages\{3F09898B-7415-493B-ACDE-9ACA6BD4E7F9}_2.png&quot;/&gt;&lt;left val=&quot;233&quot;/&gt;&lt;top val=&quot;100&quot;/&gt;&lt;width val=&quot;813&quot;/&gt;&lt;height val=&quot;126&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29&quot;/&gt;&lt;lineCharCount val=&quot;9&quot;/&gt;&lt;lineCharCount val=&quot;30&quot;/&gt;&lt;lineCharCount val=&quot;9&quot;/&gt;&lt;/TableIndex&gt;&lt;/ShapeTextInfo&gt;"/>
  <p:tag name="HTML_SHAPEINFO" val="&lt;ThreeDShapeInfo&gt;&lt;uuid val=&quot;{6E5590F6-4390-4FB0-B2DD-76F79FB43010}&quot;/&gt;&lt;isInvalidForFieldText val=&quot;0&quot;/&gt;&lt;Image&gt;&lt;filename val=&quot;C:\Users\dab\AppData\Local\Temp\CP1278810623231Session\CPTrustFolder1278810623246\PPTImport1278814429328\data\asimages\{6E5590F6-4390-4FB0-B2DD-76F79FB43010}_2.png&quot;/&gt;&lt;left val=&quot;150&quot;/&gt;&lt;top val=&quot;273&quot;/&gt;&lt;width val=&quot;468&quot;/&gt;&lt;height val=&quot;329&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30&quot;/&gt;&lt;lineCharCount val=&quot;10&quot;/&gt;&lt;lineCharCount val=&quot;29&quot;/&gt;&lt;lineCharCount val=&quot;8&quot;/&gt;&lt;/TableIndex&gt;&lt;/ShapeTextInfo&gt;"/>
  <p:tag name="HTML_SHAPEINFO" val="&lt;ThreeDShapeInfo&gt;&lt;uuid val=&quot;{09AE7B9A-200C-4CBA-86EF-42C599B78843}&quot;/&gt;&lt;isInvalidForFieldText val=&quot;0&quot;/&gt;&lt;Image&gt;&lt;filename val=&quot;C:\Users\dab\AppData\Local\Temp\CP1278810623231Session\CPTrustFolder1278810623246\PPTImport1278814429328\data\asimages\{09AE7B9A-200C-4CBA-86EF-42C599B78843}_2.png&quot;/&gt;&lt;left val=&quot;660&quot;/&gt;&lt;top val=&quot;273&quot;/&gt;&lt;width val=&quot;468&quot;/&gt;&lt;height val=&quot;329&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B76E933D-62E2-48C1-9FC6-B2E6ECD38026}&quot;/&gt;&lt;isInvalidForFieldText val=&quot;0&quot;/&gt;&lt;Image&gt;&lt;filename val=&quot;C:\Users\dab\AppData\Local\Temp\CP1278810623231Session\CPTrustFolder1278810623246\PPTImport1278814429328\data\asimages\{B76E933D-62E2-48C1-9FC6-B2E6ECD38026}_3.png&quot;/&gt;&lt;left val=&quot;233&quot;/&gt;&lt;top val=&quot;100&quot;/&gt;&lt;width val=&quot;813&quot;/&gt;&lt;height val=&quot;126&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36&quot;/&gt;&lt;lineCharCount val=&quot;39&quot;/&gt;&lt;lineCharCount val=&quot;34&quot;/&gt;&lt;lineCharCount val=&quot;32&quot;/&gt;&lt;lineCharCount val=&quot;33&quot;/&gt;&lt;lineCharCount val=&quot;14&quot;/&gt;&lt;lineCharCount val=&quot;13&quot;/&gt;&lt;/TableIndex&gt;&lt;/ShapeTextInfo&gt;"/>
  <p:tag name="HTML_SHAPEINFO" val="&lt;ThreeDShapeInfo&gt;&lt;uuid val=&quot;{623B5BD3-9F90-4EE7-8203-E09C3C42DD5A}&quot;/&gt;&lt;isInvalidForFieldText val=&quot;0&quot;/&gt;&lt;Image&gt;&lt;filename val=&quot;C:\Users\dab\AppData\Local\Temp\CP1278810623231Session\CPTrustFolder1278810623246\PPTImport1278814429328\data\asimages\{623B5BD3-9F90-4EE7-8203-E09C3C42DD5A}_3.png&quot;/&gt;&lt;left val=&quot;161&quot;/&gt;&lt;top val=&quot;273&quot;/&gt;&lt;width val=&quot;457&quot;/&gt;&lt;height val=&quot;329&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INFO" val="&lt;ThreeDShapeInfo&gt;&lt;uuid val=&quot;{7F47807F-B43E-4CAE-9F19-D421C6D4AE58}&quot;/&gt;&lt;isInvalidForFieldText val=&quot;0&quot;/&gt;&lt;Image&gt;&lt;filename val=&quot;C:\Users\dab\AppData\Local\Temp\CP1278810623231Session\CPTrustFolder1278810623246\PPTImport1278814429328\data\asimages\{7F47807F-B43E-4CAE-9F19-D421C6D4AE58}_3.png&quot;/&gt;&lt;left val=&quot;664&quot;/&gt;&lt;top val=&quot;348&quot;/&gt;&lt;width val=&quot;448&quot;/&gt;&lt;height val=&quot;181&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7&quot;/&gt;&lt;/TableIndex&gt;&lt;/ShapeTextInfo&gt;"/>
  <p:tag name="HTML_SHAPEINFO" val="&lt;ThreeDShapeInfo&gt;&lt;uuid val=&quot;{DF7788D2-BF84-4852-A0A9-54CD1C6774B3}&quot;/&gt;&lt;isInvalidForFieldText val=&quot;0&quot;/&gt;&lt;Image&gt;&lt;filename val=&quot;C:\Users\dab\AppData\Local\Temp\CP1278810623231Session\CPTrustFolder1278810623246\PPTImport1278814429328\data\asimages\{DF7788D2-BF84-4852-A0A9-54CD1C6774B3}_4.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1&quot;/&gt;&lt;/TableIndex&gt;&lt;/ShapeTextInfo&gt;"/>
  <p:tag name="HTML_SHAPEINFO" val="&lt;ThreeDShapeInfo&gt;&lt;uuid val=&quot;{1F485EC6-074C-4121-A128-441211F02727}&quot;/&gt;&lt;isInvalidForFieldText val=&quot;0&quot;/&gt;&lt;Image&gt;&lt;filename val=&quot;C:\Users\dab\AppData\Local\Temp\CP1278810623231Session\CPTrustFolder1278810623246\PPTImport1278814429328\data\asimages\{1F485EC6-074C-4121-A128-441211F02727}_4.png&quot;/&gt;&lt;left val=&quot;229&quot;/&gt;&lt;top val=&quot;273&quot;/&gt;&lt;width val=&quot;816&quot;/&gt;&lt;height val=&quot;329&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INFO" val="&lt;ThreeDShapeInfo&gt;&lt;uuid val=&quot;{A0E68B00-E1B2-4571-9971-CE2EE29BBAFE}&quot;/&gt;&lt;isInvalidForFieldText val=&quot;0&quot;/&gt;&lt;Image&gt;&lt;filename val=&quot;C:\Users\dab\AppData\Local\Temp\CP1278810623231Session\CPTrustFolder1278810623246\PPTImport1278814429328\data\asimages\{A0E68B00-E1B2-4571-9971-CE2EE29BBAFE}_4.png&quot;/&gt;&lt;left val=&quot;297&quot;/&gt;&lt;top val=&quot;328&quot;/&gt;&lt;width val=&quot;684&quot;/&gt;&lt;height val=&quot;292&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 name="HTML_SHAPEINFO" val="&lt;ThreeDShapeInfo&gt;&lt;uuid val=&quot;{397C9ABC-6D4A-4878-81E9-863B8CD2509E}&quot;/&gt;&lt;isInvalidForFieldText val=&quot;0&quot;/&gt;&lt;Image&gt;&lt;filename val=&quot;C:\Users\dab\AppData\Local\Temp\CP1278810623231Session\CPTrustFolder1278810623246\PPTImport1278814429328\data\asimages\{397C9ABC-6D4A-4878-81E9-863B8CD2509E}_5.png&quot;/&gt;&lt;left val=&quot;233&quot;/&gt;&lt;top val=&quot;100&quot;/&gt;&lt;width val=&quot;813&quot;/&gt;&lt;height val=&quot;126&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33&quot;/&gt;&lt;lineCharCount val=&quot;19&quot;/&gt;&lt;lineCharCount val=&quot;20&quot;/&gt;&lt;/TableIndex&gt;&lt;/ShapeTextInfo&gt;"/>
  <p:tag name="HTML_SHAPEINFO" val="&lt;ThreeDShapeInfo&gt;&lt;uuid val=&quot;{E90D50FC-A628-456D-BA97-196ED6B5DF6A}&quot;/&gt;&lt;isInvalidForFieldText val=&quot;0&quot;/&gt;&lt;Image&gt;&lt;filename val=&quot;C:\Users\dab\AppData\Local\Temp\CP1278810623231Session\CPTrustFolder1278810623246\PPTImport1278814429328\data\asimages\{E90D50FC-A628-456D-BA97-196ED6B5DF6A}_5.png&quot;/&gt;&lt;left val=&quot;133&quot;/&gt;&lt;top val=&quot;273&quot;/&gt;&lt;width val=&quot;489&quot;/&gt;&lt;height val=&quot;329&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INFO" val="&lt;ThreeDShapeInfo&gt;&lt;uuid val=&quot;{C85EFD68-862F-4BCB-BC9C-DB93FEB900C0}&quot;/&gt;&lt;isInvalidForFieldText val=&quot;0&quot;/&gt;&lt;Image&gt;&lt;filename val=&quot;C:\Users\dab\AppData\Local\Temp\CP1278810623231Session\CPTrustFolder1278810623246\PPTImport1278814429328\data\asimages\{C85EFD68-862F-4BCB-BC9C-DB93FEB900C0}_5.png&quot;/&gt;&lt;left val=&quot;664&quot;/&gt;&lt;top val=&quot;343&quot;/&gt;&lt;width val=&quot;451&quot;/&gt;&lt;height val=&quot;192&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51</TotalTime>
  <Words>723</Words>
  <Application>Microsoft Office PowerPoint</Application>
  <PresentationFormat>Widescreen</PresentationFormat>
  <Paragraphs>39</Paragraphs>
  <Slides>5</Slides>
  <Notes>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1" baseType="lpstr">
      <vt:lpstr>Arial</vt:lpstr>
      <vt:lpstr>Calibri</vt:lpstr>
      <vt:lpstr>Courier New</vt:lpstr>
      <vt:lpstr>Gill Sans MT</vt:lpstr>
      <vt:lpstr>Parcel</vt:lpstr>
      <vt:lpstr>Drawing</vt:lpstr>
      <vt:lpstr>the fence post problem</vt:lpstr>
      <vt:lpstr>The Off by One Problem</vt:lpstr>
      <vt:lpstr>The Fence Post Problem</vt:lpstr>
      <vt:lpstr>the Fence Post In a Program</vt:lpstr>
      <vt:lpstr>Programming the Fence Post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13</cp:revision>
  <dcterms:created xsi:type="dcterms:W3CDTF">2016-07-13T22:03:45Z</dcterms:created>
  <dcterms:modified xsi:type="dcterms:W3CDTF">2021-10-04T16:12:18Z</dcterms:modified>
</cp:coreProperties>
</file>