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8" r:id="rId3"/>
    <p:sldId id="257"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6129DC-92E5-4129-9F67-A62F5AFD1031}" type="datetimeFigureOut">
              <a:rPr lang="en-US" smtClean="0"/>
              <a:t>10/1/2021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2F7B2C-9FEF-4C20-9BA3-78CECB1024F3}" type="slidenum">
              <a:rPr lang="en-US" smtClean="0"/>
              <a:t>‹#›</a:t>
            </a:fld>
            <a:endParaRPr lang="en-US"/>
          </a:p>
        </p:txBody>
      </p:sp>
    </p:spTree>
    <p:extLst>
      <p:ext uri="{BB962C8B-B14F-4D97-AF65-F5344CB8AC3E}">
        <p14:creationId xmlns:p14="http://schemas.microsoft.com/office/powerpoint/2010/main" val="2805443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Switch statements provide a compact but limited multi-way branch.</a:t>
            </a:r>
          </a:p>
        </p:txBody>
      </p:sp>
      <p:sp>
        <p:nvSpPr>
          <p:cNvPr id="4" name="Slide Number Placeholder 3"/>
          <p:cNvSpPr>
            <a:spLocks noGrp="1"/>
          </p:cNvSpPr>
          <p:nvPr>
            <p:ph type="sldNum" sz="quarter" idx="5"/>
          </p:nvPr>
        </p:nvSpPr>
        <p:spPr/>
        <p:txBody>
          <a:bodyPr/>
          <a:lstStyle/>
          <a:p>
            <a:fld id="{762F7B2C-9FEF-4C20-9BA3-78CECB1024F3}" type="slidenum">
              <a:rPr lang="en-US" smtClean="0"/>
              <a:t>1</a:t>
            </a:fld>
            <a:endParaRPr lang="en-US"/>
          </a:p>
        </p:txBody>
      </p:sp>
    </p:spTree>
    <p:extLst>
      <p:ext uri="{BB962C8B-B14F-4D97-AF65-F5344CB8AC3E}">
        <p14:creationId xmlns:p14="http://schemas.microsoft.com/office/powerpoint/2010/main" val="1821864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typical, basic switch statement consists of an integer-valued expression, often just an integer variable, and a sequence of case statements. Each case has an integer constant value, one or more statements, and ends with a break. However, numerous variations on this typical or basic organization are possible and the variations can make switch statements quite complex. The “default” clause, which runs if none of the case values match the test expression, is optional and may be placed anywhere within the switch, not just at the end.</a:t>
            </a:r>
          </a:p>
        </p:txBody>
      </p:sp>
      <p:sp>
        <p:nvSpPr>
          <p:cNvPr id="4" name="Slide Number Placeholder 3"/>
          <p:cNvSpPr>
            <a:spLocks noGrp="1"/>
          </p:cNvSpPr>
          <p:nvPr>
            <p:ph type="sldNum" sz="quarter" idx="5"/>
          </p:nvPr>
        </p:nvSpPr>
        <p:spPr/>
        <p:txBody>
          <a:bodyPr/>
          <a:lstStyle/>
          <a:p>
            <a:fld id="{762F7B2C-9FEF-4C20-9BA3-78CECB1024F3}" type="slidenum">
              <a:rPr lang="en-US" smtClean="0"/>
              <a:t>2</a:t>
            </a:fld>
            <a:endParaRPr lang="en-US"/>
          </a:p>
        </p:txBody>
      </p:sp>
    </p:spTree>
    <p:extLst>
      <p:ext uri="{BB962C8B-B14F-4D97-AF65-F5344CB8AC3E}">
        <p14:creationId xmlns:p14="http://schemas.microsoft.com/office/powerpoint/2010/main" val="4276661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operation, the test expression is evaluated and the result is compared, one at a time to the case values. The cases are examined from the top of the switch downward. As soon as the switch expression matches (that is, is equal to) a case value, the corresponding statements begin running and execution continues until either a “break” statement is encountered or until the end of the switch is reached.</a:t>
            </a:r>
          </a:p>
        </p:txBody>
      </p:sp>
      <p:sp>
        <p:nvSpPr>
          <p:cNvPr id="4" name="Slide Number Placeholder 3"/>
          <p:cNvSpPr>
            <a:spLocks noGrp="1"/>
          </p:cNvSpPr>
          <p:nvPr>
            <p:ph type="sldNum" sz="quarter" idx="5"/>
          </p:nvPr>
        </p:nvSpPr>
        <p:spPr/>
        <p:txBody>
          <a:bodyPr/>
          <a:lstStyle/>
          <a:p>
            <a:fld id="{762F7B2C-9FEF-4C20-9BA3-78CECB1024F3}" type="slidenum">
              <a:rPr lang="en-US" smtClean="0"/>
              <a:t>3</a:t>
            </a:fld>
            <a:endParaRPr lang="en-US"/>
          </a:p>
        </p:txBody>
      </p:sp>
    </p:spTree>
    <p:extLst>
      <p:ext uri="{BB962C8B-B14F-4D97-AF65-F5344CB8AC3E}">
        <p14:creationId xmlns:p14="http://schemas.microsoft.com/office/powerpoint/2010/main" val="2549957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One of the potentially confusing but ultimately powerful switch variations is when one case “falls through” to the next case below. This behavior is accomplished by leaving out the break statement. The structure allows running some statements (those shared by cases c2 and c3) without duplicating the code, while at the same time allowing one case (c2) to have statements that are independent of the other case (c3).</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p>
        </p:txBody>
      </p:sp>
      <p:sp>
        <p:nvSpPr>
          <p:cNvPr id="4" name="Slide Number Placeholder 3"/>
          <p:cNvSpPr>
            <a:spLocks noGrp="1"/>
          </p:cNvSpPr>
          <p:nvPr>
            <p:ph type="sldNum" sz="quarter" idx="5"/>
          </p:nvPr>
        </p:nvSpPr>
        <p:spPr/>
        <p:txBody>
          <a:bodyPr/>
          <a:lstStyle/>
          <a:p>
            <a:fld id="{762F7B2C-9FEF-4C20-9BA3-78CECB1024F3}" type="slidenum">
              <a:rPr lang="en-US" smtClean="0"/>
              <a:t>4</a:t>
            </a:fld>
            <a:endParaRPr lang="en-US"/>
          </a:p>
        </p:txBody>
      </p:sp>
    </p:spTree>
    <p:extLst>
      <p:ext uri="{BB962C8B-B14F-4D97-AF65-F5344CB8AC3E}">
        <p14:creationId xmlns:p14="http://schemas.microsoft.com/office/powerpoint/2010/main" val="94644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Another potentially confusing but useful variation occurs when two cases are positioned next to each other without any intervening statements. In this situation, you can think of the code as saying, “case c2 OR case c3,” that is, run the statements whenever the test expression is c2 or c3.</a:t>
            </a:r>
          </a:p>
        </p:txBody>
      </p:sp>
      <p:sp>
        <p:nvSpPr>
          <p:cNvPr id="4" name="Slide Number Placeholder 3"/>
          <p:cNvSpPr>
            <a:spLocks noGrp="1"/>
          </p:cNvSpPr>
          <p:nvPr>
            <p:ph type="sldNum" sz="quarter" idx="5"/>
          </p:nvPr>
        </p:nvSpPr>
        <p:spPr/>
        <p:txBody>
          <a:bodyPr/>
          <a:lstStyle/>
          <a:p>
            <a:fld id="{762F7B2C-9FEF-4C20-9BA3-78CECB1024F3}" type="slidenum">
              <a:rPr lang="en-US" smtClean="0"/>
              <a:t>5</a:t>
            </a:fld>
            <a:endParaRPr lang="en-US"/>
          </a:p>
        </p:txBody>
      </p:sp>
    </p:spTree>
    <p:extLst>
      <p:ext uri="{BB962C8B-B14F-4D97-AF65-F5344CB8AC3E}">
        <p14:creationId xmlns:p14="http://schemas.microsoft.com/office/powerpoint/2010/main" val="37998795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 is important to recognize that a case does not create a new scope. That means that we must be cautious whenever we define a variable within a case. The example on the left will not compile because both variables named “counter” are defined in the same scope, which violates one of the variable definition rules given in chapter 2. Braces can be added so that each case forms a distinct scope. The textbook shows additional examples related to defining and initializing variables in cases.</a:t>
            </a:r>
          </a:p>
        </p:txBody>
      </p:sp>
      <p:sp>
        <p:nvSpPr>
          <p:cNvPr id="4" name="Slide Number Placeholder 3"/>
          <p:cNvSpPr>
            <a:spLocks noGrp="1"/>
          </p:cNvSpPr>
          <p:nvPr>
            <p:ph type="sldNum" sz="quarter" idx="5"/>
          </p:nvPr>
        </p:nvSpPr>
        <p:spPr/>
        <p:txBody>
          <a:bodyPr/>
          <a:lstStyle/>
          <a:p>
            <a:fld id="{762F7B2C-9FEF-4C20-9BA3-78CECB1024F3}" type="slidenum">
              <a:rPr lang="en-US" smtClean="0"/>
              <a:t>6</a:t>
            </a:fld>
            <a:endParaRPr lang="en-US"/>
          </a:p>
        </p:txBody>
      </p:sp>
    </p:spTree>
    <p:extLst>
      <p:ext uri="{BB962C8B-B14F-4D97-AF65-F5344CB8AC3E}">
        <p14:creationId xmlns:p14="http://schemas.microsoft.com/office/powerpoint/2010/main" val="1340978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switch Statements</a:t>
            </a:r>
          </a:p>
        </p:txBody>
      </p:sp>
      <p:sp>
        <p:nvSpPr>
          <p:cNvPr id="3" name="Subtitle 2"/>
          <p:cNvSpPr>
            <a:spLocks noGrp="1"/>
          </p:cNvSpPr>
          <p:nvPr>
            <p:ph type="subTitle" idx="1"/>
          </p:nvPr>
        </p:nvSpPr>
        <p:spPr/>
        <p:txBody>
          <a:bodyPr/>
          <a:lstStyle/>
          <a:p>
            <a:r>
              <a:rPr lang="en-US" dirty="0"/>
              <a:t>Multiway Branch</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Switch Syntax</a:t>
            </a:r>
          </a:p>
        </p:txBody>
      </p:sp>
      <p:sp>
        <p:nvSpPr>
          <p:cNvPr id="4" name="Text Placeholder 3"/>
          <p:cNvSpPr>
            <a:spLocks noGrp="1"/>
          </p:cNvSpPr>
          <p:nvPr>
            <p:ph type="body" sz="half" idx="2"/>
          </p:nvPr>
        </p:nvSpPr>
        <p:spPr>
          <a:xfrm>
            <a:off x="1115568" y="3549918"/>
            <a:ext cx="3794760" cy="2158155"/>
          </a:xfrm>
        </p:spPr>
        <p:txBody>
          <a:bodyPr>
            <a:normAutofit/>
          </a:bodyPr>
          <a:lstStyle/>
          <a:p>
            <a:r>
              <a:rPr lang="en-US" dirty="0"/>
              <a:t>The test expression must be integer-valued, is often just a variable.</a:t>
            </a:r>
          </a:p>
          <a:p>
            <a:r>
              <a:rPr lang="en-US" dirty="0"/>
              <a:t>The target for each case must be an integer constant.</a:t>
            </a:r>
          </a:p>
        </p:txBody>
      </p:sp>
      <p:sp>
        <p:nvSpPr>
          <p:cNvPr id="5" name="TextBox 4"/>
          <p:cNvSpPr txBox="1"/>
          <p:nvPr/>
        </p:nvSpPr>
        <p:spPr>
          <a:xfrm>
            <a:off x="7703127" y="207818"/>
            <a:ext cx="2826327" cy="646330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switch (expression)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case c1:</a:t>
            </a:r>
          </a:p>
          <a:p>
            <a:r>
              <a:rPr lang="en-US" dirty="0">
                <a:latin typeface="Courier New" panose="02070309020205020404" pitchFamily="49" charset="0"/>
                <a:cs typeface="Courier New" panose="02070309020205020404" pitchFamily="49" charset="0"/>
              </a:rPr>
              <a:t>		statement0;</a:t>
            </a:r>
          </a:p>
          <a:p>
            <a:r>
              <a:rPr lang="en-US" dirty="0">
                <a:latin typeface="Courier New" panose="02070309020205020404" pitchFamily="49" charset="0"/>
                <a:cs typeface="Courier New" panose="02070309020205020404" pitchFamily="49" charset="0"/>
              </a:rPr>
              <a:t>		statement1;</a:t>
            </a:r>
          </a:p>
          <a:p>
            <a:r>
              <a:rPr lang="en-US" dirty="0">
                <a:latin typeface="Courier New" panose="02070309020205020404" pitchFamily="49" charset="0"/>
                <a:cs typeface="Courier New" panose="02070309020205020404" pitchFamily="49" charset="0"/>
              </a:rPr>
              <a:t>		break;</a:t>
            </a:r>
          </a:p>
          <a:p>
            <a:r>
              <a:rPr lang="en-US" dirty="0">
                <a:latin typeface="Courier New" panose="02070309020205020404" pitchFamily="49" charset="0"/>
                <a:cs typeface="Courier New" panose="02070309020205020404" pitchFamily="49" charset="0"/>
              </a:rPr>
              <a:t>	case c2:</a:t>
            </a:r>
          </a:p>
          <a:p>
            <a:r>
              <a:rPr lang="en-US" dirty="0">
                <a:latin typeface="Courier New" panose="02070309020205020404" pitchFamily="49" charset="0"/>
                <a:cs typeface="Courier New" panose="02070309020205020404" pitchFamily="49" charset="0"/>
              </a:rPr>
              <a:t>		statement3;</a:t>
            </a:r>
          </a:p>
          <a:p>
            <a:r>
              <a:rPr lang="en-US" dirty="0">
                <a:latin typeface="Courier New" panose="02070309020205020404" pitchFamily="49" charset="0"/>
                <a:cs typeface="Courier New" panose="02070309020205020404" pitchFamily="49" charset="0"/>
              </a:rPr>
              <a:t>		statement4;</a:t>
            </a:r>
          </a:p>
          <a:p>
            <a:r>
              <a:rPr lang="en-US" dirty="0">
                <a:latin typeface="Courier New" panose="02070309020205020404" pitchFamily="49" charset="0"/>
                <a:cs typeface="Courier New" panose="02070309020205020404" pitchFamily="49" charset="0"/>
              </a:rPr>
              <a:t>		break;</a:t>
            </a:r>
          </a:p>
          <a:p>
            <a:r>
              <a:rPr lang="en-US" dirty="0">
                <a:latin typeface="Courier New" panose="02070309020205020404" pitchFamily="49" charset="0"/>
                <a:cs typeface="Courier New" panose="02070309020205020404" pitchFamily="49" charset="0"/>
              </a:rPr>
              <a:t>	case c3:</a:t>
            </a:r>
          </a:p>
          <a:p>
            <a:r>
              <a:rPr lang="en-US" dirty="0">
                <a:latin typeface="Courier New" panose="02070309020205020404" pitchFamily="49" charset="0"/>
                <a:cs typeface="Courier New" panose="02070309020205020404" pitchFamily="49" charset="0"/>
              </a:rPr>
              <a:t>		statement5;</a:t>
            </a:r>
          </a:p>
          <a:p>
            <a:r>
              <a:rPr lang="en-US" dirty="0">
                <a:latin typeface="Courier New" panose="02070309020205020404" pitchFamily="49" charset="0"/>
                <a:cs typeface="Courier New" panose="02070309020205020404" pitchFamily="49" charset="0"/>
              </a:rPr>
              <a:t>		statement6;</a:t>
            </a:r>
          </a:p>
          <a:p>
            <a:r>
              <a:rPr lang="en-US" dirty="0">
                <a:latin typeface="Courier New" panose="02070309020205020404" pitchFamily="49" charset="0"/>
                <a:cs typeface="Courier New" panose="02070309020205020404" pitchFamily="49" charset="0"/>
              </a:rPr>
              <a:t>		break;</a:t>
            </a:r>
          </a:p>
          <a:p>
            <a:r>
              <a:rPr lang="en-US" dirty="0">
                <a:latin typeface="Courier New" panose="02070309020205020404" pitchFamily="49" charset="0"/>
                <a:cs typeface="Courier New" panose="02070309020205020404" pitchFamily="49" charset="0"/>
              </a:rPr>
              <a:t>	case c4:</a:t>
            </a:r>
          </a:p>
          <a:p>
            <a:r>
              <a:rPr lang="en-US" dirty="0">
                <a:latin typeface="Courier New" panose="02070309020205020404" pitchFamily="49" charset="0"/>
                <a:cs typeface="Courier New" panose="02070309020205020404" pitchFamily="49" charset="0"/>
              </a:rPr>
              <a:t>		statement7;</a:t>
            </a:r>
          </a:p>
          <a:p>
            <a:r>
              <a:rPr lang="en-US" dirty="0">
                <a:latin typeface="Courier New" panose="02070309020205020404" pitchFamily="49" charset="0"/>
                <a:cs typeface="Courier New" panose="02070309020205020404" pitchFamily="49" charset="0"/>
              </a:rPr>
              <a:t>		statement8;</a:t>
            </a:r>
          </a:p>
          <a:p>
            <a:r>
              <a:rPr lang="en-US" dirty="0">
                <a:latin typeface="Courier New" panose="02070309020205020404" pitchFamily="49" charset="0"/>
                <a:cs typeface="Courier New" panose="02070309020205020404" pitchFamily="49" charset="0"/>
              </a:rPr>
              <a:t>		break;</a:t>
            </a:r>
          </a:p>
          <a:p>
            <a:r>
              <a:rPr lang="en-US" dirty="0">
                <a:latin typeface="Courier New" panose="02070309020205020404" pitchFamily="49" charset="0"/>
                <a:cs typeface="Courier New" panose="02070309020205020404" pitchFamily="49" charset="0"/>
              </a:rPr>
              <a:t>	default:</a:t>
            </a:r>
          </a:p>
          <a:p>
            <a:r>
              <a:rPr lang="en-US" dirty="0">
                <a:latin typeface="Courier New" panose="02070309020205020404" pitchFamily="49" charset="0"/>
                <a:cs typeface="Courier New" panose="02070309020205020404" pitchFamily="49" charset="0"/>
              </a:rPr>
              <a:t>		statement9;</a:t>
            </a:r>
          </a:p>
          <a:p>
            <a:r>
              <a:rPr lang="en-US" dirty="0">
                <a:latin typeface="Courier New" panose="02070309020205020404" pitchFamily="49" charset="0"/>
                <a:cs typeface="Courier New" panose="02070309020205020404" pitchFamily="49" charset="0"/>
              </a:rPr>
              <a:t>		statement10;</a:t>
            </a:r>
          </a:p>
          <a:p>
            <a:r>
              <a:rPr lang="en-US" dirty="0">
                <a:latin typeface="Courier New" panose="02070309020205020404" pitchFamily="49" charset="0"/>
                <a:cs typeface="Courier New" panose="02070309020205020404" pitchFamily="49" charset="0"/>
              </a:rPr>
              <a:t>		break;</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990545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Switch Behavior</a:t>
            </a:r>
          </a:p>
        </p:txBody>
      </p:sp>
      <p:sp>
        <p:nvSpPr>
          <p:cNvPr id="4" name="Text Placeholder 3"/>
          <p:cNvSpPr>
            <a:spLocks noGrp="1"/>
          </p:cNvSpPr>
          <p:nvPr>
            <p:ph type="body" sz="half" idx="2"/>
          </p:nvPr>
        </p:nvSpPr>
        <p:spPr/>
        <p:txBody>
          <a:bodyPr/>
          <a:lstStyle/>
          <a:p>
            <a:r>
              <a:rPr lang="en-US" dirty="0"/>
              <a:t>The expression is compared to the cases from top to bottom.</a:t>
            </a:r>
          </a:p>
          <a:p>
            <a:r>
              <a:rPr lang="en-US" dirty="0"/>
              <a:t>Cases match the expression on strict equality.</a:t>
            </a:r>
          </a:p>
          <a:p>
            <a:r>
              <a:rPr lang="en-US" dirty="0"/>
              <a:t>Execution continues until a break.</a:t>
            </a:r>
          </a:p>
          <a:p>
            <a:endParaRPr lang="en-US" dirty="0"/>
          </a:p>
        </p:txBody>
      </p:sp>
      <p:pic>
        <p:nvPicPr>
          <p:cNvPr id="5" name="Picture 4"/>
          <p:cNvPicPr>
            <a:picLocks noChangeAspect="1"/>
          </p:cNvPicPr>
          <p:nvPr/>
        </p:nvPicPr>
        <p:blipFill>
          <a:blip r:embed="rId3"/>
          <a:stretch>
            <a:fillRect/>
          </a:stretch>
        </p:blipFill>
        <p:spPr>
          <a:xfrm>
            <a:off x="6805055" y="143795"/>
            <a:ext cx="4675752" cy="6570409"/>
          </a:xfrm>
          <a:prstGeom prst="rect">
            <a:avLst/>
          </a:prstGeom>
        </p:spPr>
      </p:pic>
    </p:spTree>
    <p:extLst>
      <p:ext uri="{BB962C8B-B14F-4D97-AF65-F5344CB8AC3E}">
        <p14:creationId xmlns:p14="http://schemas.microsoft.com/office/powerpoint/2010/main" val="179044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Fall Through</a:t>
            </a:r>
          </a:p>
        </p:txBody>
      </p:sp>
      <p:sp>
        <p:nvSpPr>
          <p:cNvPr id="5" name="TextBox 4"/>
          <p:cNvSpPr txBox="1"/>
          <p:nvPr/>
        </p:nvSpPr>
        <p:spPr>
          <a:xfrm>
            <a:off x="1595767" y="2369123"/>
            <a:ext cx="4278561" cy="313932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case c2:</a:t>
            </a:r>
          </a:p>
          <a:p>
            <a:r>
              <a:rPr lang="en-US" dirty="0">
                <a:latin typeface="Courier New" panose="02070309020205020404" pitchFamily="49" charset="0"/>
                <a:cs typeface="Courier New" panose="02070309020205020404" pitchFamily="49" charset="0"/>
              </a:rPr>
              <a:t>	statement0;</a:t>
            </a:r>
          </a:p>
          <a:p>
            <a:r>
              <a:rPr lang="en-US" dirty="0">
                <a:latin typeface="Courier New" panose="02070309020205020404" pitchFamily="49" charset="0"/>
                <a:cs typeface="Courier New" panose="02070309020205020404" pitchFamily="49" charset="0"/>
              </a:rPr>
              <a:t>	statement1;</a:t>
            </a:r>
          </a:p>
          <a:p>
            <a:r>
              <a:rPr lang="en-US" dirty="0">
                <a:latin typeface="Courier New" panose="02070309020205020404" pitchFamily="49" charset="0"/>
                <a:cs typeface="Courier New" panose="02070309020205020404" pitchFamily="49" charset="0"/>
              </a:rPr>
              <a:t>	statement2;</a:t>
            </a:r>
          </a:p>
          <a:p>
            <a:r>
              <a:rPr lang="en-US" dirty="0">
                <a:latin typeface="Courier New" panose="02070309020205020404" pitchFamily="49" charset="0"/>
                <a:cs typeface="Courier New" panose="02070309020205020404" pitchFamily="49" charset="0"/>
              </a:rPr>
              <a:t>	// fall through</a:t>
            </a:r>
          </a:p>
          <a:p>
            <a:r>
              <a:rPr lang="en-US" dirty="0">
                <a:latin typeface="Courier New" panose="02070309020205020404" pitchFamily="49" charset="0"/>
                <a:cs typeface="Courier New" panose="02070309020205020404" pitchFamily="49" charset="0"/>
              </a:rPr>
              <a:t>case c3:</a:t>
            </a:r>
          </a:p>
          <a:p>
            <a:r>
              <a:rPr lang="en-US" dirty="0">
                <a:latin typeface="Courier New" panose="02070309020205020404" pitchFamily="49" charset="0"/>
                <a:cs typeface="Courier New" panose="02070309020205020404" pitchFamily="49" charset="0"/>
              </a:rPr>
              <a:t>	statement3;</a:t>
            </a:r>
          </a:p>
          <a:p>
            <a:r>
              <a:rPr lang="en-US" dirty="0">
                <a:latin typeface="Courier New" panose="02070309020205020404" pitchFamily="49" charset="0"/>
                <a:cs typeface="Courier New" panose="02070309020205020404" pitchFamily="49" charset="0"/>
              </a:rPr>
              <a:t>	statement4;</a:t>
            </a:r>
          </a:p>
          <a:p>
            <a:r>
              <a:rPr lang="en-US" dirty="0">
                <a:latin typeface="Courier New" panose="02070309020205020404" pitchFamily="49" charset="0"/>
                <a:cs typeface="Courier New" panose="02070309020205020404" pitchFamily="49" charset="0"/>
              </a:rPr>
              <a:t>	break;</a:t>
            </a:r>
          </a:p>
          <a:p>
            <a:r>
              <a:rPr lang="en-US" dirty="0">
                <a:latin typeface="Courier New" panose="02070309020205020404" pitchFamily="49" charset="0"/>
                <a:cs typeface="Courier New" panose="02070309020205020404" pitchFamily="49" charset="0"/>
              </a:rPr>
              <a:t>	.  .  .</a:t>
            </a:r>
          </a:p>
        </p:txBody>
      </p:sp>
      <p:pic>
        <p:nvPicPr>
          <p:cNvPr id="6" name="Picture 5"/>
          <p:cNvPicPr>
            <a:picLocks noChangeAspect="1"/>
          </p:cNvPicPr>
          <p:nvPr/>
        </p:nvPicPr>
        <p:blipFill>
          <a:blip r:embed="rId3"/>
          <a:stretch>
            <a:fillRect/>
          </a:stretch>
        </p:blipFill>
        <p:spPr>
          <a:xfrm>
            <a:off x="6854875" y="2369123"/>
            <a:ext cx="3605030" cy="3934696"/>
          </a:xfrm>
          <a:prstGeom prst="rect">
            <a:avLst/>
          </a:prstGeom>
        </p:spPr>
      </p:pic>
    </p:spTree>
    <p:extLst>
      <p:ext uri="{BB962C8B-B14F-4D97-AF65-F5344CB8AC3E}">
        <p14:creationId xmlns:p14="http://schemas.microsoft.com/office/powerpoint/2010/main" val="98315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 Cases</a:t>
            </a:r>
          </a:p>
        </p:txBody>
      </p:sp>
      <p:pic>
        <p:nvPicPr>
          <p:cNvPr id="5" name="Picture 4"/>
          <p:cNvPicPr>
            <a:picLocks noChangeAspect="1"/>
          </p:cNvPicPr>
          <p:nvPr/>
        </p:nvPicPr>
        <p:blipFill>
          <a:blip r:embed="rId3"/>
          <a:stretch>
            <a:fillRect/>
          </a:stretch>
        </p:blipFill>
        <p:spPr>
          <a:xfrm>
            <a:off x="6448784" y="2638044"/>
            <a:ext cx="4049307" cy="3810000"/>
          </a:xfrm>
          <a:prstGeom prst="rect">
            <a:avLst/>
          </a:prstGeom>
        </p:spPr>
      </p:pic>
      <p:sp>
        <p:nvSpPr>
          <p:cNvPr id="6" name="TextBox 5"/>
          <p:cNvSpPr txBox="1"/>
          <p:nvPr/>
        </p:nvSpPr>
        <p:spPr>
          <a:xfrm>
            <a:off x="1537856" y="2638044"/>
            <a:ext cx="4315828" cy="341632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case c2:</a:t>
            </a:r>
          </a:p>
          <a:p>
            <a:r>
              <a:rPr lang="en-US" dirty="0">
                <a:latin typeface="Courier New" panose="02070309020205020404" pitchFamily="49" charset="0"/>
                <a:cs typeface="Courier New" panose="02070309020205020404" pitchFamily="49" charset="0"/>
              </a:rPr>
              <a:t>case c3:</a:t>
            </a:r>
          </a:p>
          <a:p>
            <a:r>
              <a:rPr lang="en-US" dirty="0">
                <a:latin typeface="Courier New" panose="02070309020205020404" pitchFamily="49" charset="0"/>
                <a:cs typeface="Courier New" panose="02070309020205020404" pitchFamily="49" charset="0"/>
              </a:rPr>
              <a:t>	statement0;</a:t>
            </a:r>
          </a:p>
          <a:p>
            <a:r>
              <a:rPr lang="en-US" dirty="0">
                <a:latin typeface="Courier New" panose="02070309020205020404" pitchFamily="49" charset="0"/>
                <a:cs typeface="Courier New" panose="02070309020205020404" pitchFamily="49" charset="0"/>
              </a:rPr>
              <a:t>	statement1;</a:t>
            </a:r>
          </a:p>
          <a:p>
            <a:r>
              <a:rPr lang="en-US" dirty="0">
                <a:latin typeface="Courier New" panose="02070309020205020404" pitchFamily="49" charset="0"/>
                <a:cs typeface="Courier New" panose="02070309020205020404" pitchFamily="49" charset="0"/>
              </a:rPr>
              <a:t>	break;</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03990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Cases And Scope</a:t>
            </a:r>
          </a:p>
        </p:txBody>
      </p:sp>
      <p:sp>
        <p:nvSpPr>
          <p:cNvPr id="6" name="TextBox 5"/>
          <p:cNvSpPr txBox="1"/>
          <p:nvPr/>
        </p:nvSpPr>
        <p:spPr>
          <a:xfrm>
            <a:off x="6379879" y="2638044"/>
            <a:ext cx="4270247" cy="3785652"/>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switch (expr)</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case c1:</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        int    counter;</a:t>
            </a:r>
          </a:p>
          <a:p>
            <a:r>
              <a:rPr lang="en-US" sz="1600" dirty="0">
                <a:latin typeface="Courier New" panose="02070309020205020404" pitchFamily="49" charset="0"/>
                <a:cs typeface="Courier New" panose="02070309020205020404" pitchFamily="49" charset="0"/>
              </a:rPr>
              <a:t>        . . .</a:t>
            </a:r>
          </a:p>
          <a:p>
            <a:r>
              <a:rPr lang="en-US" sz="1600" dirty="0">
                <a:latin typeface="Courier New" panose="02070309020205020404" pitchFamily="49" charset="0"/>
                <a:cs typeface="Courier New" panose="02070309020205020404" pitchFamily="49" charset="0"/>
              </a:rPr>
              <a:t>        break;</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    case c2:</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        int    counter;</a:t>
            </a:r>
          </a:p>
          <a:p>
            <a:r>
              <a:rPr lang="en-US" sz="1600" dirty="0">
                <a:latin typeface="Courier New" panose="02070309020205020404" pitchFamily="49" charset="0"/>
                <a:cs typeface="Courier New" panose="02070309020205020404" pitchFamily="49" charset="0"/>
              </a:rPr>
              <a:t>        . . .</a:t>
            </a:r>
          </a:p>
          <a:p>
            <a:r>
              <a:rPr lang="en-US" sz="1600" dirty="0">
                <a:latin typeface="Courier New" panose="02070309020205020404" pitchFamily="49" charset="0"/>
                <a:cs typeface="Courier New" panose="02070309020205020404" pitchFamily="49" charset="0"/>
              </a:rPr>
              <a:t>        break;</a:t>
            </a:r>
          </a:p>
          <a:p>
            <a:r>
              <a:rPr lang="en-US" sz="1600" dirty="0">
                <a:latin typeface="Courier New" panose="02070309020205020404" pitchFamily="49" charset="0"/>
                <a:cs typeface="Courier New" panose="02070309020205020404" pitchFamily="49" charset="0"/>
              </a:rPr>
              <a:t>    }</a:t>
            </a:r>
          </a:p>
          <a:p>
            <a:r>
              <a:rPr lang="en-US" sz="1600" dirty="0">
                <a:latin typeface="Courier New" panose="02070309020205020404" pitchFamily="49" charset="0"/>
                <a:cs typeface="Courier New" panose="02070309020205020404" pitchFamily="49" charset="0"/>
              </a:rPr>
              <a:t>}</a:t>
            </a:r>
          </a:p>
        </p:txBody>
      </p:sp>
      <p:sp>
        <p:nvSpPr>
          <p:cNvPr id="8" name="TextBox 7"/>
          <p:cNvSpPr txBox="1"/>
          <p:nvPr/>
        </p:nvSpPr>
        <p:spPr>
          <a:xfrm>
            <a:off x="1586206" y="2638044"/>
            <a:ext cx="4270247" cy="2800767"/>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switch (expr)</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case c1:</a:t>
            </a:r>
          </a:p>
          <a:p>
            <a:r>
              <a:rPr lang="en-US" sz="1600" dirty="0">
                <a:latin typeface="Courier New" panose="02070309020205020404" pitchFamily="49" charset="0"/>
                <a:cs typeface="Courier New" panose="02070309020205020404" pitchFamily="49" charset="0"/>
              </a:rPr>
              <a:t>        int    counter;</a:t>
            </a:r>
          </a:p>
          <a:p>
            <a:r>
              <a:rPr lang="en-US" sz="1600" dirty="0">
                <a:latin typeface="Courier New" panose="02070309020205020404" pitchFamily="49" charset="0"/>
                <a:cs typeface="Courier New" panose="02070309020205020404" pitchFamily="49" charset="0"/>
              </a:rPr>
              <a:t>        . . .</a:t>
            </a:r>
          </a:p>
          <a:p>
            <a:r>
              <a:rPr lang="en-US" sz="1600" dirty="0">
                <a:latin typeface="Courier New" panose="02070309020205020404" pitchFamily="49" charset="0"/>
                <a:cs typeface="Courier New" panose="02070309020205020404" pitchFamily="49" charset="0"/>
              </a:rPr>
              <a:t>        break;</a:t>
            </a:r>
          </a:p>
          <a:p>
            <a:r>
              <a:rPr lang="en-US" sz="1600" dirty="0">
                <a:latin typeface="Courier New" panose="02070309020205020404" pitchFamily="49" charset="0"/>
                <a:cs typeface="Courier New" panose="02070309020205020404" pitchFamily="49" charset="0"/>
              </a:rPr>
              <a:t>    case c2:</a:t>
            </a:r>
          </a:p>
          <a:p>
            <a:r>
              <a:rPr lang="en-US" sz="1600" dirty="0">
                <a:latin typeface="Courier New" panose="02070309020205020404" pitchFamily="49" charset="0"/>
                <a:cs typeface="Courier New" panose="02070309020205020404" pitchFamily="49" charset="0"/>
              </a:rPr>
              <a:t>        int    counter;</a:t>
            </a:r>
          </a:p>
          <a:p>
            <a:r>
              <a:rPr lang="en-US" sz="1600" dirty="0">
                <a:latin typeface="Courier New" panose="02070309020205020404" pitchFamily="49" charset="0"/>
                <a:cs typeface="Courier New" panose="02070309020205020404" pitchFamily="49" charset="0"/>
              </a:rPr>
              <a:t>        . . .</a:t>
            </a:r>
          </a:p>
          <a:p>
            <a:r>
              <a:rPr lang="en-US" sz="1600" dirty="0">
                <a:latin typeface="Courier New" panose="02070309020205020404" pitchFamily="49" charset="0"/>
                <a:cs typeface="Courier New" panose="02070309020205020404" pitchFamily="49" charset="0"/>
              </a:rPr>
              <a:t>        break;</a:t>
            </a:r>
          </a:p>
          <a:p>
            <a:r>
              <a:rPr lang="en-US" sz="16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36345521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227</TotalTime>
  <Words>735</Words>
  <Application>Microsoft Office PowerPoint</Application>
  <PresentationFormat>Widescreen</PresentationFormat>
  <Paragraphs>97</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switch Statements</vt:lpstr>
      <vt:lpstr>Basic Switch Syntax</vt:lpstr>
      <vt:lpstr>Basic Switch Behavior</vt:lpstr>
      <vt:lpstr>Fall Through</vt:lpstr>
      <vt:lpstr>“OR” Cases</vt:lpstr>
      <vt:lpstr>Cases And Scope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17</cp:revision>
  <dcterms:created xsi:type="dcterms:W3CDTF">2016-07-13T22:03:45Z</dcterms:created>
  <dcterms:modified xsi:type="dcterms:W3CDTF">2021-10-01T19:22:18Z</dcterms:modified>
</cp:coreProperties>
</file>