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2.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4.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8" r:id="rId3"/>
    <p:sldId id="257"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0031A-FE3E-465D-856F-878AF9987E47}" type="datetimeFigureOut">
              <a:rPr lang="en-US" smtClean="0"/>
              <a:t>10/4/2021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5C627-81F4-492C-8805-E405C9284CCD}" type="slidenum">
              <a:rPr lang="en-US" smtClean="0"/>
              <a:t>‹#›</a:t>
            </a:fld>
            <a:endParaRPr lang="en-US"/>
          </a:p>
        </p:txBody>
      </p:sp>
    </p:spTree>
    <p:extLst>
      <p:ext uri="{BB962C8B-B14F-4D97-AF65-F5344CB8AC3E}">
        <p14:creationId xmlns:p14="http://schemas.microsoft.com/office/powerpoint/2010/main" val="2502174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Sometimes variables are used in very specific ways in a program, and it is often convenient to create and name categories that describe these special variables. Two of those categories, flags and accumulators, are the subject of this section.</a:t>
            </a:r>
          </a:p>
          <a:p>
            <a:endParaRPr lang="en-US" dirty="0"/>
          </a:p>
          <a:p>
            <a:endParaRPr lang="en-US" dirty="0"/>
          </a:p>
        </p:txBody>
      </p:sp>
      <p:sp>
        <p:nvSpPr>
          <p:cNvPr id="4" name="Slide Number Placeholder 3"/>
          <p:cNvSpPr>
            <a:spLocks noGrp="1"/>
          </p:cNvSpPr>
          <p:nvPr>
            <p:ph type="sldNum" sz="quarter" idx="5"/>
          </p:nvPr>
        </p:nvSpPr>
        <p:spPr/>
        <p:txBody>
          <a:bodyPr/>
          <a:lstStyle/>
          <a:p>
            <a:fld id="{9395C627-81F4-492C-8805-E405C9284CCD}" type="slidenum">
              <a:rPr lang="en-US" smtClean="0"/>
              <a:t>1</a:t>
            </a:fld>
            <a:endParaRPr lang="en-US"/>
          </a:p>
        </p:txBody>
      </p:sp>
    </p:spTree>
    <p:extLst>
      <p:ext uri="{BB962C8B-B14F-4D97-AF65-F5344CB8AC3E}">
        <p14:creationId xmlns:p14="http://schemas.microsoft.com/office/powerpoint/2010/main" val="209813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will use the example of a stopwatch to help us better understand the role that flags play in a program. The stopwatch illustrated here has a single button that starts and stops the watch. This is a toggle button: if the watch is stopped, pressing the button starts it running; if the watch is running, pressing the button stops it. How the watch behaves or what it does when the button is pressed depends on what it is currently doing.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Computer scientists use a graphical notation or language, called a state diagram, to help describe and understand this behavior. The rectangles denote the states or conditions that a program might be in at any time. The states might describe what the program is doing; in this example the stopwatch is either stopped or is running. Or the states might represent a location or position; if the program described an elevator, then there could be one state for each floor on which the elevator car can stop.</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arrows represent the allowed transitions – that is, the ways that a program can change states. The arrows can be labeled with the events that trigger or cause a state change. Pressing the top button on the stopwatch causes the watch to either start or to stop. The big circle denotes the start state – the state that the program enters when it is first loaded into memory and begins to execute.</a:t>
            </a:r>
          </a:p>
        </p:txBody>
      </p:sp>
      <p:sp>
        <p:nvSpPr>
          <p:cNvPr id="4" name="Slide Number Placeholder 3"/>
          <p:cNvSpPr>
            <a:spLocks noGrp="1"/>
          </p:cNvSpPr>
          <p:nvPr>
            <p:ph type="sldNum" sz="quarter" idx="5"/>
          </p:nvPr>
        </p:nvSpPr>
        <p:spPr/>
        <p:txBody>
          <a:bodyPr/>
          <a:lstStyle/>
          <a:p>
            <a:fld id="{9395C627-81F4-492C-8805-E405C9284CCD}" type="slidenum">
              <a:rPr lang="en-US" smtClean="0"/>
              <a:t>2</a:t>
            </a:fld>
            <a:endParaRPr lang="en-US"/>
          </a:p>
        </p:txBody>
      </p:sp>
    </p:spTree>
    <p:extLst>
      <p:ext uri="{BB962C8B-B14F-4D97-AF65-F5344CB8AC3E}">
        <p14:creationId xmlns:p14="http://schemas.microsoft.com/office/powerpoint/2010/main" val="1175557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flag is just a variable that “remembers” what a program is doing or where it is at some point during its execution – that is, it remembers what state the program is in. Flags are just variables, so the values stored in them can change as the program runs. Using if-statements, switch-statements, or loops, the program can change its behavior based on the values stored in a flag.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Flags are generally either Boolean or integer variables. Booleans are appropriate when there are only two states, such as in the stopwatch example: the watch is either stopped or running (that is, not stopped). If there are more than two states or conditions, then a flag implemented as an integer is appropriate.</a:t>
            </a:r>
          </a:p>
        </p:txBody>
      </p:sp>
      <p:sp>
        <p:nvSpPr>
          <p:cNvPr id="4" name="Slide Number Placeholder 3"/>
          <p:cNvSpPr>
            <a:spLocks noGrp="1"/>
          </p:cNvSpPr>
          <p:nvPr>
            <p:ph type="sldNum" sz="quarter" idx="5"/>
          </p:nvPr>
        </p:nvSpPr>
        <p:spPr/>
        <p:txBody>
          <a:bodyPr/>
          <a:lstStyle/>
          <a:p>
            <a:fld id="{9395C627-81F4-492C-8805-E405C9284CCD}" type="slidenum">
              <a:rPr lang="en-US" smtClean="0"/>
              <a:t>3</a:t>
            </a:fld>
            <a:endParaRPr lang="en-US"/>
          </a:p>
        </p:txBody>
      </p:sp>
    </p:spTree>
    <p:extLst>
      <p:ext uri="{BB962C8B-B14F-4D97-AF65-F5344CB8AC3E}">
        <p14:creationId xmlns:p14="http://schemas.microsoft.com/office/powerpoint/2010/main" val="575761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especially little by little.” This is a good starting definition for the next category of variables: accumulators. An accumulator is a variable that accumulates or gathers data over time. In practice, they are most often initialized to 0 and the accumulating or gathering takes place inside a loop.</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an example, think of a bowl: when I make bread, I use a one-cup scoop to measure flour out of the bag and an into the bowl. Four scoops equal the four cups of flour my recipe begins with. But the bowl must be empty before I start adding flour or I’ll have the wrong amount and the recipe won’t work.</a:t>
            </a:r>
          </a:p>
        </p:txBody>
      </p:sp>
      <p:sp>
        <p:nvSpPr>
          <p:cNvPr id="4" name="Slide Number Placeholder 3"/>
          <p:cNvSpPr>
            <a:spLocks noGrp="1"/>
          </p:cNvSpPr>
          <p:nvPr>
            <p:ph type="sldNum" sz="quarter" idx="5"/>
          </p:nvPr>
        </p:nvSpPr>
        <p:spPr/>
        <p:txBody>
          <a:bodyPr/>
          <a:lstStyle/>
          <a:p>
            <a:fld id="{9395C627-81F4-492C-8805-E405C9284CCD}" type="slidenum">
              <a:rPr lang="en-US" smtClean="0"/>
              <a:t>4</a:t>
            </a:fld>
            <a:endParaRPr lang="en-US"/>
          </a:p>
        </p:txBody>
      </p:sp>
    </p:spTree>
    <p:extLst>
      <p:ext uri="{BB962C8B-B14F-4D97-AF65-F5344CB8AC3E}">
        <p14:creationId xmlns:p14="http://schemas.microsoft.com/office/powerpoint/2010/main" val="632940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example illustrates how an accumulator, the variable count, can be used to count the number of data items that a program reads.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second or middle example, data that is entered one at a time is summed or totaled in the accumulator variable named sum.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last example demonstrates that values can be added to or subtracted from the accumulated value based on a test carried out inside the loop.</a:t>
            </a:r>
          </a:p>
        </p:txBody>
      </p:sp>
      <p:sp>
        <p:nvSpPr>
          <p:cNvPr id="4" name="Slide Number Placeholder 3"/>
          <p:cNvSpPr>
            <a:spLocks noGrp="1"/>
          </p:cNvSpPr>
          <p:nvPr>
            <p:ph type="sldNum" sz="quarter" idx="5"/>
          </p:nvPr>
        </p:nvSpPr>
        <p:spPr/>
        <p:txBody>
          <a:bodyPr/>
          <a:lstStyle/>
          <a:p>
            <a:fld id="{9395C627-81F4-492C-8805-E405C9284CCD}" type="slidenum">
              <a:rPr lang="en-US" smtClean="0"/>
              <a:t>5</a:t>
            </a:fld>
            <a:endParaRPr lang="en-US"/>
          </a:p>
        </p:txBody>
      </p:sp>
    </p:spTree>
    <p:extLst>
      <p:ext uri="{BB962C8B-B14F-4D97-AF65-F5344CB8AC3E}">
        <p14:creationId xmlns:p14="http://schemas.microsoft.com/office/powerpoint/2010/main" val="12932083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10/4/2021</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10/4/2021</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2.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jpeg"/><Relationship Id="rId5" Type="http://schemas.openxmlformats.org/officeDocument/2006/relationships/notesSlide" Target="../notesSlides/notesSlide2.xml"/><Relationship Id="rId4"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notesSlide" Target="../notesSlides/notesSlide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5.xml"/><Relationship Id="rId5" Type="http://schemas.openxmlformats.org/officeDocument/2006/relationships/tags" Target="../tags/tag35.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3.jp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5.xml"/><Relationship Id="rId5" Type="http://schemas.openxmlformats.org/officeDocument/2006/relationships/slideLayout" Target="../slideLayouts/slideLayout4.xml"/><Relationship Id="rId4" Type="http://schemas.openxmlformats.org/officeDocument/2006/relationships/tags" Target="../tags/tag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Special Variables:</a:t>
            </a:r>
            <a:br>
              <a:rPr lang="en-US" dirty="0"/>
            </a:br>
            <a:r>
              <a:rPr lang="en-US" dirty="0"/>
              <a:t>Flags and Accumulators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Variables used for specific tasks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custDataLst>
              <p:tags r:id="rId1"/>
            </p:custDataLst>
          </p:nvPr>
        </p:nvSpPr>
        <p:spPr>
          <a:xfrm>
            <a:off x="1583436" y="2313433"/>
            <a:ext cx="4270248" cy="704087"/>
          </a:xfrm>
        </p:spPr>
        <p:txBody>
          <a:bodyPr/>
          <a:lstStyle/>
          <a:p>
            <a:r>
              <a:rPr lang="en-US" dirty="0"/>
              <a:t>Stopwatch</a:t>
            </a:r>
          </a:p>
        </p:txBody>
      </p:sp>
      <p:pic>
        <p:nvPicPr>
          <p:cNvPr id="7" name="Content Placeholder 6"/>
          <p:cNvPicPr>
            <a:picLocks noGrp="1" noChangeAspect="1"/>
          </p:cNvPicPr>
          <p:nvPr>
            <p:ph sz="half" idx="2"/>
          </p:nvPr>
        </p:nvPicPr>
        <p:blipFill>
          <a:blip r:embed="rId6" cstate="print">
            <a:extLst>
              <a:ext uri="{28A0092B-C50C-407E-A947-70E740481C1C}">
                <a14:useLocalDpi xmlns:a14="http://schemas.microsoft.com/office/drawing/2010/main" val="0"/>
              </a:ext>
            </a:extLst>
          </a:blip>
          <a:stretch>
            <a:fillRect/>
          </a:stretch>
        </p:blipFill>
        <p:spPr>
          <a:xfrm>
            <a:off x="2453951" y="3178451"/>
            <a:ext cx="2948473" cy="2211356"/>
          </a:xfrm>
        </p:spPr>
      </p:pic>
      <p:pic>
        <p:nvPicPr>
          <p:cNvPr id="8" name="Content Placeholder 6"/>
          <p:cNvPicPr>
            <a:picLocks noGrp="1" noChangeAspect="1"/>
          </p:cNvPicPr>
          <p:nvPr>
            <p:ph sz="quarter" idx="4"/>
          </p:nvPr>
        </p:nvPicPr>
        <p:blipFill>
          <a:blip r:embed="rId7">
            <a:extLst>
              <a:ext uri="{28A0092B-C50C-407E-A947-70E740481C1C}">
                <a14:useLocalDpi xmlns:a14="http://schemas.microsoft.com/office/drawing/2010/main" val="0"/>
              </a:ext>
            </a:extLst>
          </a:blip>
          <a:stretch>
            <a:fillRect/>
          </a:stretch>
        </p:blipFill>
        <p:spPr>
          <a:xfrm>
            <a:off x="6105950" y="3177542"/>
            <a:ext cx="3681862" cy="1665046"/>
          </a:xfrm>
        </p:spPr>
      </p:pic>
      <p:sp>
        <p:nvSpPr>
          <p:cNvPr id="10" name="Text Placeholder 9"/>
          <p:cNvSpPr>
            <a:spLocks noGrp="1"/>
          </p:cNvSpPr>
          <p:nvPr>
            <p:ph type="body" sz="quarter" idx="13"/>
            <p:custDataLst>
              <p:tags r:id="rId2"/>
            </p:custDataLst>
          </p:nvPr>
        </p:nvSpPr>
        <p:spPr>
          <a:xfrm>
            <a:off x="6338316" y="2313433"/>
            <a:ext cx="4270248" cy="704087"/>
          </a:xfrm>
        </p:spPr>
        <p:txBody>
          <a:bodyPr/>
          <a:lstStyle/>
          <a:p>
            <a:r>
              <a:rPr lang="en-US" dirty="0"/>
              <a:t>State Diagram</a:t>
            </a:r>
          </a:p>
        </p:txBody>
      </p:sp>
      <p:sp>
        <p:nvSpPr>
          <p:cNvPr id="2" name="Title 1"/>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Problem</a:t>
            </a:r>
          </a:p>
        </p:txBody>
      </p:sp>
    </p:spTree>
    <p:extLst>
      <p:ext uri="{BB962C8B-B14F-4D97-AF65-F5344CB8AC3E}">
        <p14:creationId xmlns:p14="http://schemas.microsoft.com/office/powerpoint/2010/main" val="1524537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custDataLst>
              <p:tags r:id="rId1"/>
            </p:custDataLst>
          </p:nvPr>
        </p:nvSpPr>
        <p:spPr>
          <a:xfrm>
            <a:off x="1583436" y="2313433"/>
            <a:ext cx="4270248" cy="704087"/>
          </a:xfrm>
        </p:spPr>
        <p:txBody>
          <a:bodyPr/>
          <a:lstStyle/>
          <a:p>
            <a:r>
              <a:rPr lang="en-US" dirty="0"/>
              <a:t>State Diagram</a:t>
            </a:r>
          </a:p>
        </p:txBody>
      </p:sp>
      <p:sp>
        <p:nvSpPr>
          <p:cNvPr id="4" name="Content Placeholder 3"/>
          <p:cNvSpPr>
            <a:spLocks noGrp="1"/>
          </p:cNvSpPr>
          <p:nvPr>
            <p:ph sz="quarter" idx="4"/>
            <p:custDataLst>
              <p:tags r:id="rId2"/>
            </p:custDataLst>
          </p:nvPr>
        </p:nvSpPr>
        <p:spPr>
          <a:xfrm>
            <a:off x="6338316" y="3143250"/>
            <a:ext cx="4335904" cy="2930980"/>
          </a:xfrm>
        </p:spPr>
        <p:txBody>
          <a:bodyPr>
            <a:normAutofit fontScale="85000" lnSpcReduction="2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bool  stopped = true;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if (stopped)</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 code to start the watch</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stopped = false;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else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 code to stop the watch</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stopped = true;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custDataLst>
              <p:tags r:id="rId3"/>
            </p:custDataLst>
          </p:nvPr>
        </p:nvSpPr>
        <p:spPr>
          <a:xfrm>
            <a:off x="6338316" y="2313433"/>
            <a:ext cx="4270248" cy="704087"/>
          </a:xfrm>
        </p:spPr>
        <p:txBody>
          <a:bodyPr/>
          <a:lstStyle/>
          <a:p>
            <a:r>
              <a:rPr lang="en-US" dirty="0"/>
              <a:t>Example</a:t>
            </a:r>
          </a:p>
        </p:txBody>
      </p:sp>
      <p:sp>
        <p:nvSpPr>
          <p:cNvPr id="6" name="Title 5"/>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Flags</a:t>
            </a:r>
          </a:p>
        </p:txBody>
      </p:sp>
      <p:sp>
        <p:nvSpPr>
          <p:cNvPr id="9" name="Content Placeholder 8"/>
          <p:cNvSpPr>
            <a:spLocks noGrp="1"/>
          </p:cNvSpPr>
          <p:nvPr>
            <p:ph sz="half" idx="2"/>
            <p:custDataLst>
              <p:tags r:id="rId5"/>
            </p:custDataLst>
          </p:nvPr>
        </p:nvSpPr>
        <p:spPr>
          <a:xfrm>
            <a:off x="1583436" y="3143250"/>
            <a:ext cx="4270248" cy="2596776"/>
          </a:xfrm>
        </p:spPr>
        <p:txBody>
          <a:bodyPr>
            <a:normAutofit/>
          </a:bodyPr>
          <a:lstStyle/>
          <a:p>
            <a:r>
              <a:rPr lang="en-US" dirty="0"/>
              <a:t>A flag is a variable that "remembers" what the program is doing</a:t>
            </a:r>
          </a:p>
          <a:p>
            <a:r>
              <a:rPr lang="en-US" dirty="0"/>
              <a:t>Flags are set at one place in a program and tested at a different place time</a:t>
            </a:r>
          </a:p>
          <a:p>
            <a:r>
              <a:rPr lang="en-US" dirty="0"/>
              <a:t>What program does depends on the flag</a:t>
            </a:r>
          </a:p>
        </p:txBody>
      </p:sp>
    </p:spTree>
    <p:extLst>
      <p:ext uri="{BB962C8B-B14F-4D97-AF65-F5344CB8AC3E}">
        <p14:creationId xmlns:p14="http://schemas.microsoft.com/office/powerpoint/2010/main" val="1049443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Accumulate</a:t>
            </a:r>
          </a:p>
        </p:txBody>
      </p:sp>
      <p:sp>
        <p:nvSpPr>
          <p:cNvPr id="3" name="Content Placeholder 2"/>
          <p:cNvSpPr>
            <a:spLocks noGrp="1"/>
          </p:cNvSpPr>
          <p:nvPr>
            <p:ph sz="half" idx="1"/>
            <p:custDataLst>
              <p:tags r:id="rId2"/>
            </p:custDataLst>
          </p:nvPr>
        </p:nvSpPr>
        <p:spPr>
          <a:xfrm>
            <a:off x="1581912" y="2638044"/>
            <a:ext cx="4271771" cy="3101982"/>
          </a:xfrm>
        </p:spPr>
        <p:txBody>
          <a:bodyPr/>
          <a:lstStyle/>
          <a:p>
            <a:r>
              <a:rPr lang="en-US" dirty="0"/>
              <a:t>“To gather or pile up especially little by little.”</a:t>
            </a:r>
          </a:p>
          <a:p>
            <a:r>
              <a:rPr lang="en-US" dirty="0"/>
              <a:t>Accumulator variables</a:t>
            </a:r>
          </a:p>
          <a:p>
            <a:pPr lvl="1"/>
            <a:r>
              <a:rPr lang="en-US" dirty="0"/>
              <a:t>Must be initialized (usually to 0)</a:t>
            </a:r>
          </a:p>
          <a:p>
            <a:pPr lvl="1"/>
            <a:r>
              <a:rPr lang="en-US" dirty="0"/>
              <a:t>Are used in loops to “gather” data</a:t>
            </a:r>
          </a:p>
          <a:p>
            <a:r>
              <a:rPr lang="en-US" dirty="0"/>
              <a:t>For example, measuring flour into a bowl</a:t>
            </a:r>
          </a:p>
          <a:p>
            <a:pPr lvl="1"/>
            <a:r>
              <a:rPr lang="en-US" dirty="0"/>
              <a:t>Initially the bowl must be empty</a:t>
            </a:r>
          </a:p>
          <a:p>
            <a:pPr lvl="1"/>
            <a:r>
              <a:rPr lang="en-US" dirty="0"/>
              <a:t>Accumulates all the needed flour</a:t>
            </a:r>
          </a:p>
        </p:txBody>
      </p:sp>
      <p:pic>
        <p:nvPicPr>
          <p:cNvPr id="6" name="Content Placeholder 5">
            <a:extLst>
              <a:ext uri="{FF2B5EF4-FFF2-40B4-BE49-F238E27FC236}">
                <a16:creationId xmlns:a16="http://schemas.microsoft.com/office/drawing/2014/main" id="{470D5C35-E1FB-4265-B20A-684A73A3BC0D}"/>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7440084" y="2638425"/>
            <a:ext cx="2067983" cy="3101975"/>
          </a:xfrm>
        </p:spPr>
      </p:pic>
    </p:spTree>
    <p:extLst>
      <p:ext uri="{BB962C8B-B14F-4D97-AF65-F5344CB8AC3E}">
        <p14:creationId xmlns:p14="http://schemas.microsoft.com/office/powerpoint/2010/main" val="3582805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Accumulator Examples</a:t>
            </a:r>
          </a:p>
        </p:txBody>
      </p:sp>
      <p:sp>
        <p:nvSpPr>
          <p:cNvPr id="3" name="Content Placeholder 2"/>
          <p:cNvSpPr>
            <a:spLocks noGrp="1"/>
          </p:cNvSpPr>
          <p:nvPr>
            <p:ph sz="half" idx="1"/>
            <p:custDataLst>
              <p:tags r:id="rId2"/>
            </p:custDataLst>
          </p:nvPr>
        </p:nvSpPr>
        <p:spPr>
          <a:xfrm>
            <a:off x="1005841" y="2638044"/>
            <a:ext cx="2167128" cy="3101982"/>
          </a:xfrm>
        </p:spPr>
        <p:txBody>
          <a:bodyPr>
            <a:normAutofit/>
          </a:bodyPr>
          <a:lstStyle/>
          <a:p>
            <a:pPr marL="0" indent="0">
              <a:lnSpc>
                <a:spcPct val="110000"/>
              </a:lnSpc>
              <a:spcBef>
                <a:spcPts val="0"/>
              </a:spcBef>
              <a:buNone/>
            </a:pPr>
            <a:r>
              <a:rPr lang="en-US" dirty="0">
                <a:latin typeface="Courier New" panose="02070309020205020404" pitchFamily="49" charset="0"/>
                <a:cs typeface="Courier New" panose="02070309020205020404" pitchFamily="49" charset="0"/>
              </a:rPr>
              <a:t>int n;</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int count = 0;</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while (...)</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    cin &gt;&gt; n;</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    count++;</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custDataLst>
              <p:tags r:id="rId3"/>
            </p:custDataLst>
          </p:nvPr>
        </p:nvSpPr>
        <p:spPr>
          <a:xfrm>
            <a:off x="3978402" y="2633472"/>
            <a:ext cx="2860549" cy="3101982"/>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double sum = 0;</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while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double	score;</a:t>
            </a:r>
          </a:p>
          <a:p>
            <a:pPr marL="0" indent="0">
              <a:spcBef>
                <a:spcPts val="0"/>
              </a:spcBef>
              <a:buNone/>
            </a:pPr>
            <a:r>
              <a:rPr lang="en-US" dirty="0">
                <a:latin typeface="Courier New" panose="02070309020205020404" pitchFamily="49" charset="0"/>
                <a:cs typeface="Courier New" panose="02070309020205020404" pitchFamily="49" charset="0"/>
              </a:rPr>
              <a:t>    cin &gt;&gt; score;</a:t>
            </a:r>
          </a:p>
          <a:p>
            <a:pPr marL="0" indent="0">
              <a:spcBef>
                <a:spcPts val="0"/>
              </a:spcBef>
              <a:buNone/>
            </a:pPr>
            <a:r>
              <a:rPr lang="en-US" dirty="0">
                <a:latin typeface="Courier New" panose="02070309020205020404" pitchFamily="49" charset="0"/>
                <a:cs typeface="Courier New" panose="02070309020205020404" pitchFamily="49" charset="0"/>
              </a:rPr>
              <a:t>    sum += score;</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5" name="Content Placeholder 2">
            <a:extLst>
              <a:ext uri="{FF2B5EF4-FFF2-40B4-BE49-F238E27FC236}">
                <a16:creationId xmlns:a16="http://schemas.microsoft.com/office/drawing/2014/main" id="{6DCC5BFD-B913-4DC9-8A96-86875FE07D5F}"/>
              </a:ext>
            </a:extLst>
          </p:cNvPr>
          <p:cNvSpPr txBox="1">
            <a:spLocks/>
          </p:cNvSpPr>
          <p:nvPr>
            <p:custDataLst>
              <p:tags r:id="rId4"/>
            </p:custDataLst>
          </p:nvPr>
        </p:nvSpPr>
        <p:spPr>
          <a:xfrm>
            <a:off x="7644385" y="2633472"/>
            <a:ext cx="3621024" cy="3101982"/>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double balance = 0;</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while (...)</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    if (...)</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	balance += amount;</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    else</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	balance -= amount;</a:t>
            </a:r>
          </a:p>
          <a:p>
            <a:pPr marL="0" indent="0">
              <a:lnSpc>
                <a:spcPct val="120000"/>
              </a:lnSpc>
              <a:spcBef>
                <a:spcPts val="0"/>
              </a:spcBef>
              <a:buFont typeface="Arial" panose="020B0604020202020204" pitchFamily="34" charset="0"/>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5922599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22&quot;/&gt;&lt;/TableIndex&gt;&lt;/ShapeTextInfo&gt;"/>
  <p:tag name="PRESENTER_DUMMYTAG" val="&lt;DummyForForceWrite&gt;&lt;/DummyForForceWrite&gt;"/>
  <p:tag name="HTML_SHAPEINFO" val="&lt;ThreeDShapeInfo&gt;&lt;uuid val=&quot;{C0C368C1-A615-4C24-B6CF-ABAA61FE5E83}&quot;/&gt;&lt;isInvalidForFieldText val=&quot;0&quot;/&gt;&lt;Image&gt;&lt;filename val=&quot;C:\Users\dab\AppData\Local\Temp\CP9328705249Session\CPTrustFolder9328705249\PPTImport93282846909\data\asimages\{C0C368C1-A615-4C24-B6CF-ABAA61FE5E83}_1.png&quot;/&gt;&lt;left val=&quot;167&quot;/&gt;&lt;top val=&quot;249&quot;/&gt;&lt;width val=&quot;945&quot;/&gt;&lt;height val=&quot;174&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 name="PRESENTER_DUMMYTAG" val="&lt;DummyForForceWrite&gt;&lt;/DummyForForceWrite&gt;"/>
  <p:tag name="HTML_SHAPEINFO" val="&lt;ThreeDShapeInfo&gt;&lt;uuid val=&quot;{4FDA4983-93D5-4569-9138-81F5C017AD74}&quot;/&gt;&lt;isInvalidForFieldText val=&quot;0&quot;/&gt;&lt;Image&gt;&lt;filename val=&quot;C:\Users\dab\AppData\Local\Temp\CP9328705249Session\CPTrustFolder9328705249\PPTImport93282846909\data\asimages\{4FDA4983-93D5-4569-9138-81F5C017AD74}_1.png&quot;/&gt;&lt;left val=&quot;282&quot;/&gt;&lt;top val=&quot;452&quot;/&gt;&lt;width val=&quot;715&quot;/&gt;&lt;height val=&quot;134&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08D7796D-EDFD-474D-8C87-F3C0B78034C8}&quot;/&gt;&lt;isInvalidForFieldText val=&quot;0&quot;/&gt;&lt;Image&gt;&lt;filename val=&quot;C:\Users\dab\AppData\Local\Temp\CP9328705249Session\CPTrustFolder9328705249\PPTImport93282846909\data\asimages\{08D7796D-EDFD-474D-8C87-F3C0B78034C8}_1.png&quot;/&gt;&lt;left val=&quot;167&quot;/&gt;&lt;top val=&quot;648&quot;/&gt;&lt;width val=&quot;159&quot;/&gt;&lt;height val=&quot;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BA833BFD-3C10-4949-8657-6E5BC7D52884}&quot;/&gt;&lt;isInvalidForFieldText val=&quot;0&quot;/&gt;&lt;Image&gt;&lt;filename val=&quot;C:\Users\dab\AppData\Local\Temp\CP9328705249Session\CPTrustFolder9328705249\PPTImport93282846909\data\asimages\{BA833BFD-3C10-4949-8657-6E5BC7D52884}_2.png&quot;/&gt;&lt;left val=&quot;165&quot;/&gt;&lt;top val=&quot;242&quot;/&gt;&lt;width val=&quot;449&quot;/&gt;&lt;height val=&quot;8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071D318C-2E49-4F5D-966F-B03DEBE8807D}&quot;/&gt;&lt;isInvalidForFieldText val=&quot;0&quot;/&gt;&lt;Image&gt;&lt;filename val=&quot;C:\Users\dab\AppData\Local\Temp\CP9328705249Session\CPTrustFolder9328705249\PPTImport93282846909\data\asimages\{071D318C-2E49-4F5D-966F-B03DEBE8807D}_2.png&quot;/&gt;&lt;left val=&quot;664&quot;/&gt;&lt;top val=&quot;242&quot;/&gt;&lt;width val=&quot;449&quot;/&gt;&lt;height val=&quot;85&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43F40E01-93A6-4A7E-A6F5-CE5ED4FEE670}&quot;/&gt;&lt;isInvalidForFieldText val=&quot;0&quot;/&gt;&lt;Image&gt;&lt;filename val=&quot;C:\Users\dab\AppData\Local\Temp\CP9328705249Session\CPTrustFolder9328705249\PPTImport93282846909\data\asimages\{43F40E01-93A6-4A7E-A6F5-CE5ED4FEE670}_2.png&quot;/&gt;&lt;left val=&quot;233&quot;/&gt;&lt;top val=&quot;100&quot;/&gt;&lt;width val=&quot;813&quot;/&gt;&lt;height val=&quot;126&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96F019A5-3079-4625-8D19-D65CD6E224AD}&quot;/&gt;&lt;isInvalidForFieldText val=&quot;0&quot;/&gt;&lt;Image&gt;&lt;filename val=&quot;C:\Users\dab\AppData\Local\Temp\CP9328705249Session\CPTrustFolder9328705249\PPTImport93282846909\data\asimages\{96F019A5-3079-4625-8D19-D65CD6E224AD}_3.png&quot;/&gt;&lt;left val=&quot;165&quot;/&gt;&lt;top val=&quot;242&quot;/&gt;&lt;width val=&quot;449&quot;/&gt;&lt;height val=&quot;8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22&quot;/&gt;&lt;lineCharCount val=&quot;7&quot;/&gt;&lt;lineCharCount val=&quot;13&quot;/&gt;&lt;lineCharCount val=&quot;2&quot;/&gt;&lt;lineCharCount val=&quot;31&quot;/&gt;&lt;lineCharCount val=&quot;21&quot;/&gt;&lt;lineCharCount val=&quot;2&quot;/&gt;&lt;lineCharCount val=&quot;5&quot;/&gt;&lt;lineCharCount val=&quot;2&quot;/&gt;&lt;lineCharCount val=&quot;30&quot;/&gt;&lt;lineCharCount val=&quot;20&quot;/&gt;&lt;lineCharCount val=&quot;1&quot;/&gt;&lt;/TableIndex&gt;&lt;/ShapeTextInfo&gt;"/>
  <p:tag name="HTML_SHAPEINFO" val="&lt;ThreeDShapeInfo&gt;&lt;uuid val=&quot;{A8F52EB8-8364-4735-962F-2A2C85EA6F88}&quot;/&gt;&lt;isInvalidForFieldText val=&quot;0&quot;/&gt;&lt;Image&gt;&lt;filename val=&quot;C:\Users\dab\AppData\Local\Temp\CP9328705249Session\CPTrustFolder9328705249\PPTImport93282846909\data\asimages\{A8F52EB8-8364-4735-962F-2A2C85EA6F88}_3.png&quot;/&gt;&lt;left val=&quot;662&quot;/&gt;&lt;top val=&quot;328&quot;/&gt;&lt;width val=&quot;458&quot;/&gt;&lt;height val=&quot;310&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 name="HTML_SHAPEINFO" val="&lt;ThreeDShapeInfo&gt;&lt;uuid val=&quot;{934A80C9-7F9D-4239-8D8C-9ECF29747B3E}&quot;/&gt;&lt;isInvalidForFieldText val=&quot;0&quot;/&gt;&lt;Image&gt;&lt;filename val=&quot;C:\Users\dab\AppData\Local\Temp\CP9328705249Session\CPTrustFolder9328705249\PPTImport93282846909\data\asimages\{934A80C9-7F9D-4239-8D8C-9ECF29747B3E}_3.png&quot;/&gt;&lt;left val=&quot;664&quot;/&gt;&lt;top val=&quot;242&quot;/&gt;&lt;width val=&quot;449&quot;/&gt;&lt;height val=&quot;85&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A1A49C23-8113-46B9-9EE3-A3375B2AFAE5}&quot;/&gt;&lt;isInvalidForFieldText val=&quot;0&quot;/&gt;&lt;Image&gt;&lt;filename val=&quot;C:\Users\dab\AppData\Local\Temp\CP9328705249Session\CPTrustFolder9328705249\PPTImport93282846909\data\asimages\{A1A49C23-8113-46B9-9EE3-A3375B2AFAE5}_3.png&quot;/&gt;&lt;left val=&quot;233&quot;/&gt;&lt;top val=&quot;100&quot;/&gt;&lt;width val=&quot;813&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8&quot;/&gt;&lt;lineCharCount val=&quot;26&quot;/&gt;&lt;lineCharCount val=&quot;40&quot;/&gt;&lt;lineCharCount val=&quot;37&quot;/&gt;&lt;lineCharCount val=&quot;37&quot;/&gt;&lt;/TableIndex&gt;&lt;/ShapeTextInfo&gt;"/>
  <p:tag name="HTML_SHAPEINFO" val="&lt;ThreeDShapeInfo&gt;&lt;uuid val=&quot;{22543C9C-79B3-4443-84F5-C8E5F6ADA09A}&quot;/&gt;&lt;isInvalidForFieldText val=&quot;0&quot;/&gt;&lt;Image&gt;&lt;filename val=&quot;C:\Users\dab\AppData\Local\Temp\CP9328705249Session\CPTrustFolder9328705249\PPTImport93282846909\data\asimages\{22543C9C-79B3-4443-84F5-C8E5F6ADA09A}_3.png&quot;/&gt;&lt;left val=&quot;161&quot;/&gt;&lt;top val=&quot;326&quot;/&gt;&lt;width val=&quot;453&quot;/&gt;&lt;height val=&quot;27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AC369AB0-C40A-42E3-B080-7691EAC8F2F7}&quot;/&gt;&lt;isInvalidForFieldText val=&quot;0&quot;/&gt;&lt;Image&gt;&lt;filename val=&quot;C:\Users\dab\AppData\Local\Temp\CP9328705249Session\CPTrustFolder9328705249\PPTImport93282846909\data\asimages\{AC369AB0-C40A-42E3-B080-7691EAC8F2F7}_4.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43&quot;/&gt;&lt;lineCharCount val=&quot;9&quot;/&gt;&lt;lineCharCount val=&quot;22&quot;/&gt;&lt;lineCharCount val=&quot;35&quot;/&gt;&lt;lineCharCount val=&quot;35&quot;/&gt;&lt;lineCharCount val=&quot;41&quot;/&gt;&lt;lineCharCount val=&quot;33&quot;/&gt;&lt;lineCharCount val=&quot;32&quot;/&gt;&lt;/TableIndex&gt;&lt;/ShapeTextInfo&gt;"/>
  <p:tag name="HTML_SHAPEINFO" val="&lt;ThreeDShapeInfo&gt;&lt;uuid val=&quot;{54B17252-1BE0-4E17-A180-791D3A5F5F3D}&quot;/&gt;&lt;isInvalidForFieldText val=&quot;0&quot;/&gt;&lt;Image&gt;&lt;filename val=&quot;C:\Users\dab\AppData\Local\Temp\CP9328705249Session\CPTrustFolder9328705249\PPTImport93282846909\data\asimages\{54B17252-1BE0-4E17-A180-791D3A5F5F3D}_4.png&quot;/&gt;&lt;left val=&quot;161&quot;/&gt;&lt;top val=&quot;273&quot;/&gt;&lt;width val=&quot;453&quot;/&gt;&lt;height val=&quot;329&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7583BEED-19F5-446D-A478-B9B5FEB3326F}&quot;/&gt;&lt;isInvalidForFieldText val=&quot;0&quot;/&gt;&lt;Image&gt;&lt;filename val=&quot;C:\Users\dab\AppData\Local\Temp\CP9328705249Session\CPTrustFolder9328705249\PPTImport93282846909\data\asimages\{7583BEED-19F5-446D-A478-B9B5FEB3326F}_5.png&quot;/&gt;&lt;left val=&quot;233&quot;/&gt;&lt;top val=&quot;100&quot;/&gt;&lt;width val=&quot;813&quot;/&gt;&lt;height val=&quot;12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7&quot;/&gt;&lt;lineCharCount val=&quot;15&quot;/&gt;&lt;lineCharCount val=&quot;5&quot;/&gt;&lt;lineCharCount val=&quot;12&quot;/&gt;&lt;lineCharCount val=&quot;2&quot;/&gt;&lt;lineCharCount val=&quot;14&quot;/&gt;&lt;lineCharCount val=&quot;13&quot;/&gt;&lt;lineCharCount val=&quot;1&quot;/&gt;&lt;/TableIndex&gt;&lt;/ShapeTextInfo&gt;"/>
  <p:tag name="HTML_SHAPEINFO" val="&lt;ThreeDShapeInfo&gt;&lt;uuid val=&quot;{2C04CEAB-601E-4B79-964A-EE197F8042F6}&quot;/&gt;&lt;isInvalidForFieldText val=&quot;0&quot;/&gt;&lt;Image&gt;&lt;filename val=&quot;C:\Users\dab\AppData\Local\Temp\CP9328705249Session\CPTrustFolder9328705249\PPTImport93282846909\data\asimages\{2C04CEAB-601E-4B79-964A-EE197F8042F6}_5.png&quot;/&gt;&lt;left val=&quot;100&quot;/&gt;&lt;top val=&quot;276&quot;/&gt;&lt;width val=&quot;233&quot;/&gt;&lt;height val=&quot;327&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16&quot;/&gt;&lt;lineCharCount val=&quot;5&quot;/&gt;&lt;lineCharCount val=&quot;12&quot;/&gt;&lt;lineCharCount val=&quot;2&quot;/&gt;&lt;lineCharCount val=&quot;18&quot;/&gt;&lt;lineCharCount val=&quot;18&quot;/&gt;&lt;lineCharCount val=&quot;18&quot;/&gt;&lt;lineCharCount val=&quot;1&quot;/&gt;&lt;/TableIndex&gt;&lt;/ShapeTextInfo&gt;"/>
  <p:tag name="HTML_SHAPEINFO" val="&lt;ThreeDShapeInfo&gt;&lt;uuid val=&quot;{AC640796-5740-4DD7-97B5-5C56612C45A1}&quot;/&gt;&lt;isInvalidForFieldText val=&quot;0&quot;/&gt;&lt;Image&gt;&lt;filename val=&quot;C:\Users\dab\AppData\Local\Temp\CP9328705249Session\CPTrustFolder9328705249\PPTImport93282846909\data\asimages\{AC640796-5740-4DD7-97B5-5C56612C45A1}_5.png&quot;/&gt;&lt;left val=&quot;412&quot;/&gt;&lt;top val=&quot;273&quot;/&gt;&lt;width val=&quot;308&quot;/&gt;&lt;height val=&quot;329&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20&quot;/&gt;&lt;lineCharCount val=&quot;5&quot;/&gt;&lt;lineCharCount val=&quot;12&quot;/&gt;&lt;lineCharCount val=&quot;2&quot;/&gt;&lt;lineCharCount val=&quot;13&quot;/&gt;&lt;lineCharCount val=&quot;20&quot;/&gt;&lt;lineCharCount val=&quot;9&quot;/&gt;&lt;lineCharCount val=&quot;20&quot;/&gt;&lt;lineCharCount val=&quot;1&quot;/&gt;&lt;/TableIndex&gt;&lt;/ShapeTextInfo&gt;"/>
  <p:tag name="HTML_SHAPEINFO" val="&lt;ThreeDShapeInfo&gt;&lt;uuid val=&quot;{C4DEEB48-525B-4DF9-8B65-93AFAF751E9C}&quot;/&gt;&lt;isInvalidForFieldText val=&quot;0&quot;/&gt;&lt;Image&gt;&lt;filename val=&quot;C:\Users\dab\AppData\Local\Temp\CP9328705249Session\CPTrustFolder9328705249\PPTImport93282846909\data\asimages\{C4DEEB48-525B-4DF9-8B65-93AFAF751E9C}_5.png&quot;/&gt;&lt;left val=&quot;796&quot;/&gt;&lt;top val=&quot;275&quot;/&gt;&lt;width val=&quot;386&quot;/&gt;&lt;height val=&quot;330&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223</TotalTime>
  <Words>881</Words>
  <Application>Microsoft Office PowerPoint</Application>
  <PresentationFormat>Widescreen</PresentationFormat>
  <Paragraphs>74</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Special Variables: Flags and Accumulators</vt:lpstr>
      <vt:lpstr>The Problem</vt:lpstr>
      <vt:lpstr>Flags</vt:lpstr>
      <vt:lpstr>Accumulate</vt:lpstr>
      <vt:lpstr>Accumulator Examples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13</cp:revision>
  <dcterms:created xsi:type="dcterms:W3CDTF">2016-07-13T22:03:45Z</dcterms:created>
  <dcterms:modified xsi:type="dcterms:W3CDTF">2021-10-04T18:49:18Z</dcterms:modified>
</cp:coreProperties>
</file>