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heme/theme2.xml" ContentType="application/vnd.openxmlformats-officedocument.them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2.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3.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4.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5.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9" r:id="rId4"/>
    <p:sldId id="260" r:id="rId5"/>
    <p:sldId id="261" r:id="rId6"/>
    <p:sldId id="258"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3A4B61-899C-45B7-8344-F879213D0D21}" type="datetimeFigureOut">
              <a:rPr lang="en-US" smtClean="0"/>
              <a:t>12/24/2021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7E213E-ABBD-4501-B74D-45752BBEFDC3}" type="slidenum">
              <a:rPr lang="en-US" smtClean="0"/>
              <a:t>‹#›</a:t>
            </a:fld>
            <a:endParaRPr lang="en-US"/>
          </a:p>
        </p:txBody>
      </p:sp>
    </p:spTree>
    <p:extLst>
      <p:ext uri="{BB962C8B-B14F-4D97-AF65-F5344CB8AC3E}">
        <p14:creationId xmlns:p14="http://schemas.microsoft.com/office/powerpoint/2010/main" val="3950152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Unix and Linux operating systems have a nifty little utility called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wc</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short for word count, that counts the words in a text file. It also counts the characters and the lines. To demonstrate a slightly more complicated switch statement, and some other control statements as well, the next example implements a simplified version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wc</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utility.</a:t>
            </a:r>
          </a:p>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 firmly believe that the major task of computer scientists is to solve problems – we just express the solutions in a different way than other problem-solving disciplines. To that end, we begin this demonstration by solving the problem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before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we start writing code. That means that we must carefully define the problem and identify and develop the needed algorithms.</a:t>
            </a:r>
            <a:endParaRPr lang="en-US" dirty="0"/>
          </a:p>
        </p:txBody>
      </p:sp>
      <p:sp>
        <p:nvSpPr>
          <p:cNvPr id="4" name="Slide Number Placeholder 3"/>
          <p:cNvSpPr>
            <a:spLocks noGrp="1"/>
          </p:cNvSpPr>
          <p:nvPr>
            <p:ph type="sldNum" sz="quarter" idx="5"/>
          </p:nvPr>
        </p:nvSpPr>
        <p:spPr/>
        <p:txBody>
          <a:bodyPr/>
          <a:lstStyle/>
          <a:p>
            <a:fld id="{067E213E-ABBD-4501-B74D-45752BBEFDC3}" type="slidenum">
              <a:rPr lang="en-US" smtClean="0"/>
              <a:t>1</a:t>
            </a:fld>
            <a:endParaRPr lang="en-US"/>
          </a:p>
        </p:txBody>
      </p:sp>
    </p:spTree>
    <p:extLst>
      <p:ext uri="{BB962C8B-B14F-4D97-AF65-F5344CB8AC3E}">
        <p14:creationId xmlns:p14="http://schemas.microsoft.com/office/powerpoint/2010/main" val="8822000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Our first step is to create a test case so that we have more confidence in our programmed solution once it’s complete. The test case also provides a concrete example that we can use to help us understand the problem and with which we can develop our algorithms.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test case consists of three lines, five words, and 21 characters – that is, 17 letters + 2 spaces + 2 new-lines for a total of 21. Seventeen characters are visible: the upper- and lower-case letters. If the test case contained numbers or punctuation marks, they would also be visible. The spaces between the words on the first two lines are also characters. Finally, the new line characters, highlighted in red, are also characters – backslash-n is an escape sequence formed by two characters used to represent one otherize invisible character.</a:t>
            </a:r>
          </a:p>
        </p:txBody>
      </p:sp>
      <p:sp>
        <p:nvSpPr>
          <p:cNvPr id="4" name="Slide Number Placeholder 3"/>
          <p:cNvSpPr>
            <a:spLocks noGrp="1"/>
          </p:cNvSpPr>
          <p:nvPr>
            <p:ph type="sldNum" sz="quarter" idx="5"/>
          </p:nvPr>
        </p:nvSpPr>
        <p:spPr/>
        <p:txBody>
          <a:bodyPr/>
          <a:lstStyle/>
          <a:p>
            <a:fld id="{067E213E-ABBD-4501-B74D-45752BBEFDC3}" type="slidenum">
              <a:rPr lang="en-US" smtClean="0"/>
              <a:t>2</a:t>
            </a:fld>
            <a:endParaRPr lang="en-US"/>
          </a:p>
        </p:txBody>
      </p:sp>
    </p:spTree>
    <p:extLst>
      <p:ext uri="{BB962C8B-B14F-4D97-AF65-F5344CB8AC3E}">
        <p14:creationId xmlns:p14="http://schemas.microsoft.com/office/powerpoint/2010/main" val="2806824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Our program will read the file one character at a time, which makes counting the characters very easy: each time the program reads a character, it simply increments the character count by one. Counting the words and the lines are a bit more difficult.</a:t>
            </a:r>
          </a:p>
        </p:txBody>
      </p:sp>
      <p:sp>
        <p:nvSpPr>
          <p:cNvPr id="4" name="Slide Number Placeholder 3"/>
          <p:cNvSpPr>
            <a:spLocks noGrp="1"/>
          </p:cNvSpPr>
          <p:nvPr>
            <p:ph type="sldNum" sz="quarter" idx="5"/>
          </p:nvPr>
        </p:nvSpPr>
        <p:spPr/>
        <p:txBody>
          <a:bodyPr/>
          <a:lstStyle/>
          <a:p>
            <a:fld id="{067E213E-ABBD-4501-B74D-45752BBEFDC3}" type="slidenum">
              <a:rPr lang="en-US" smtClean="0"/>
              <a:t>3</a:t>
            </a:fld>
            <a:endParaRPr lang="en-US"/>
          </a:p>
        </p:txBody>
      </p:sp>
    </p:spTree>
    <p:extLst>
      <p:ext uri="{BB962C8B-B14F-4D97-AF65-F5344CB8AC3E}">
        <p14:creationId xmlns:p14="http://schemas.microsoft.com/office/powerpoint/2010/main" val="8304439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First, we must define what we mean by a word. Our definition is very simple: a word is a group of characters separated by white-space, where white-space may be a space or blank character, a horizontal tab, or a new-line. Digits and punctuation characters are treated just like the letters A through Z.</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the basic algorithm, the program will count a word when it reads the first character of the word. As it reads the file one character at a time, how will it “know” which character is the beginning of a word? We’ll use a Boolean flag named “in word” – a variable that remembers if we are currently reading characters inside a word or not.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program begins with the flag set to false, and when it reads the first character of a word, it counts the word and sets the variable to true. While the flag is set to true, it counts the characters read but doesn’t count a new word. When the program reads a white-space character, the flag is set to false. When it reads the next non-white-space character, it counts another word and sets the flag to true again.</a:t>
            </a:r>
          </a:p>
        </p:txBody>
      </p:sp>
      <p:sp>
        <p:nvSpPr>
          <p:cNvPr id="4" name="Slide Number Placeholder 3"/>
          <p:cNvSpPr>
            <a:spLocks noGrp="1"/>
          </p:cNvSpPr>
          <p:nvPr>
            <p:ph type="sldNum" sz="quarter" idx="5"/>
          </p:nvPr>
        </p:nvSpPr>
        <p:spPr/>
        <p:txBody>
          <a:bodyPr/>
          <a:lstStyle/>
          <a:p>
            <a:fld id="{067E213E-ABBD-4501-B74D-45752BBEFDC3}" type="slidenum">
              <a:rPr lang="en-US" smtClean="0"/>
              <a:t>4</a:t>
            </a:fld>
            <a:endParaRPr lang="en-US"/>
          </a:p>
        </p:txBody>
      </p:sp>
    </p:spTree>
    <p:extLst>
      <p:ext uri="{BB962C8B-B14F-4D97-AF65-F5344CB8AC3E}">
        <p14:creationId xmlns:p14="http://schemas.microsoft.com/office/powerpoint/2010/main" val="8461102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provides functions that can read a text file one line at a time but doing so makes it more difficult to count characters and words. So, we need to develop an algorithm that can count lines when the file is read one character at a time. Since the program reads the file one character at a time, the algorithm should focus on individual characters.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escape sequence highlighted in red represents a single new-line character. While counting new-line characters satisfies our requirements, it also introduces an inescapable problem: different computer systems often behave in different ways. The text editor programs used by Unix and Linux systems typically put a new-line character at the end of every line. That means that if a person ends a line with a new-line character, for example, by pressing the “Enter” key, the last line of the text file ends with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two</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new-line characters. The editors used on a Windows system typically don’t do this.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test case pictured here, as created by the Visual Studio editor, only has new-line characters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between</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the lines, yet most people would say that the test case represents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three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line of text. We’ll solve this problem by starting the program with the line count beginning with 1 rather than with 0. (If we create the test case file with the vi text editor, the character count will be 22 rather than 21 characters.)</a:t>
            </a:r>
          </a:p>
        </p:txBody>
      </p:sp>
      <p:sp>
        <p:nvSpPr>
          <p:cNvPr id="4" name="Slide Number Placeholder 3"/>
          <p:cNvSpPr>
            <a:spLocks noGrp="1"/>
          </p:cNvSpPr>
          <p:nvPr>
            <p:ph type="sldNum" sz="quarter" idx="5"/>
          </p:nvPr>
        </p:nvSpPr>
        <p:spPr/>
        <p:txBody>
          <a:bodyPr/>
          <a:lstStyle/>
          <a:p>
            <a:fld id="{067E213E-ABBD-4501-B74D-45752BBEFDC3}" type="slidenum">
              <a:rPr lang="en-US" smtClean="0"/>
              <a:t>5</a:t>
            </a:fld>
            <a:endParaRPr lang="en-US"/>
          </a:p>
        </p:txBody>
      </p:sp>
    </p:spTree>
    <p:extLst>
      <p:ext uri="{BB962C8B-B14F-4D97-AF65-F5344CB8AC3E}">
        <p14:creationId xmlns:p14="http://schemas.microsoft.com/office/powerpoint/2010/main" val="3192116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Our last problem is where, in the file system, should we place our test case or input file? Whenever the operating system runs a program, it gives the program a location or position in the file system. This location is called the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current working directory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Keeping the demonstration simple, we want the test case file located in the program’s current working directory. Unfortunately, how we run or start the program can change it’s working directory.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example, if we run the program from inside of Visual Studio, then the project folder becomes the current working directory. So, we want the test file located in the project folder. However, if we run the program from the command line, then the Debug folder, the one that’s just under the solution folder and contains all the executables from all the projects, becomes the current working directory. In that case, the test file should be in the Debug folder.</a:t>
            </a:r>
          </a:p>
        </p:txBody>
      </p:sp>
      <p:sp>
        <p:nvSpPr>
          <p:cNvPr id="4" name="Slide Number Placeholder 3"/>
          <p:cNvSpPr>
            <a:spLocks noGrp="1"/>
          </p:cNvSpPr>
          <p:nvPr>
            <p:ph type="sldNum" sz="quarter" idx="5"/>
          </p:nvPr>
        </p:nvSpPr>
        <p:spPr/>
        <p:txBody>
          <a:bodyPr/>
          <a:lstStyle/>
          <a:p>
            <a:fld id="{067E213E-ABBD-4501-B74D-45752BBEFDC3}" type="slidenum">
              <a:rPr lang="en-US" smtClean="0"/>
              <a:t>6</a:t>
            </a:fld>
            <a:endParaRPr lang="en-US"/>
          </a:p>
        </p:txBody>
      </p:sp>
    </p:spTree>
    <p:extLst>
      <p:ext uri="{BB962C8B-B14F-4D97-AF65-F5344CB8AC3E}">
        <p14:creationId xmlns:p14="http://schemas.microsoft.com/office/powerpoint/2010/main" val="14776436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18.xml"/><Relationship Id="rId3" Type="http://schemas.openxmlformats.org/officeDocument/2006/relationships/tags" Target="../tags/tag13.xml"/><Relationship Id="rId7" Type="http://schemas.openxmlformats.org/officeDocument/2006/relationships/tags" Target="../tags/tag1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12/24/2021</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12/24/2021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12/24/2021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12/24/2021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12/24/2021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12/24/2021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12/24/2021</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12/24/2021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12/24/2021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12/24/2021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12/24/2021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12/24/2021</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notesSlide" Target="../notesSlides/notesSlide2.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slideLayout" Target="../slideLayouts/slideLayout5.xml"/><Relationship Id="rId5" Type="http://schemas.openxmlformats.org/officeDocument/2006/relationships/tags" Target="../tags/tag26.xml"/><Relationship Id="rId4" Type="http://schemas.openxmlformats.org/officeDocument/2006/relationships/tags" Target="../tags/tag25.xml"/></Relationships>
</file>

<file path=ppt/slides/_rels/slide3.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notesSlide" Target="../notesSlides/notesSlide3.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slideLayout" Target="../slideLayouts/slideLayout5.xml"/><Relationship Id="rId5" Type="http://schemas.openxmlformats.org/officeDocument/2006/relationships/tags" Target="../tags/tag31.xml"/><Relationship Id="rId4" Type="http://schemas.openxmlformats.org/officeDocument/2006/relationships/tags" Target="../tags/tag30.xml"/></Relationships>
</file>

<file path=ppt/slides/_rels/slide4.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notesSlide" Target="../notesSlides/notesSlide4.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slideLayout" Target="../slideLayouts/slideLayout5.xml"/><Relationship Id="rId5" Type="http://schemas.openxmlformats.org/officeDocument/2006/relationships/tags" Target="../tags/tag36.xml"/><Relationship Id="rId4" Type="http://schemas.openxmlformats.org/officeDocument/2006/relationships/tags" Target="../tags/tag35.xml"/></Relationships>
</file>

<file path=ppt/slides/_rels/slide5.xml.rels><?xml version="1.0" encoding="UTF-8" standalone="yes"?>
<Relationships xmlns="http://schemas.openxmlformats.org/package/2006/relationships"><Relationship Id="rId3" Type="http://schemas.openxmlformats.org/officeDocument/2006/relationships/tags" Target="../tags/tag39.xml"/><Relationship Id="rId7" Type="http://schemas.openxmlformats.org/officeDocument/2006/relationships/notesSlide" Target="../notesSlides/notesSlide5.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slideLayout" Target="../slideLayouts/slideLayout5.xml"/><Relationship Id="rId5" Type="http://schemas.openxmlformats.org/officeDocument/2006/relationships/tags" Target="../tags/tag41.xml"/><Relationship Id="rId4" Type="http://schemas.openxmlformats.org/officeDocument/2006/relationships/tags" Target="../tags/tag40.xml"/></Relationships>
</file>

<file path=ppt/slides/_rels/slide6.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image" Target="../media/image2.png"/><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1.png"/><Relationship Id="rId5" Type="http://schemas.openxmlformats.org/officeDocument/2006/relationships/notesSlide" Target="../notesSlides/notesSlide6.xml"/><Relationship Id="rId4"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Solving the</a:t>
            </a:r>
            <a:br>
              <a:rPr lang="en-US" dirty="0"/>
            </a:br>
            <a:r>
              <a:rPr lang="en-US" dirty="0"/>
              <a:t>Word Count Problem</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Develop the algorithms before programming</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8EAC02B-3347-4EBF-AB50-3E7DCD037B7E}"/>
              </a:ext>
            </a:extLst>
          </p:cNvPr>
          <p:cNvSpPr>
            <a:spLocks noGrp="1"/>
          </p:cNvSpPr>
          <p:nvPr>
            <p:ph type="body" idx="1"/>
            <p:custDataLst>
              <p:tags r:id="rId1"/>
            </p:custDataLst>
          </p:nvPr>
        </p:nvSpPr>
        <p:spPr>
          <a:xfrm>
            <a:off x="1583436" y="2313433"/>
            <a:ext cx="4270248" cy="704087"/>
          </a:xfrm>
        </p:spPr>
        <p:txBody>
          <a:bodyPr/>
          <a:lstStyle/>
          <a:p>
            <a:r>
              <a:rPr lang="en-US" dirty="0"/>
              <a:t>Test Case</a:t>
            </a:r>
          </a:p>
        </p:txBody>
      </p:sp>
      <p:sp>
        <p:nvSpPr>
          <p:cNvPr id="5" name="Content Placeholder 4">
            <a:extLst>
              <a:ext uri="{FF2B5EF4-FFF2-40B4-BE49-F238E27FC236}">
                <a16:creationId xmlns:a16="http://schemas.microsoft.com/office/drawing/2014/main" id="{5C3D48ED-A7A5-42D2-80AE-D9EA2A1177DE}"/>
              </a:ext>
            </a:extLst>
          </p:cNvPr>
          <p:cNvSpPr>
            <a:spLocks noGrp="1"/>
          </p:cNvSpPr>
          <p:nvPr>
            <p:ph sz="half" idx="2"/>
            <p:custDataLst>
              <p:tags r:id="rId2"/>
            </p:custDataLst>
          </p:nvPr>
        </p:nvSpPr>
        <p:spPr>
          <a:xfrm>
            <a:off x="1583436" y="3143250"/>
            <a:ext cx="4270248" cy="2596776"/>
          </a:xfrm>
        </p:spPr>
        <p:txBody>
          <a:bodyPr/>
          <a:lstStyle/>
          <a:p>
            <a:pPr marL="0" indent="0">
              <a:spcBef>
                <a:spcPts val="0"/>
              </a:spcBef>
              <a:buNone/>
            </a:pPr>
            <a:r>
              <a:rPr lang="en-US" dirty="0">
                <a:latin typeface="Courier New" panose="02070309020205020404" pitchFamily="49" charset="0"/>
                <a:cs typeface="Courier New" panose="02070309020205020404" pitchFamily="49" charset="0"/>
              </a:rPr>
              <a:t>See the</a:t>
            </a:r>
            <a:r>
              <a:rPr lang="en-US" dirty="0">
                <a:solidFill>
                  <a:srgbClr val="FF0000"/>
                </a:solidFill>
                <a:latin typeface="Courier New" panose="02070309020205020404" pitchFamily="49" charset="0"/>
                <a:cs typeface="Courier New" panose="02070309020205020404" pitchFamily="49" charset="0"/>
              </a:rPr>
              <a:t>\n</a:t>
            </a:r>
          </a:p>
          <a:p>
            <a:pPr marL="0" indent="0">
              <a:spcBef>
                <a:spcPts val="0"/>
              </a:spcBef>
              <a:buNone/>
            </a:pPr>
            <a:r>
              <a:rPr lang="en-US" dirty="0">
                <a:latin typeface="Courier New" panose="02070309020205020404" pitchFamily="49" charset="0"/>
                <a:cs typeface="Courier New" panose="02070309020205020404" pitchFamily="49" charset="0"/>
              </a:rPr>
              <a:t>quick red</a:t>
            </a:r>
            <a:r>
              <a:rPr lang="en-US" dirty="0">
                <a:solidFill>
                  <a:srgbClr val="FF0000"/>
                </a:solidFill>
                <a:latin typeface="Courier New" panose="02070309020205020404" pitchFamily="49" charset="0"/>
                <a:cs typeface="Courier New" panose="02070309020205020404" pitchFamily="49" charset="0"/>
              </a:rPr>
              <a:t>\n</a:t>
            </a:r>
          </a:p>
          <a:p>
            <a:pPr marL="0" indent="0">
              <a:spcBef>
                <a:spcPts val="0"/>
              </a:spcBef>
              <a:buNone/>
            </a:pPr>
            <a:r>
              <a:rPr lang="en-US" dirty="0">
                <a:latin typeface="Courier New" panose="02070309020205020404" pitchFamily="49" charset="0"/>
                <a:cs typeface="Courier New" panose="02070309020205020404" pitchFamily="49" charset="0"/>
              </a:rPr>
              <a:t>fox</a:t>
            </a:r>
          </a:p>
        </p:txBody>
      </p:sp>
      <p:sp>
        <p:nvSpPr>
          <p:cNvPr id="6" name="Content Placeholder 5">
            <a:extLst>
              <a:ext uri="{FF2B5EF4-FFF2-40B4-BE49-F238E27FC236}">
                <a16:creationId xmlns:a16="http://schemas.microsoft.com/office/drawing/2014/main" id="{BFA9E09A-F206-488D-84F3-D79745BD618E}"/>
              </a:ext>
            </a:extLst>
          </p:cNvPr>
          <p:cNvSpPr>
            <a:spLocks noGrp="1"/>
          </p:cNvSpPr>
          <p:nvPr>
            <p:ph sz="quarter" idx="4"/>
            <p:custDataLst>
              <p:tags r:id="rId3"/>
            </p:custDataLst>
          </p:nvPr>
        </p:nvSpPr>
        <p:spPr>
          <a:xfrm>
            <a:off x="6338316" y="3143250"/>
            <a:ext cx="4253484" cy="2596776"/>
          </a:xfrm>
        </p:spPr>
        <p:txBody>
          <a:bodyPr/>
          <a:lstStyle/>
          <a:p>
            <a:r>
              <a:rPr lang="en-US" dirty="0"/>
              <a:t>3 lines</a:t>
            </a:r>
          </a:p>
          <a:p>
            <a:r>
              <a:rPr lang="en-US" dirty="0"/>
              <a:t>5 words</a:t>
            </a:r>
          </a:p>
          <a:p>
            <a:r>
              <a:rPr lang="en-US" dirty="0"/>
              <a:t>17 letters / alphabetic characters</a:t>
            </a:r>
          </a:p>
          <a:p>
            <a:r>
              <a:rPr lang="en-US" dirty="0"/>
              <a:t>2 spaces</a:t>
            </a:r>
          </a:p>
          <a:p>
            <a:r>
              <a:rPr lang="en-US" dirty="0"/>
              <a:t>2 new-line characters</a:t>
            </a:r>
          </a:p>
        </p:txBody>
      </p:sp>
      <p:sp>
        <p:nvSpPr>
          <p:cNvPr id="3" name="Text Placeholder 2">
            <a:extLst>
              <a:ext uri="{FF2B5EF4-FFF2-40B4-BE49-F238E27FC236}">
                <a16:creationId xmlns:a16="http://schemas.microsoft.com/office/drawing/2014/main" id="{E7A9F2A4-E2BE-4B6F-B19A-FEA0F73A60D2}"/>
              </a:ext>
            </a:extLst>
          </p:cNvPr>
          <p:cNvSpPr>
            <a:spLocks noGrp="1"/>
          </p:cNvSpPr>
          <p:nvPr>
            <p:ph type="body" sz="quarter" idx="13"/>
            <p:custDataLst>
              <p:tags r:id="rId4"/>
            </p:custDataLst>
          </p:nvPr>
        </p:nvSpPr>
        <p:spPr>
          <a:xfrm>
            <a:off x="6338316" y="2313433"/>
            <a:ext cx="4270248" cy="704087"/>
          </a:xfrm>
        </p:spPr>
        <p:txBody>
          <a:bodyPr/>
          <a:lstStyle/>
          <a:p>
            <a:r>
              <a:rPr lang="en-US" dirty="0"/>
              <a:t>Counts</a:t>
            </a:r>
          </a:p>
        </p:txBody>
      </p:sp>
      <p:sp>
        <p:nvSpPr>
          <p:cNvPr id="4" name="Title 3">
            <a:extLst>
              <a:ext uri="{FF2B5EF4-FFF2-40B4-BE49-F238E27FC236}">
                <a16:creationId xmlns:a16="http://schemas.microsoft.com/office/drawing/2014/main" id="{240AE45C-EA17-4C1E-B5D7-96D734E99E4E}"/>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Test Case</a:t>
            </a:r>
          </a:p>
        </p:txBody>
      </p:sp>
    </p:spTree>
    <p:extLst>
      <p:ext uri="{BB962C8B-B14F-4D97-AF65-F5344CB8AC3E}">
        <p14:creationId xmlns:p14="http://schemas.microsoft.com/office/powerpoint/2010/main" val="28918775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C39FF85-C3BF-4A85-96E3-B2C20CDF0945}"/>
              </a:ext>
            </a:extLst>
          </p:cNvPr>
          <p:cNvSpPr>
            <a:spLocks noGrp="1"/>
          </p:cNvSpPr>
          <p:nvPr>
            <p:ph type="body" idx="1"/>
            <p:custDataLst>
              <p:tags r:id="rId1"/>
            </p:custDataLst>
          </p:nvPr>
        </p:nvSpPr>
        <p:spPr>
          <a:xfrm>
            <a:off x="1583436" y="2313433"/>
            <a:ext cx="4270248" cy="704087"/>
          </a:xfrm>
        </p:spPr>
        <p:txBody>
          <a:bodyPr/>
          <a:lstStyle/>
          <a:p>
            <a:r>
              <a:rPr lang="en-US" dirty="0"/>
              <a:t>Words</a:t>
            </a:r>
          </a:p>
        </p:txBody>
      </p:sp>
      <p:sp>
        <p:nvSpPr>
          <p:cNvPr id="12" name="Content Placeholder 11">
            <a:extLst>
              <a:ext uri="{FF2B5EF4-FFF2-40B4-BE49-F238E27FC236}">
                <a16:creationId xmlns:a16="http://schemas.microsoft.com/office/drawing/2014/main" id="{1F56E7F9-9C3A-4393-87C0-C0F35FC7155B}"/>
              </a:ext>
            </a:extLst>
          </p:cNvPr>
          <p:cNvSpPr>
            <a:spLocks noGrp="1"/>
          </p:cNvSpPr>
          <p:nvPr>
            <p:ph sz="half" idx="2"/>
            <p:custDataLst>
              <p:tags r:id="rId2"/>
            </p:custDataLst>
          </p:nvPr>
        </p:nvSpPr>
        <p:spPr>
          <a:xfrm>
            <a:off x="1583436" y="3143250"/>
            <a:ext cx="4270248" cy="2596776"/>
          </a:xfrm>
        </p:spPr>
        <p:txBody>
          <a:bodyPr/>
          <a:lstStyle/>
          <a:p>
            <a:r>
              <a:rPr lang="en-US" dirty="0"/>
              <a:t>Definition: Words are groups of characters separated by white space</a:t>
            </a:r>
          </a:p>
          <a:p>
            <a:r>
              <a:rPr lang="en-US" dirty="0"/>
              <a:t>Use a Boolean flag: </a:t>
            </a:r>
            <a:r>
              <a:rPr lang="en-US" dirty="0">
                <a:latin typeface="Courier New" panose="02070309020205020404" pitchFamily="49" charset="0"/>
                <a:cs typeface="Courier New" panose="02070309020205020404" pitchFamily="49" charset="0"/>
              </a:rPr>
              <a:t>in_word</a:t>
            </a:r>
          </a:p>
          <a:p>
            <a:r>
              <a:rPr lang="en-US" dirty="0">
                <a:latin typeface="Courier New" panose="02070309020205020404" pitchFamily="49" charset="0"/>
                <a:cs typeface="Courier New" panose="02070309020205020404" pitchFamily="49" charset="0"/>
              </a:rPr>
              <a:t>quick red</a:t>
            </a:r>
          </a:p>
        </p:txBody>
      </p:sp>
      <p:sp>
        <p:nvSpPr>
          <p:cNvPr id="4" name="Content Placeholder 3">
            <a:extLst>
              <a:ext uri="{FF2B5EF4-FFF2-40B4-BE49-F238E27FC236}">
                <a16:creationId xmlns:a16="http://schemas.microsoft.com/office/drawing/2014/main" id="{13EDC40A-30CE-4EAD-A4CA-75C4163FDCEB}"/>
              </a:ext>
            </a:extLst>
          </p:cNvPr>
          <p:cNvSpPr>
            <a:spLocks noGrp="1"/>
          </p:cNvSpPr>
          <p:nvPr>
            <p:ph sz="quarter" idx="4"/>
            <p:custDataLst>
              <p:tags r:id="rId3"/>
            </p:custDataLst>
          </p:nvPr>
        </p:nvSpPr>
        <p:spPr>
          <a:xfrm>
            <a:off x="6338316" y="3143250"/>
            <a:ext cx="4253484" cy="2596776"/>
          </a:xfrm>
        </p:spPr>
        <p:txBody>
          <a:bodyPr/>
          <a:lstStyle/>
          <a:p>
            <a:pPr marL="0" indent="0">
              <a:spcBef>
                <a:spcPts val="0"/>
              </a:spcBef>
              <a:buNone/>
            </a:pPr>
            <a:r>
              <a:rPr lang="en-US" dirty="0">
                <a:latin typeface="Courier New" panose="02070309020205020404" pitchFamily="49" charset="0"/>
                <a:cs typeface="Courier New" panose="02070309020205020404" pitchFamily="49" charset="0"/>
              </a:rPr>
              <a:t>See the</a:t>
            </a:r>
            <a:r>
              <a:rPr lang="en-US" dirty="0">
                <a:solidFill>
                  <a:srgbClr val="FF0000"/>
                </a:solidFill>
                <a:latin typeface="Courier New" panose="02070309020205020404" pitchFamily="49" charset="0"/>
                <a:cs typeface="Courier New" panose="02070309020205020404" pitchFamily="49" charset="0"/>
              </a:rPr>
              <a:t>\n</a:t>
            </a:r>
          </a:p>
          <a:p>
            <a:pPr marL="0" indent="0">
              <a:spcBef>
                <a:spcPts val="0"/>
              </a:spcBef>
              <a:buNone/>
            </a:pPr>
            <a:r>
              <a:rPr lang="en-US" dirty="0">
                <a:latin typeface="Courier New" panose="02070309020205020404" pitchFamily="49" charset="0"/>
                <a:cs typeface="Courier New" panose="02070309020205020404" pitchFamily="49" charset="0"/>
              </a:rPr>
              <a:t>quick red</a:t>
            </a:r>
            <a:r>
              <a:rPr lang="en-US" dirty="0">
                <a:solidFill>
                  <a:srgbClr val="FF0000"/>
                </a:solidFill>
                <a:latin typeface="Courier New" panose="02070309020205020404" pitchFamily="49" charset="0"/>
                <a:cs typeface="Courier New" panose="02070309020205020404" pitchFamily="49" charset="0"/>
              </a:rPr>
              <a:t>\n</a:t>
            </a:r>
          </a:p>
          <a:p>
            <a:pPr marL="0" indent="0">
              <a:spcBef>
                <a:spcPts val="0"/>
              </a:spcBef>
              <a:buNone/>
            </a:pPr>
            <a:r>
              <a:rPr lang="en-US" dirty="0">
                <a:latin typeface="Courier New" panose="02070309020205020404" pitchFamily="49" charset="0"/>
                <a:cs typeface="Courier New" panose="02070309020205020404" pitchFamily="49" charset="0"/>
              </a:rPr>
              <a:t>fox</a:t>
            </a:r>
          </a:p>
        </p:txBody>
      </p:sp>
      <p:sp>
        <p:nvSpPr>
          <p:cNvPr id="5" name="Text Placeholder 4">
            <a:extLst>
              <a:ext uri="{FF2B5EF4-FFF2-40B4-BE49-F238E27FC236}">
                <a16:creationId xmlns:a16="http://schemas.microsoft.com/office/drawing/2014/main" id="{348D6C68-E03F-41DC-B1F6-46A7A424ADB4}"/>
              </a:ext>
            </a:extLst>
          </p:cNvPr>
          <p:cNvSpPr>
            <a:spLocks noGrp="1"/>
          </p:cNvSpPr>
          <p:nvPr>
            <p:ph type="body" sz="quarter" idx="13"/>
            <p:custDataLst>
              <p:tags r:id="rId4"/>
            </p:custDataLst>
          </p:nvPr>
        </p:nvSpPr>
        <p:spPr>
          <a:xfrm>
            <a:off x="6338316" y="2313433"/>
            <a:ext cx="4270248" cy="704087"/>
          </a:xfrm>
        </p:spPr>
        <p:txBody>
          <a:bodyPr/>
          <a:lstStyle/>
          <a:p>
            <a:r>
              <a:rPr lang="en-US" dirty="0"/>
              <a:t>Lines</a:t>
            </a:r>
          </a:p>
        </p:txBody>
      </p:sp>
      <p:sp>
        <p:nvSpPr>
          <p:cNvPr id="6" name="Title 5">
            <a:extLst>
              <a:ext uri="{FF2B5EF4-FFF2-40B4-BE49-F238E27FC236}">
                <a16:creationId xmlns:a16="http://schemas.microsoft.com/office/drawing/2014/main" id="{79651ADC-B6C1-4DA5-BDFB-602CBD0DDC0C}"/>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Counting:</a:t>
            </a:r>
            <a:br>
              <a:rPr lang="en-US" dirty="0"/>
            </a:br>
            <a:r>
              <a:rPr lang="en-US" dirty="0"/>
              <a:t>Read input one character at time</a:t>
            </a:r>
          </a:p>
        </p:txBody>
      </p:sp>
    </p:spTree>
    <p:extLst>
      <p:ext uri="{BB962C8B-B14F-4D97-AF65-F5344CB8AC3E}">
        <p14:creationId xmlns:p14="http://schemas.microsoft.com/office/powerpoint/2010/main" val="3160252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C39FF85-C3BF-4A85-96E3-B2C20CDF0945}"/>
              </a:ext>
            </a:extLst>
          </p:cNvPr>
          <p:cNvSpPr>
            <a:spLocks noGrp="1"/>
          </p:cNvSpPr>
          <p:nvPr>
            <p:ph type="body" idx="1"/>
            <p:custDataLst>
              <p:tags r:id="rId1"/>
            </p:custDataLst>
          </p:nvPr>
        </p:nvSpPr>
        <p:spPr>
          <a:xfrm>
            <a:off x="1583436" y="2313433"/>
            <a:ext cx="4270248" cy="704087"/>
          </a:xfrm>
        </p:spPr>
        <p:txBody>
          <a:bodyPr/>
          <a:lstStyle/>
          <a:p>
            <a:r>
              <a:rPr lang="en-US" dirty="0"/>
              <a:t>Words</a:t>
            </a:r>
          </a:p>
        </p:txBody>
      </p:sp>
      <p:sp>
        <p:nvSpPr>
          <p:cNvPr id="12" name="Content Placeholder 11">
            <a:extLst>
              <a:ext uri="{FF2B5EF4-FFF2-40B4-BE49-F238E27FC236}">
                <a16:creationId xmlns:a16="http://schemas.microsoft.com/office/drawing/2014/main" id="{1F56E7F9-9C3A-4393-87C0-C0F35FC7155B}"/>
              </a:ext>
            </a:extLst>
          </p:cNvPr>
          <p:cNvSpPr>
            <a:spLocks noGrp="1"/>
          </p:cNvSpPr>
          <p:nvPr>
            <p:ph sz="half" idx="2"/>
            <p:custDataLst>
              <p:tags r:id="rId2"/>
            </p:custDataLst>
          </p:nvPr>
        </p:nvSpPr>
        <p:spPr>
          <a:xfrm>
            <a:off x="1583436" y="3143250"/>
            <a:ext cx="4270248" cy="2596776"/>
          </a:xfrm>
        </p:spPr>
        <p:txBody>
          <a:bodyPr/>
          <a:lstStyle/>
          <a:p>
            <a:r>
              <a:rPr lang="en-US" dirty="0"/>
              <a:t>Definition: Words are groups of characters separated by white space</a:t>
            </a:r>
          </a:p>
          <a:p>
            <a:r>
              <a:rPr lang="en-US" dirty="0"/>
              <a:t>Use a Boolean flag: </a:t>
            </a:r>
            <a:r>
              <a:rPr lang="en-US" dirty="0">
                <a:latin typeface="Courier New" panose="02070309020205020404" pitchFamily="49" charset="0"/>
                <a:cs typeface="Courier New" panose="02070309020205020404" pitchFamily="49" charset="0"/>
              </a:rPr>
              <a:t>in_word</a:t>
            </a:r>
          </a:p>
          <a:p>
            <a:r>
              <a:rPr lang="en-US" dirty="0">
                <a:latin typeface="Courier New" panose="02070309020205020404" pitchFamily="49" charset="0"/>
                <a:cs typeface="Courier New" panose="02070309020205020404" pitchFamily="49" charset="0"/>
              </a:rPr>
              <a:t>quick red</a:t>
            </a:r>
          </a:p>
        </p:txBody>
      </p:sp>
      <p:sp>
        <p:nvSpPr>
          <p:cNvPr id="4" name="Content Placeholder 3">
            <a:extLst>
              <a:ext uri="{FF2B5EF4-FFF2-40B4-BE49-F238E27FC236}">
                <a16:creationId xmlns:a16="http://schemas.microsoft.com/office/drawing/2014/main" id="{13EDC40A-30CE-4EAD-A4CA-75C4163FDCEB}"/>
              </a:ext>
            </a:extLst>
          </p:cNvPr>
          <p:cNvSpPr>
            <a:spLocks noGrp="1"/>
          </p:cNvSpPr>
          <p:nvPr>
            <p:ph sz="quarter" idx="4"/>
            <p:custDataLst>
              <p:tags r:id="rId3"/>
            </p:custDataLst>
          </p:nvPr>
        </p:nvSpPr>
        <p:spPr>
          <a:xfrm>
            <a:off x="6338316" y="3143250"/>
            <a:ext cx="4253484" cy="2596776"/>
          </a:xfrm>
        </p:spPr>
        <p:txBody>
          <a:bodyPr/>
          <a:lstStyle/>
          <a:p>
            <a:pPr marL="0" indent="0">
              <a:spcBef>
                <a:spcPts val="0"/>
              </a:spcBef>
              <a:buNone/>
            </a:pPr>
            <a:r>
              <a:rPr lang="en-US" dirty="0">
                <a:latin typeface="Courier New" panose="02070309020205020404" pitchFamily="49" charset="0"/>
                <a:cs typeface="Courier New" panose="02070309020205020404" pitchFamily="49" charset="0"/>
              </a:rPr>
              <a:t>See the</a:t>
            </a:r>
            <a:r>
              <a:rPr lang="en-US" dirty="0">
                <a:solidFill>
                  <a:srgbClr val="FF0000"/>
                </a:solidFill>
                <a:latin typeface="Courier New" panose="02070309020205020404" pitchFamily="49" charset="0"/>
                <a:cs typeface="Courier New" panose="02070309020205020404" pitchFamily="49" charset="0"/>
              </a:rPr>
              <a:t>\n</a:t>
            </a:r>
          </a:p>
          <a:p>
            <a:pPr marL="0" indent="0">
              <a:spcBef>
                <a:spcPts val="0"/>
              </a:spcBef>
              <a:buNone/>
            </a:pPr>
            <a:r>
              <a:rPr lang="en-US" dirty="0">
                <a:latin typeface="Courier New" panose="02070309020205020404" pitchFamily="49" charset="0"/>
                <a:cs typeface="Courier New" panose="02070309020205020404" pitchFamily="49" charset="0"/>
              </a:rPr>
              <a:t>quick red</a:t>
            </a:r>
            <a:r>
              <a:rPr lang="en-US" dirty="0">
                <a:solidFill>
                  <a:srgbClr val="FF0000"/>
                </a:solidFill>
                <a:latin typeface="Courier New" panose="02070309020205020404" pitchFamily="49" charset="0"/>
                <a:cs typeface="Courier New" panose="02070309020205020404" pitchFamily="49" charset="0"/>
              </a:rPr>
              <a:t>\n</a:t>
            </a:r>
          </a:p>
          <a:p>
            <a:pPr marL="0" indent="0">
              <a:spcBef>
                <a:spcPts val="0"/>
              </a:spcBef>
              <a:buNone/>
            </a:pPr>
            <a:r>
              <a:rPr lang="en-US" dirty="0">
                <a:latin typeface="Courier New" panose="02070309020205020404" pitchFamily="49" charset="0"/>
                <a:cs typeface="Courier New" panose="02070309020205020404" pitchFamily="49" charset="0"/>
              </a:rPr>
              <a:t>fox</a:t>
            </a:r>
          </a:p>
        </p:txBody>
      </p:sp>
      <p:sp>
        <p:nvSpPr>
          <p:cNvPr id="5" name="Text Placeholder 4">
            <a:extLst>
              <a:ext uri="{FF2B5EF4-FFF2-40B4-BE49-F238E27FC236}">
                <a16:creationId xmlns:a16="http://schemas.microsoft.com/office/drawing/2014/main" id="{348D6C68-E03F-41DC-B1F6-46A7A424ADB4}"/>
              </a:ext>
            </a:extLst>
          </p:cNvPr>
          <p:cNvSpPr>
            <a:spLocks noGrp="1"/>
          </p:cNvSpPr>
          <p:nvPr>
            <p:ph type="body" sz="quarter" idx="13"/>
            <p:custDataLst>
              <p:tags r:id="rId4"/>
            </p:custDataLst>
          </p:nvPr>
        </p:nvSpPr>
        <p:spPr>
          <a:xfrm>
            <a:off x="6338316" y="2313433"/>
            <a:ext cx="4270248" cy="704087"/>
          </a:xfrm>
        </p:spPr>
        <p:txBody>
          <a:bodyPr/>
          <a:lstStyle/>
          <a:p>
            <a:r>
              <a:rPr lang="en-US" dirty="0"/>
              <a:t>Lines</a:t>
            </a:r>
          </a:p>
        </p:txBody>
      </p:sp>
      <p:sp>
        <p:nvSpPr>
          <p:cNvPr id="6" name="Title 5">
            <a:extLst>
              <a:ext uri="{FF2B5EF4-FFF2-40B4-BE49-F238E27FC236}">
                <a16:creationId xmlns:a16="http://schemas.microsoft.com/office/drawing/2014/main" id="{79651ADC-B6C1-4DA5-BDFB-602CBD0DDC0C}"/>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Counting:</a:t>
            </a:r>
            <a:br>
              <a:rPr lang="en-US" dirty="0"/>
            </a:br>
            <a:r>
              <a:rPr lang="en-US" dirty="0"/>
              <a:t>Read input one character at time</a:t>
            </a:r>
          </a:p>
        </p:txBody>
      </p:sp>
    </p:spTree>
    <p:extLst>
      <p:ext uri="{BB962C8B-B14F-4D97-AF65-F5344CB8AC3E}">
        <p14:creationId xmlns:p14="http://schemas.microsoft.com/office/powerpoint/2010/main" val="976066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C39FF85-C3BF-4A85-96E3-B2C20CDF0945}"/>
              </a:ext>
            </a:extLst>
          </p:cNvPr>
          <p:cNvSpPr>
            <a:spLocks noGrp="1"/>
          </p:cNvSpPr>
          <p:nvPr>
            <p:ph type="body" idx="1"/>
            <p:custDataLst>
              <p:tags r:id="rId1"/>
            </p:custDataLst>
          </p:nvPr>
        </p:nvSpPr>
        <p:spPr>
          <a:xfrm>
            <a:off x="1583436" y="2313433"/>
            <a:ext cx="4270248" cy="704087"/>
          </a:xfrm>
        </p:spPr>
        <p:txBody>
          <a:bodyPr/>
          <a:lstStyle/>
          <a:p>
            <a:r>
              <a:rPr lang="en-US" dirty="0"/>
              <a:t>Words</a:t>
            </a:r>
          </a:p>
        </p:txBody>
      </p:sp>
      <p:sp>
        <p:nvSpPr>
          <p:cNvPr id="12" name="Content Placeholder 11">
            <a:extLst>
              <a:ext uri="{FF2B5EF4-FFF2-40B4-BE49-F238E27FC236}">
                <a16:creationId xmlns:a16="http://schemas.microsoft.com/office/drawing/2014/main" id="{1F56E7F9-9C3A-4393-87C0-C0F35FC7155B}"/>
              </a:ext>
            </a:extLst>
          </p:cNvPr>
          <p:cNvSpPr>
            <a:spLocks noGrp="1"/>
          </p:cNvSpPr>
          <p:nvPr>
            <p:ph sz="half" idx="2"/>
            <p:custDataLst>
              <p:tags r:id="rId2"/>
            </p:custDataLst>
          </p:nvPr>
        </p:nvSpPr>
        <p:spPr>
          <a:xfrm>
            <a:off x="1583436" y="3143250"/>
            <a:ext cx="4270248" cy="2596776"/>
          </a:xfrm>
        </p:spPr>
        <p:txBody>
          <a:bodyPr/>
          <a:lstStyle/>
          <a:p>
            <a:r>
              <a:rPr lang="en-US" dirty="0"/>
              <a:t>Definition: Words are groups of characters separated by white space</a:t>
            </a:r>
          </a:p>
          <a:p>
            <a:r>
              <a:rPr lang="en-US" dirty="0"/>
              <a:t>Use a Boolean flag: </a:t>
            </a:r>
            <a:r>
              <a:rPr lang="en-US" dirty="0">
                <a:latin typeface="Courier New" panose="02070309020205020404" pitchFamily="49" charset="0"/>
                <a:cs typeface="Courier New" panose="02070309020205020404" pitchFamily="49" charset="0"/>
              </a:rPr>
              <a:t>in_word</a:t>
            </a:r>
          </a:p>
          <a:p>
            <a:r>
              <a:rPr lang="en-US" dirty="0">
                <a:latin typeface="Courier New" panose="02070309020205020404" pitchFamily="49" charset="0"/>
                <a:cs typeface="Courier New" panose="02070309020205020404" pitchFamily="49" charset="0"/>
              </a:rPr>
              <a:t>quick red</a:t>
            </a:r>
          </a:p>
        </p:txBody>
      </p:sp>
      <p:sp>
        <p:nvSpPr>
          <p:cNvPr id="4" name="Content Placeholder 3">
            <a:extLst>
              <a:ext uri="{FF2B5EF4-FFF2-40B4-BE49-F238E27FC236}">
                <a16:creationId xmlns:a16="http://schemas.microsoft.com/office/drawing/2014/main" id="{13EDC40A-30CE-4EAD-A4CA-75C4163FDCEB}"/>
              </a:ext>
            </a:extLst>
          </p:cNvPr>
          <p:cNvSpPr>
            <a:spLocks noGrp="1"/>
          </p:cNvSpPr>
          <p:nvPr>
            <p:ph sz="quarter" idx="4"/>
            <p:custDataLst>
              <p:tags r:id="rId3"/>
            </p:custDataLst>
          </p:nvPr>
        </p:nvSpPr>
        <p:spPr>
          <a:xfrm>
            <a:off x="6338316" y="3143250"/>
            <a:ext cx="4253484" cy="2596776"/>
          </a:xfrm>
        </p:spPr>
        <p:txBody>
          <a:bodyPr/>
          <a:lstStyle/>
          <a:p>
            <a:pPr marL="0" indent="0">
              <a:spcBef>
                <a:spcPts val="0"/>
              </a:spcBef>
              <a:buNone/>
            </a:pPr>
            <a:r>
              <a:rPr lang="en-US" dirty="0">
                <a:latin typeface="Courier New" panose="02070309020205020404" pitchFamily="49" charset="0"/>
                <a:cs typeface="Courier New" panose="02070309020205020404" pitchFamily="49" charset="0"/>
              </a:rPr>
              <a:t>See the</a:t>
            </a:r>
            <a:r>
              <a:rPr lang="en-US" dirty="0">
                <a:solidFill>
                  <a:srgbClr val="FF0000"/>
                </a:solidFill>
                <a:latin typeface="Courier New" panose="02070309020205020404" pitchFamily="49" charset="0"/>
                <a:cs typeface="Courier New" panose="02070309020205020404" pitchFamily="49" charset="0"/>
              </a:rPr>
              <a:t>\n</a:t>
            </a:r>
          </a:p>
          <a:p>
            <a:pPr marL="0" indent="0">
              <a:spcBef>
                <a:spcPts val="0"/>
              </a:spcBef>
              <a:buNone/>
            </a:pPr>
            <a:r>
              <a:rPr lang="en-US" dirty="0">
                <a:latin typeface="Courier New" panose="02070309020205020404" pitchFamily="49" charset="0"/>
                <a:cs typeface="Courier New" panose="02070309020205020404" pitchFamily="49" charset="0"/>
              </a:rPr>
              <a:t>quick red</a:t>
            </a:r>
            <a:r>
              <a:rPr lang="en-US" dirty="0">
                <a:solidFill>
                  <a:srgbClr val="FF0000"/>
                </a:solidFill>
                <a:latin typeface="Courier New" panose="02070309020205020404" pitchFamily="49" charset="0"/>
                <a:cs typeface="Courier New" panose="02070309020205020404" pitchFamily="49" charset="0"/>
              </a:rPr>
              <a:t>\n</a:t>
            </a:r>
          </a:p>
          <a:p>
            <a:pPr marL="0" indent="0">
              <a:spcBef>
                <a:spcPts val="0"/>
              </a:spcBef>
              <a:buNone/>
            </a:pPr>
            <a:r>
              <a:rPr lang="en-US" dirty="0">
                <a:latin typeface="Courier New" panose="02070309020205020404" pitchFamily="49" charset="0"/>
                <a:cs typeface="Courier New" panose="02070309020205020404" pitchFamily="49" charset="0"/>
              </a:rPr>
              <a:t>fox</a:t>
            </a:r>
          </a:p>
        </p:txBody>
      </p:sp>
      <p:sp>
        <p:nvSpPr>
          <p:cNvPr id="5" name="Text Placeholder 4">
            <a:extLst>
              <a:ext uri="{FF2B5EF4-FFF2-40B4-BE49-F238E27FC236}">
                <a16:creationId xmlns:a16="http://schemas.microsoft.com/office/drawing/2014/main" id="{348D6C68-E03F-41DC-B1F6-46A7A424ADB4}"/>
              </a:ext>
            </a:extLst>
          </p:cNvPr>
          <p:cNvSpPr>
            <a:spLocks noGrp="1"/>
          </p:cNvSpPr>
          <p:nvPr>
            <p:ph type="body" sz="quarter" idx="13"/>
            <p:custDataLst>
              <p:tags r:id="rId4"/>
            </p:custDataLst>
          </p:nvPr>
        </p:nvSpPr>
        <p:spPr>
          <a:xfrm>
            <a:off x="6338316" y="2313433"/>
            <a:ext cx="4270248" cy="704087"/>
          </a:xfrm>
        </p:spPr>
        <p:txBody>
          <a:bodyPr/>
          <a:lstStyle/>
          <a:p>
            <a:r>
              <a:rPr lang="en-US" dirty="0"/>
              <a:t>Lines</a:t>
            </a:r>
          </a:p>
        </p:txBody>
      </p:sp>
      <p:sp>
        <p:nvSpPr>
          <p:cNvPr id="6" name="Title 5">
            <a:extLst>
              <a:ext uri="{FF2B5EF4-FFF2-40B4-BE49-F238E27FC236}">
                <a16:creationId xmlns:a16="http://schemas.microsoft.com/office/drawing/2014/main" id="{79651ADC-B6C1-4DA5-BDFB-602CBD0DDC0C}"/>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Counting:</a:t>
            </a:r>
            <a:br>
              <a:rPr lang="en-US" dirty="0"/>
            </a:br>
            <a:r>
              <a:rPr lang="en-US" dirty="0"/>
              <a:t>Read input one character at time</a:t>
            </a:r>
          </a:p>
        </p:txBody>
      </p:sp>
    </p:spTree>
    <p:extLst>
      <p:ext uri="{BB962C8B-B14F-4D97-AF65-F5344CB8AC3E}">
        <p14:creationId xmlns:p14="http://schemas.microsoft.com/office/powerpoint/2010/main" val="2886240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DF6AEE-B30B-4633-A9AF-8F76D3031F66}"/>
              </a:ext>
            </a:extLst>
          </p:cNvPr>
          <p:cNvSpPr>
            <a:spLocks noGrp="1"/>
          </p:cNvSpPr>
          <p:nvPr>
            <p:ph type="body" idx="1"/>
            <p:custDataLst>
              <p:tags r:id="rId1"/>
            </p:custDataLst>
          </p:nvPr>
        </p:nvSpPr>
        <p:spPr>
          <a:xfrm>
            <a:off x="1583436" y="2313433"/>
            <a:ext cx="4270248" cy="704087"/>
          </a:xfrm>
        </p:spPr>
        <p:txBody>
          <a:bodyPr/>
          <a:lstStyle/>
          <a:p>
            <a:r>
              <a:rPr lang="en-US" dirty="0"/>
              <a:t>Visual Studio</a:t>
            </a:r>
          </a:p>
        </p:txBody>
      </p:sp>
      <p:pic>
        <p:nvPicPr>
          <p:cNvPr id="8" name="Content Placeholder 7">
            <a:extLst>
              <a:ext uri="{FF2B5EF4-FFF2-40B4-BE49-F238E27FC236}">
                <a16:creationId xmlns:a16="http://schemas.microsoft.com/office/drawing/2014/main" id="{DF7940A2-4A5A-470D-89AD-1B362BEBD780}"/>
              </a:ext>
            </a:extLst>
          </p:cNvPr>
          <p:cNvPicPr>
            <a:picLocks noGrp="1" noChangeAspect="1"/>
          </p:cNvPicPr>
          <p:nvPr>
            <p:ph sz="half" idx="2"/>
          </p:nvPr>
        </p:nvPicPr>
        <p:blipFill>
          <a:blip r:embed="rId6">
            <a:extLst>
              <a:ext uri="{28A0092B-C50C-407E-A947-70E740481C1C}">
                <a14:useLocalDpi xmlns:a14="http://schemas.microsoft.com/office/drawing/2010/main" val="0"/>
              </a:ext>
            </a:extLst>
          </a:blip>
          <a:stretch>
            <a:fillRect/>
          </a:stretch>
        </p:blipFill>
        <p:spPr>
          <a:xfrm>
            <a:off x="2268354" y="3143250"/>
            <a:ext cx="2899143" cy="2597150"/>
          </a:xfrm>
        </p:spPr>
      </p:pic>
      <p:pic>
        <p:nvPicPr>
          <p:cNvPr id="10" name="Content Placeholder 9">
            <a:extLst>
              <a:ext uri="{FF2B5EF4-FFF2-40B4-BE49-F238E27FC236}">
                <a16:creationId xmlns:a16="http://schemas.microsoft.com/office/drawing/2014/main" id="{C267F907-9552-418B-82D0-02E3A9D5FF8C}"/>
              </a:ext>
            </a:extLst>
          </p:cNvPr>
          <p:cNvPicPr>
            <a:picLocks noGrp="1" noChangeAspect="1"/>
          </p:cNvPicPr>
          <p:nvPr>
            <p:ph sz="quarter" idx="4"/>
          </p:nvPr>
        </p:nvPicPr>
        <p:blipFill>
          <a:blip r:embed="rId7">
            <a:extLst>
              <a:ext uri="{28A0092B-C50C-407E-A947-70E740481C1C}">
                <a14:useLocalDpi xmlns:a14="http://schemas.microsoft.com/office/drawing/2010/main" val="0"/>
              </a:ext>
            </a:extLst>
          </a:blip>
          <a:stretch>
            <a:fillRect/>
          </a:stretch>
        </p:blipFill>
        <p:spPr>
          <a:xfrm>
            <a:off x="6939392" y="3143250"/>
            <a:ext cx="3051903" cy="2597150"/>
          </a:xfrm>
        </p:spPr>
      </p:pic>
      <p:sp>
        <p:nvSpPr>
          <p:cNvPr id="5" name="Text Placeholder 4">
            <a:extLst>
              <a:ext uri="{FF2B5EF4-FFF2-40B4-BE49-F238E27FC236}">
                <a16:creationId xmlns:a16="http://schemas.microsoft.com/office/drawing/2014/main" id="{046693A4-E333-4E93-ABF4-40C0FFD7038F}"/>
              </a:ext>
            </a:extLst>
          </p:cNvPr>
          <p:cNvSpPr>
            <a:spLocks noGrp="1"/>
          </p:cNvSpPr>
          <p:nvPr>
            <p:ph type="body" sz="quarter" idx="13"/>
            <p:custDataLst>
              <p:tags r:id="rId2"/>
            </p:custDataLst>
          </p:nvPr>
        </p:nvSpPr>
        <p:spPr>
          <a:xfrm>
            <a:off x="6338316" y="2313433"/>
            <a:ext cx="4270248" cy="704087"/>
          </a:xfrm>
        </p:spPr>
        <p:txBody>
          <a:bodyPr/>
          <a:lstStyle/>
          <a:p>
            <a:r>
              <a:rPr lang="en-US" dirty="0"/>
              <a:t>Command Line</a:t>
            </a:r>
          </a:p>
        </p:txBody>
      </p:sp>
      <p:sp>
        <p:nvSpPr>
          <p:cNvPr id="6" name="Title 5">
            <a:extLst>
              <a:ext uri="{FF2B5EF4-FFF2-40B4-BE49-F238E27FC236}">
                <a16:creationId xmlns:a16="http://schemas.microsoft.com/office/drawing/2014/main" id="{42ADF757-CD28-45D4-A5E8-60159F84CD04}"/>
              </a:ext>
            </a:extLst>
          </p:cNvPr>
          <p:cNvSpPr>
            <a:spLocks noGrp="1"/>
          </p:cNvSpPr>
          <p:nvPr>
            <p:ph type="title"/>
            <p:custDataLst>
              <p:tags r:id="rId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positioning The Input File:</a:t>
            </a:r>
            <a:br>
              <a:rPr lang="en-US" dirty="0"/>
            </a:br>
            <a:r>
              <a:rPr lang="en-US" dirty="0"/>
              <a:t>The Current working directory</a:t>
            </a:r>
          </a:p>
        </p:txBody>
      </p:sp>
    </p:spTree>
    <p:extLst>
      <p:ext uri="{BB962C8B-B14F-4D97-AF65-F5344CB8AC3E}">
        <p14:creationId xmlns:p14="http://schemas.microsoft.com/office/powerpoint/2010/main" val="13279467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2&quot;/&gt;&lt;lineCharCount val=&quot;18&quot;/&gt;&lt;/TableIndex&gt;&lt;/ShapeTextInfo&gt;"/>
  <p:tag name="PRESENTER_DUMMYTAG" val="&lt;DummyForForceWrite&gt;&lt;/DummyForForceWrite&gt;"/>
  <p:tag name="HTML_SHAPEINFO" val="&lt;ThreeDShapeInfo&gt;&lt;uuid val=&quot;{C726101E-C676-40F9-9645-455BAB15D461}&quot;/&gt;&lt;isInvalidForFieldText val=&quot;0&quot;/&gt;&lt;Image&gt;&lt;filename val=&quot;C:\Users\dab\AppData\Local\Temp\CP288010935872Session\CPTrustFolder288010935904\PPTImport288011120827\data\asimages\{C726101E-C676-40F9-9645-455BAB15D461}_1.png&quot;/&gt;&lt;left val=&quot;167&quot;/&gt;&lt;top val=&quot;249&quot;/&gt;&lt;width val=&quot;945&quot;/&gt;&lt;height val=&quot;174&quot;/&gt;&lt;hasText val=&quot;1&quot;/&gt;&lt;/Image&gt;&lt;/ThreeDShape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1&quot;/&gt;&lt;/TableIndex&gt;&lt;/ShapeTextInfo&gt;"/>
  <p:tag name="PRESENTER_DUMMYTAG" val="&lt;DummyForForceWrite&gt;&lt;/DummyForForceWrite&gt;"/>
  <p:tag name="HTML_SHAPEINFO" val="&lt;ThreeDShapeInfo&gt;&lt;uuid val=&quot;{2B6BAB06-6952-407E-B8CF-56051C32158D}&quot;/&gt;&lt;isInvalidForFieldText val=&quot;0&quot;/&gt;&lt;Image&gt;&lt;filename val=&quot;C:\Users\dab\AppData\Local\Temp\CP288010935872Session\CPTrustFolder288010935904\PPTImport288011120827\data\asimages\{2B6BAB06-6952-407E-B8CF-56051C32158D}_1.png&quot;/&gt;&lt;left val=&quot;282&quot;/&gt;&lt;top val=&quot;452&quot;/&gt;&lt;width val=&quot;715&quot;/&gt;&lt;height val=&quot;134&quot;/&gt;&lt;hasText val=&quot;1&quot;/&gt;&lt;/Image&gt;&lt;/ThreeDShape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50981766-1E93-425A-A566-224661B268DC}&quot;/&gt;&lt;isInvalidForFieldText val=&quot;0&quot;/&gt;&lt;Image&gt;&lt;filename val=&quot;C:\Users\dab\AppData\Local\Temp\CP288010935872Session\CPTrustFolder288010935904\PPTImport288011120827\data\asimages\{50981766-1E93-425A-A566-224661B268DC}_1.png&quot;/&gt;&lt;left val=&quot;167&quot;/&gt;&lt;top val=&quot;648&quot;/&gt;&lt;width val=&quot;159&quot;/&gt;&lt;height val=&quot;35&quot;/&gt;&lt;hasText val=&quot;1&quot;/&gt;&lt;/Image&gt;&lt;/ThreeDShape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 name="HTML_SHAPEINFO" val="&lt;ThreeDShapeInfo&gt;&lt;uuid val=&quot;{0667811D-E516-4458-BA63-096DC64DB1C3}&quot;/&gt;&lt;isInvalidForFieldText val=&quot;0&quot;/&gt;&lt;Image&gt;&lt;filename val=&quot;C:\Users\dab\AppData\Local\Temp\CP288010935872Session\CPTrustFolder288010935904\PPTImport288011120827\data\asimages\{0667811D-E516-4458-BA63-096DC64DB1C3}_2.png&quot;/&gt;&lt;left val=&quot;165&quot;/&gt;&lt;top val=&quot;242&quot;/&gt;&lt;width val=&quot;449&quot;/&gt;&lt;height val=&quot;85&quot;/&gt;&lt;hasText val=&quot;1&quot;/&gt;&lt;/Image&gt;&lt;/ThreeDShape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0&quot;/&gt;&lt;lineCharCount val=&quot;12&quot;/&gt;&lt;lineCharCount val=&quot;3&quot;/&gt;&lt;/TableIndex&gt;&lt;/ShapeTextInfo&gt;"/>
  <p:tag name="HTML_SHAPEINFO" val="&lt;ThreeDShapeInfo&gt;&lt;uuid val=&quot;{1AA66CE4-A96B-4E5A-8FE5-2BBB123F65EB}&quot;/&gt;&lt;isInvalidForFieldText val=&quot;0&quot;/&gt;&lt;Image&gt;&lt;filename val=&quot;C:\Users\dab\AppData\Local\Temp\CP288010935872Session\CPTrustFolder288010935904\PPTImport288011120827\data\asimages\{1AA66CE4-A96B-4E5A-8FE5-2BBB123F65EB}_2.png&quot;/&gt;&lt;left val=&quot;160&quot;/&gt;&lt;top val=&quot;326&quot;/&gt;&lt;width val=&quot;454&quot;/&gt;&lt;height val=&quot;276&quot;/&gt;&lt;hasText val=&quot;1&quot;/&gt;&lt;/Image&gt;&lt;/ThreeDShape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8&quot;/&gt;&lt;lineCharCount val=&quot;8&quot;/&gt;&lt;lineCharCount val=&quot;35&quot;/&gt;&lt;lineCharCount val=&quot;9&quot;/&gt;&lt;lineCharCount val=&quot;21&quot;/&gt;&lt;/TableIndex&gt;&lt;/ShapeTextInfo&gt;"/>
  <p:tag name="HTML_SHAPEINFO" val="&lt;ThreeDShapeInfo&gt;&lt;uuid val=&quot;{FE816C15-8DFD-4924-AD3B-A9FC3CAFF19E}&quot;/&gt;&lt;isInvalidForFieldText val=&quot;0&quot;/&gt;&lt;Image&gt;&lt;filename val=&quot;C:\Users\dab\AppData\Local\Temp\CP288010935872Session\CPTrustFolder288010935904\PPTImport288011120827\data\asimages\{FE816C15-8DFD-4924-AD3B-A9FC3CAFF19E}_2.png&quot;/&gt;&lt;left val=&quot;660&quot;/&gt;&lt;top val=&quot;326&quot;/&gt;&lt;width val=&quot;451&quot;/&gt;&lt;height val=&quot;276&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6&quot;/&gt;&lt;/TableIndex&gt;&lt;/ShapeTextInfo&gt;"/>
  <p:tag name="HTML_SHAPEINFO" val="&lt;ThreeDShapeInfo&gt;&lt;uuid val=&quot;{31DB7B59-08F4-4B35-B157-5E547027ED28}&quot;/&gt;&lt;isInvalidForFieldText val=&quot;0&quot;/&gt;&lt;Image&gt;&lt;filename val=&quot;C:\Users\dab\AppData\Local\Temp\CP288010935872Session\CPTrustFolder288010935904\PPTImport288011120827\data\asimages\{31DB7B59-08F4-4B35-B157-5E547027ED28}_2.png&quot;/&gt;&lt;left val=&quot;664&quot;/&gt;&lt;top val=&quot;242&quot;/&gt;&lt;width val=&quot;449&quot;/&gt;&lt;height val=&quot;85&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 name="HTML_SHAPEINFO" val="&lt;ThreeDShapeInfo&gt;&lt;uuid val=&quot;{5FB8E87F-0218-489F-A4A1-15C95DAF1AA4}&quot;/&gt;&lt;isInvalidForFieldText val=&quot;0&quot;/&gt;&lt;Image&gt;&lt;filename val=&quot;C:\Users\dab\AppData\Local\Temp\CP288010935872Session\CPTrustFolder288010935904\PPTImport288011120827\data\asimages\{5FB8E87F-0218-489F-A4A1-15C95DAF1AA4}_2.png&quot;/&gt;&lt;left val=&quot;233&quot;/&gt;&lt;top val=&quot;100&quot;/&gt;&lt;width val=&quot;813&quot;/&gt;&lt;height val=&quot;126&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 name="HTML_SHAPEINFO" val="&lt;ThreeDShapeInfo&gt;&lt;uuid val=&quot;{BBD834B1-DA32-47B1-ACB7-5FBEB5B33B04}&quot;/&gt;&lt;isInvalidForFieldText val=&quot;0&quot;/&gt;&lt;Image&gt;&lt;filename val=&quot;C:\Users\dab\AppData\Local\Temp\CP288010935872Session\CPTrustFolder288010935904\PPTImport288011120827\data\asimages\{BBD834B1-DA32-47B1-ACB7-5FBEB5B33B04}_3.png&quot;/&gt;&lt;left val=&quot;165&quot;/&gt;&lt;top val=&quot;242&quot;/&gt;&lt;width val=&quot;449&quot;/&gt;&lt;height val=&quot;85&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32&quot;/&gt;&lt;lineCharCount val=&quot;36&quot;/&gt;&lt;lineCharCount val=&quot;28&quot;/&gt;&lt;lineCharCount val=&quot;9&quot;/&gt;&lt;/TableIndex&gt;&lt;/ShapeTextInfo&gt;"/>
  <p:tag name="HTML_SHAPEINFO" val="&lt;ThreeDShapeInfo&gt;&lt;uuid val=&quot;{45404010-C050-467F-A964-BB8DA3356ED5}&quot;/&gt;&lt;isInvalidForFieldText val=&quot;0&quot;/&gt;&lt;Image&gt;&lt;filename val=&quot;C:\Users\dab\AppData\Local\Temp\CP288010935872Session\CPTrustFolder288010935904\PPTImport288011120827\data\asimages\{45404010-C050-467F-A964-BB8DA3356ED5}_3.png&quot;/&gt;&lt;left val=&quot;161&quot;/&gt;&lt;top val=&quot;326&quot;/&gt;&lt;width val=&quot;453&quot;/&gt;&lt;height val=&quot;276&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0&quot;/&gt;&lt;lineCharCount val=&quot;12&quot;/&gt;&lt;lineCharCount val=&quot;3&quot;/&gt;&lt;/TableIndex&gt;&lt;/ShapeTextInfo&gt;"/>
  <p:tag name="HTML_SHAPEINFO" val="&lt;ThreeDShapeInfo&gt;&lt;uuid val=&quot;{C5A44B78-A1AF-4268-8832-BE0FB41EA369}&quot;/&gt;&lt;isInvalidForFieldText val=&quot;0&quot;/&gt;&lt;Image&gt;&lt;filename val=&quot;C:\Users\dab\AppData\Local\Temp\CP288010935872Session\CPTrustFolder288010935904\PPTImport288011120827\data\asimages\{C5A44B78-A1AF-4268-8832-BE0FB41EA369}_3.png&quot;/&gt;&lt;left val=&quot;659&quot;/&gt;&lt;top val=&quot;326&quot;/&gt;&lt;width val=&quot;452&quot;/&gt;&lt;height val=&quot;276&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 name="HTML_SHAPEINFO" val="&lt;ThreeDShapeInfo&gt;&lt;uuid val=&quot;{7AA00FEF-3117-4A4B-864B-8A364DA5E3A4}&quot;/&gt;&lt;isInvalidForFieldText val=&quot;0&quot;/&gt;&lt;Image&gt;&lt;filename val=&quot;C:\Users\dab\AppData\Local\Temp\CP288010935872Session\CPTrustFolder288010935904\PPTImport288011120827\data\asimages\{7AA00FEF-3117-4A4B-864B-8A364DA5E3A4}_3.png&quot;/&gt;&lt;left val=&quot;664&quot;/&gt;&lt;top val=&quot;242&quot;/&gt;&lt;width val=&quot;449&quot;/&gt;&lt;height val=&quot;85&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0&quot;/&gt;&lt;lineCharCount val=&quot;32&quot;/&gt;&lt;/TableIndex&gt;&lt;/ShapeTextInfo&gt;"/>
  <p:tag name="HTML_SHAPEINFO" val="&lt;ThreeDShapeInfo&gt;&lt;uuid val=&quot;{4F48166B-5260-47C0-B4D0-048BC4F58C19}&quot;/&gt;&lt;isInvalidForFieldText val=&quot;0&quot;/&gt;&lt;Image&gt;&lt;filename val=&quot;C:\Users\dab\AppData\Local\Temp\CP288010935872Session\CPTrustFolder288010935904\PPTImport288011120827\data\asimages\{4F48166B-5260-47C0-B4D0-048BC4F58C19}_3.png&quot;/&gt;&lt;left val=&quot;233&quot;/&gt;&lt;top val=&quot;100&quot;/&gt;&lt;width val=&quot;813&quot;/&gt;&lt;height val=&quot;126&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 name="HTML_SHAPEINFO" val="&lt;ThreeDShapeInfo&gt;&lt;uuid val=&quot;{379E0F63-AF8B-46DC-BF08-65AAB8A6870C}&quot;/&gt;&lt;isInvalidForFieldText val=&quot;0&quot;/&gt;&lt;Image&gt;&lt;filename val=&quot;C:\Users\dab\AppData\Local\Temp\CP288010935872Session\CPTrustFolder288010935904\PPTImport288011120827\data\asimages\{379E0F63-AF8B-46DC-BF08-65AAB8A6870C}_4.png&quot;/&gt;&lt;left val=&quot;165&quot;/&gt;&lt;top val=&quot;242&quot;/&gt;&lt;width val=&quot;449&quot;/&gt;&lt;height val=&quot;85&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32&quot;/&gt;&lt;lineCharCount val=&quot;36&quot;/&gt;&lt;lineCharCount val=&quot;28&quot;/&gt;&lt;lineCharCount val=&quot;9&quot;/&gt;&lt;/TableIndex&gt;&lt;/ShapeTextInfo&gt;"/>
  <p:tag name="HTML_SHAPEINFO" val="&lt;ThreeDShapeInfo&gt;&lt;uuid val=&quot;{D17A3787-737E-41BC-965A-94844E5EF7AF}&quot;/&gt;&lt;isInvalidForFieldText val=&quot;0&quot;/&gt;&lt;Image&gt;&lt;filename val=&quot;C:\Users\dab\AppData\Local\Temp\CP288010935872Session\CPTrustFolder288010935904\PPTImport288011120827\data\asimages\{D17A3787-737E-41BC-965A-94844E5EF7AF}_4.png&quot;/&gt;&lt;left val=&quot;161&quot;/&gt;&lt;top val=&quot;326&quot;/&gt;&lt;width val=&quot;453&quot;/&gt;&lt;height val=&quot;276&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0&quot;/&gt;&lt;lineCharCount val=&quot;12&quot;/&gt;&lt;lineCharCount val=&quot;3&quot;/&gt;&lt;/TableIndex&gt;&lt;/ShapeTextInfo&gt;"/>
  <p:tag name="HTML_SHAPEINFO" val="&lt;ThreeDShapeInfo&gt;&lt;uuid val=&quot;{016C808F-E632-4592-9453-44B0846827DC}&quot;/&gt;&lt;isInvalidForFieldText val=&quot;0&quot;/&gt;&lt;Image&gt;&lt;filename val=&quot;C:\Users\dab\AppData\Local\Temp\CP288010935872Session\CPTrustFolder288010935904\PPTImport288011120827\data\asimages\{016C808F-E632-4592-9453-44B0846827DC}_4.png&quot;/&gt;&lt;left val=&quot;659&quot;/&gt;&lt;top val=&quot;326&quot;/&gt;&lt;width val=&quot;452&quot;/&gt;&lt;height val=&quot;276&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 name="HTML_SHAPEINFO" val="&lt;ThreeDShapeInfo&gt;&lt;uuid val=&quot;{3742847E-0B4E-4D87-8C45-75016F3D1412}&quot;/&gt;&lt;isInvalidForFieldText val=&quot;0&quot;/&gt;&lt;Image&gt;&lt;filename val=&quot;C:\Users\dab\AppData\Local\Temp\CP288010935872Session\CPTrustFolder288010935904\PPTImport288011120827\data\asimages\{3742847E-0B4E-4D87-8C45-75016F3D1412}_4.png&quot;/&gt;&lt;left val=&quot;664&quot;/&gt;&lt;top val=&quot;242&quot;/&gt;&lt;width val=&quot;449&quot;/&gt;&lt;height val=&quot;85&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0&quot;/&gt;&lt;lineCharCount val=&quot;32&quot;/&gt;&lt;/TableIndex&gt;&lt;/ShapeTextInfo&gt;"/>
  <p:tag name="HTML_SHAPEINFO" val="&lt;ThreeDShapeInfo&gt;&lt;uuid val=&quot;{8D07D18B-DDAE-4A6C-86EB-7D6A2F9B21E0}&quot;/&gt;&lt;isInvalidForFieldText val=&quot;0&quot;/&gt;&lt;Image&gt;&lt;filename val=&quot;C:\Users\dab\AppData\Local\Temp\CP288010935872Session\CPTrustFolder288010935904\PPTImport288011120827\data\asimages\{8D07D18B-DDAE-4A6C-86EB-7D6A2F9B21E0}_4.png&quot;/&gt;&lt;left val=&quot;233&quot;/&gt;&lt;top val=&quot;100&quot;/&gt;&lt;width val=&quot;813&quot;/&gt;&lt;height val=&quot;126&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 name="HTML_SHAPEINFO" val="&lt;ThreeDShapeInfo&gt;&lt;uuid val=&quot;{EF0D6768-80AB-4F9C-BBC7-0D0A62373D92}&quot;/&gt;&lt;isInvalidForFieldText val=&quot;0&quot;/&gt;&lt;Image&gt;&lt;filename val=&quot;C:\Users\dab\AppData\Local\Temp\CP288010935872Session\CPTrustFolder288010935904\PPTImport288011120827\data\asimages\{EF0D6768-80AB-4F9C-BBC7-0D0A62373D92}_5.png&quot;/&gt;&lt;left val=&quot;165&quot;/&gt;&lt;top val=&quot;242&quot;/&gt;&lt;width val=&quot;449&quot;/&gt;&lt;height val=&quot;85&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32&quot;/&gt;&lt;lineCharCount val=&quot;36&quot;/&gt;&lt;lineCharCount val=&quot;28&quot;/&gt;&lt;lineCharCount val=&quot;9&quot;/&gt;&lt;/TableIndex&gt;&lt;/ShapeTextInfo&gt;"/>
  <p:tag name="HTML_SHAPEINFO" val="&lt;ThreeDShapeInfo&gt;&lt;uuid val=&quot;{E5054FF6-1636-4BCB-8F6A-688054958BFF}&quot;/&gt;&lt;isInvalidForFieldText val=&quot;0&quot;/&gt;&lt;Image&gt;&lt;filename val=&quot;C:\Users\dab\AppData\Local\Temp\CP288010935872Session\CPTrustFolder288010935904\PPTImport288011120827\data\asimages\{E5054FF6-1636-4BCB-8F6A-688054958BFF}_5.png&quot;/&gt;&lt;left val=&quot;161&quot;/&gt;&lt;top val=&quot;326&quot;/&gt;&lt;width val=&quot;453&quot;/&gt;&lt;height val=&quot;276&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0&quot;/&gt;&lt;lineCharCount val=&quot;12&quot;/&gt;&lt;lineCharCount val=&quot;3&quot;/&gt;&lt;/TableIndex&gt;&lt;/ShapeTextInfo&gt;"/>
  <p:tag name="HTML_SHAPEINFO" val="&lt;ThreeDShapeInfo&gt;&lt;uuid val=&quot;{F7BF1E34-4CEC-4E71-B371-34750DB29032}&quot;/&gt;&lt;isInvalidForFieldText val=&quot;0&quot;/&gt;&lt;Image&gt;&lt;filename val=&quot;C:\Users\dab\AppData\Local\Temp\CP288010935872Session\CPTrustFolder288010935904\PPTImport288011120827\data\asimages\{F7BF1E34-4CEC-4E71-B371-34750DB29032}_5.png&quot;/&gt;&lt;left val=&quot;659&quot;/&gt;&lt;top val=&quot;326&quot;/&gt;&lt;width val=&quot;452&quot;/&gt;&lt;height val=&quot;276&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 name="HTML_SHAPEINFO" val="&lt;ThreeDShapeInfo&gt;&lt;uuid val=&quot;{1DEEDE48-1A08-475E-8CFD-371D352EAD61}&quot;/&gt;&lt;isInvalidForFieldText val=&quot;0&quot;/&gt;&lt;Image&gt;&lt;filename val=&quot;C:\Users\dab\AppData\Local\Temp\CP288010935872Session\CPTrustFolder288010935904\PPTImport288011120827\data\asimages\{1DEEDE48-1A08-475E-8CFD-371D352EAD61}_5.png&quot;/&gt;&lt;left val=&quot;664&quot;/&gt;&lt;top val=&quot;242&quot;/&gt;&lt;width val=&quot;449&quot;/&gt;&lt;height val=&quot;85&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0&quot;/&gt;&lt;lineCharCount val=&quot;32&quot;/&gt;&lt;/TableIndex&gt;&lt;/ShapeTextInfo&gt;"/>
  <p:tag name="HTML_SHAPEINFO" val="&lt;ThreeDShapeInfo&gt;&lt;uuid val=&quot;{790036F4-1D0B-4915-A618-E5881B3D6A44}&quot;/&gt;&lt;isInvalidForFieldText val=&quot;0&quot;/&gt;&lt;Image&gt;&lt;filename val=&quot;C:\Users\dab\AppData\Local\Temp\CP288010935872Session\CPTrustFolder288010935904\PPTImport288011120827\data\asimages\{790036F4-1D0B-4915-A618-E5881B3D6A44}_5.png&quot;/&gt;&lt;left val=&quot;233&quot;/&gt;&lt;top val=&quot;100&quot;/&gt;&lt;width val=&quot;813&quot;/&gt;&lt;height val=&quot;126&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26C7F925-7724-4C99-8F6D-817A070FB860}&quot;/&gt;&lt;isInvalidForFieldText val=&quot;0&quot;/&gt;&lt;Image&gt;&lt;filename val=&quot;C:\Users\dab\AppData\Local\Temp\CP288010935872Session\CPTrustFolder288010935904\PPTImport288011120827\data\asimages\{26C7F925-7724-4C99-8F6D-817A070FB860}_6.png&quot;/&gt;&lt;left val=&quot;165&quot;/&gt;&lt;top val=&quot;242&quot;/&gt;&lt;width val=&quot;449&quot;/&gt;&lt;height val=&quot;85&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CFE8897F-B398-4E51-ADF5-7440DCEC7DE2}&quot;/&gt;&lt;isInvalidForFieldText val=&quot;0&quot;/&gt;&lt;Image&gt;&lt;filename val=&quot;C:\Users\dab\AppData\Local\Temp\CP288010935872Session\CPTrustFolder288010935904\PPTImport288011120827\data\asimages\{CFE8897F-B398-4E51-ADF5-7440DCEC7DE2}_6.png&quot;/&gt;&lt;left val=&quot;664&quot;/&gt;&lt;top val=&quot;242&quot;/&gt;&lt;width val=&quot;449&quot;/&gt;&lt;height val=&quot;85&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8&quot;/&gt;&lt;lineCharCount val=&quot;29&quot;/&gt;&lt;/TableIndex&gt;&lt;/ShapeTextInfo&gt;"/>
  <p:tag name="HTML_SHAPEINFO" val="&lt;ThreeDShapeInfo&gt;&lt;uuid val=&quot;{E766D9A4-2F9C-4051-9011-5D0D1281ADA1}&quot;/&gt;&lt;isInvalidForFieldText val=&quot;0&quot;/&gt;&lt;Image&gt;&lt;filename val=&quot;C:\Users\dab\AppData\Local\Temp\CP288010935872Session\CPTrustFolder288010935904\PPTImport288011120827\data\asimages\{E766D9A4-2F9C-4051-9011-5D0D1281ADA1}_6.png&quot;/&gt;&lt;left val=&quot;233&quot;/&gt;&lt;top val=&quot;100&quot;/&gt;&lt;width val=&quot;813&quot;/&gt;&lt;height val=&quot;126&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169</TotalTime>
  <Words>1179</Words>
  <Application>Microsoft Office PowerPoint</Application>
  <PresentationFormat>Widescreen</PresentationFormat>
  <Paragraphs>63</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Gill Sans MT</vt:lpstr>
      <vt:lpstr>Parcel</vt:lpstr>
      <vt:lpstr>Solving the Word Count Problem</vt:lpstr>
      <vt:lpstr>Test Case</vt:lpstr>
      <vt:lpstr>Counting: Read input one character at time</vt:lpstr>
      <vt:lpstr>Counting: Read input one character at time</vt:lpstr>
      <vt:lpstr>Counting: Read input one character at time</vt:lpstr>
      <vt:lpstr>positioning The Input File: The Current working directory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18</cp:revision>
  <dcterms:created xsi:type="dcterms:W3CDTF">2016-07-13T22:03:45Z</dcterms:created>
  <dcterms:modified xsi:type="dcterms:W3CDTF">2021-12-24T14:04:50Z</dcterms:modified>
</cp:coreProperties>
</file>