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60" r:id="rId5"/>
    <p:sldId id="263" r:id="rId6"/>
    <p:sldId id="261" r:id="rId7"/>
    <p:sldId id="262"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86" autoAdjust="0"/>
  </p:normalViewPr>
  <p:slideViewPr>
    <p:cSldViewPr snapToGrid="0">
      <p:cViewPr varScale="1">
        <p:scale>
          <a:sx n="98" d="100"/>
          <a:sy n="98" d="100"/>
        </p:scale>
        <p:origin x="10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22506E-9667-406B-9443-52A438B1BFB8}" type="datetimeFigureOut">
              <a:rPr lang="en-US" smtClean="0"/>
              <a:t>9/30/2021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3CF757-04FA-4E06-9D7E-2F7EBC5EDC7D}" type="slidenum">
              <a:rPr lang="en-US" smtClean="0"/>
              <a:t>‹#›</a:t>
            </a:fld>
            <a:endParaRPr lang="en-US"/>
          </a:p>
        </p:txBody>
      </p:sp>
    </p:spTree>
    <p:extLst>
      <p:ext uri="{BB962C8B-B14F-4D97-AF65-F5344CB8AC3E}">
        <p14:creationId xmlns:p14="http://schemas.microsoft.com/office/powerpoint/2010/main" val="1383035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power and endless variety of computer programs is derived from control statements, and the control part of every control statement rests on a test formed by logical expressions. The logical expressions in turn rest on a surprisingly small number of relational and logical operators.</a:t>
            </a:r>
          </a:p>
        </p:txBody>
      </p:sp>
      <p:sp>
        <p:nvSpPr>
          <p:cNvPr id="4" name="Slide Number Placeholder 3"/>
          <p:cNvSpPr>
            <a:spLocks noGrp="1"/>
          </p:cNvSpPr>
          <p:nvPr>
            <p:ph type="sldNum" sz="quarter" idx="5"/>
          </p:nvPr>
        </p:nvSpPr>
        <p:spPr/>
        <p:txBody>
          <a:bodyPr/>
          <a:lstStyle/>
          <a:p>
            <a:fld id="{E43CF757-04FA-4E06-9D7E-2F7EBC5EDC7D}" type="slidenum">
              <a:rPr lang="en-US" smtClean="0"/>
              <a:t>1</a:t>
            </a:fld>
            <a:endParaRPr lang="en-US"/>
          </a:p>
        </p:txBody>
      </p:sp>
    </p:spTree>
    <p:extLst>
      <p:ext uri="{BB962C8B-B14F-4D97-AF65-F5344CB8AC3E}">
        <p14:creationId xmlns:p14="http://schemas.microsoft.com/office/powerpoint/2010/main" val="3463112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All relational operators are implemented as binary operators, meaning that they have left and right operands. They relate or compare two sub-expressions, and the result of the comparison is a logical or Boolean value - either true or false.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logical-AND and -OR operators are both binary (they have two operands), but the logical-OR operator is unary (it has a single operand). All logical operator operands are Boolean-valued expressions. Programmers create Boolean-valued expressions with relational or logical operators, or with the “true” and “false” keywords.</a:t>
            </a:r>
          </a:p>
        </p:txBody>
      </p:sp>
      <p:sp>
        <p:nvSpPr>
          <p:cNvPr id="4" name="Slide Number Placeholder 3"/>
          <p:cNvSpPr>
            <a:spLocks noGrp="1"/>
          </p:cNvSpPr>
          <p:nvPr>
            <p:ph type="sldNum" sz="quarter" idx="5"/>
          </p:nvPr>
        </p:nvSpPr>
        <p:spPr/>
        <p:txBody>
          <a:bodyPr/>
          <a:lstStyle/>
          <a:p>
            <a:fld id="{E43CF757-04FA-4E06-9D7E-2F7EBC5EDC7D}" type="slidenum">
              <a:rPr lang="en-US" smtClean="0"/>
              <a:t>2</a:t>
            </a:fld>
            <a:endParaRPr lang="en-US"/>
          </a:p>
        </p:txBody>
      </p:sp>
    </p:spTree>
    <p:extLst>
      <p:ext uri="{BB962C8B-B14F-4D97-AF65-F5344CB8AC3E}">
        <p14:creationId xmlns:p14="http://schemas.microsoft.com/office/powerpoint/2010/main" val="156786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Logical operators are so fundamental to software development that we must always know how they operate without pausing to lookup their behavior. Although I’m not a fan of rote memorization, I recommend that you memorize these true tables. The E’s in each table stand for an arbitrary Boolean-valued expression.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the logical-AND operator only produces a true result when both operands are true. Similarly, the logical-OR operator only produces a false result when both operands are false. The logical-NOT operator is simple - it toggles or flips it operand’s value: true becomes false and false become true.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Over time, experience will replace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rotely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memorized information with a more complete and persistent kind of memorization called automation, which is memorizing through use.</a:t>
            </a:r>
          </a:p>
        </p:txBody>
      </p:sp>
      <p:sp>
        <p:nvSpPr>
          <p:cNvPr id="4" name="Slide Number Placeholder 3"/>
          <p:cNvSpPr>
            <a:spLocks noGrp="1"/>
          </p:cNvSpPr>
          <p:nvPr>
            <p:ph type="sldNum" sz="quarter" idx="5"/>
          </p:nvPr>
        </p:nvSpPr>
        <p:spPr/>
        <p:txBody>
          <a:bodyPr/>
          <a:lstStyle/>
          <a:p>
            <a:fld id="{E43CF757-04FA-4E06-9D7E-2F7EBC5EDC7D}" type="slidenum">
              <a:rPr lang="en-US" smtClean="0"/>
              <a:t>3</a:t>
            </a:fld>
            <a:endParaRPr lang="en-US"/>
          </a:p>
        </p:txBody>
      </p:sp>
    </p:spTree>
    <p:extLst>
      <p:ext uri="{BB962C8B-B14F-4D97-AF65-F5344CB8AC3E}">
        <p14:creationId xmlns:p14="http://schemas.microsoft.com/office/powerpoint/2010/main" val="290167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Many programming languages, specifically C++ and Java, have a useful feature called short circuit evaluation. The logical-AND and -OR operators are left associative – they are evaluated left to right. So, short circuit evaluation only evaluates as many left sub-expressions as necessary to determine the result of the overall expression.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if sub-expression E1 is false, the full expression E1 &amp;&amp; E2 must be false. Based on what we just learned from the truth tables, the program can make that determination without evaluating E2. We can take advantage of short circuit evaluation to create efficient but readable tests. For example, if n is 0, 100/n creates an arithmetic error. But n != 0 is false, so the program never evaluates the right-hand sub-expression that would cause the error.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Similarly, if E1 is true, the program “knows” the expression E1 || E2 is true without evaluating E2. The example jumps ahead a chapter but is nearly the same in Java. Let’s translate the expression into Java to better see how it works.</a:t>
            </a:r>
          </a:p>
        </p:txBody>
      </p:sp>
      <p:sp>
        <p:nvSpPr>
          <p:cNvPr id="4" name="Slide Number Placeholder 3"/>
          <p:cNvSpPr>
            <a:spLocks noGrp="1"/>
          </p:cNvSpPr>
          <p:nvPr>
            <p:ph type="sldNum" sz="quarter" idx="5"/>
          </p:nvPr>
        </p:nvSpPr>
        <p:spPr/>
        <p:txBody>
          <a:bodyPr/>
          <a:lstStyle/>
          <a:p>
            <a:fld id="{E43CF757-04FA-4E06-9D7E-2F7EBC5EDC7D}" type="slidenum">
              <a:rPr lang="en-US" smtClean="0"/>
              <a:t>4</a:t>
            </a:fld>
            <a:endParaRPr lang="en-US"/>
          </a:p>
        </p:txBody>
      </p:sp>
    </p:spTree>
    <p:extLst>
      <p:ext uri="{BB962C8B-B14F-4D97-AF65-F5344CB8AC3E}">
        <p14:creationId xmlns:p14="http://schemas.microsoft.com/office/powerpoint/2010/main" val="2332335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and Java are similar enough that only two, small changes translate the C++ code into Java: change null-pointer to null and change the arrow operator to the dot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if “s” is a String and it is null, then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s.length</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throw a NULPOINTEREXCEPTION. But, if s is null, then “s == null” is true, which means that the overall expression is true independent of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s.length</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test. So, short circuit evaluation prevents the program from evaluating the right-hand expression. The logical-OR operator behaves the same way in a C++ program.</a:t>
            </a:r>
          </a:p>
        </p:txBody>
      </p:sp>
      <p:sp>
        <p:nvSpPr>
          <p:cNvPr id="4" name="Slide Number Placeholder 3"/>
          <p:cNvSpPr>
            <a:spLocks noGrp="1"/>
          </p:cNvSpPr>
          <p:nvPr>
            <p:ph type="sldNum" sz="quarter" idx="5"/>
          </p:nvPr>
        </p:nvSpPr>
        <p:spPr/>
        <p:txBody>
          <a:bodyPr/>
          <a:lstStyle/>
          <a:p>
            <a:fld id="{E43CF757-04FA-4E06-9D7E-2F7EBC5EDC7D}" type="slidenum">
              <a:rPr lang="en-US" smtClean="0"/>
              <a:t>5</a:t>
            </a:fld>
            <a:endParaRPr lang="en-US"/>
          </a:p>
        </p:txBody>
      </p:sp>
    </p:spTree>
    <p:extLst>
      <p:ext uri="{BB962C8B-B14F-4D97-AF65-F5344CB8AC3E}">
        <p14:creationId xmlns:p14="http://schemas.microsoft.com/office/powerpoint/2010/main" val="1448751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While C++ and Java are similar in many ways, there is one significant difference between them. Java has a true Boolean data type, but C++ does not. The older C Programming language also doesn’t have a Boolean type, so it uses numeric values to represent true and false. Any zero value (integer, double, etc.) represents false, and any non-zero value represents true. C++ inherits this representation of Boolean values from C, and while C++ does have a type named “bool,” it’s just a syntactic candy coating for integers. So, the constants “false” and “true” are just synonyms for 0 and 1 respectively.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in C++, control-statement tests can use numeric-valued expressions directly, without using a relational operator. Alternatively, writing the same test in Java does require a relational operator. For example, n%2==1.</a:t>
            </a:r>
          </a:p>
        </p:txBody>
      </p:sp>
      <p:sp>
        <p:nvSpPr>
          <p:cNvPr id="4" name="Slide Number Placeholder 3"/>
          <p:cNvSpPr>
            <a:spLocks noGrp="1"/>
          </p:cNvSpPr>
          <p:nvPr>
            <p:ph type="sldNum" sz="quarter" idx="5"/>
          </p:nvPr>
        </p:nvSpPr>
        <p:spPr/>
        <p:txBody>
          <a:bodyPr/>
          <a:lstStyle/>
          <a:p>
            <a:fld id="{E43CF757-04FA-4E06-9D7E-2F7EBC5EDC7D}" type="slidenum">
              <a:rPr lang="en-US" smtClean="0"/>
              <a:t>6</a:t>
            </a:fld>
            <a:endParaRPr lang="en-US"/>
          </a:p>
        </p:txBody>
      </p:sp>
    </p:spTree>
    <p:extLst>
      <p:ext uri="{BB962C8B-B14F-4D97-AF65-F5344CB8AC3E}">
        <p14:creationId xmlns:p14="http://schemas.microsoft.com/office/powerpoint/2010/main" val="70561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Using numeric values to represent Booleans causes a common error in C++. A single ‘=’ character implements an assignment operation. So, in this example, the program assigns the value 10 to counter, making the test expression non-zero or always true. We must always use two ‘=’ characters to form a relational test for equality.</a:t>
            </a:r>
          </a:p>
        </p:txBody>
      </p:sp>
      <p:sp>
        <p:nvSpPr>
          <p:cNvPr id="4" name="Slide Number Placeholder 3"/>
          <p:cNvSpPr>
            <a:spLocks noGrp="1"/>
          </p:cNvSpPr>
          <p:nvPr>
            <p:ph type="sldNum" sz="quarter" idx="5"/>
          </p:nvPr>
        </p:nvSpPr>
        <p:spPr/>
        <p:txBody>
          <a:bodyPr/>
          <a:lstStyle/>
          <a:p>
            <a:fld id="{E43CF757-04FA-4E06-9D7E-2F7EBC5EDC7D}" type="slidenum">
              <a:rPr lang="en-US" smtClean="0"/>
              <a:t>7</a:t>
            </a:fld>
            <a:endParaRPr lang="en-US"/>
          </a:p>
        </p:txBody>
      </p:sp>
    </p:spTree>
    <p:extLst>
      <p:ext uri="{BB962C8B-B14F-4D97-AF65-F5344CB8AC3E}">
        <p14:creationId xmlns:p14="http://schemas.microsoft.com/office/powerpoint/2010/main" val="4100552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Java can detect this error most of the time. But suppose that “running” is a boolean variable, then Java also fails to detect the assignment error when a programmer only uses one ‘=’ character.</a:t>
            </a:r>
          </a:p>
        </p:txBody>
      </p:sp>
      <p:sp>
        <p:nvSpPr>
          <p:cNvPr id="4" name="Slide Number Placeholder 3"/>
          <p:cNvSpPr>
            <a:spLocks noGrp="1"/>
          </p:cNvSpPr>
          <p:nvPr>
            <p:ph type="sldNum" sz="quarter" idx="5"/>
          </p:nvPr>
        </p:nvSpPr>
        <p:spPr/>
        <p:txBody>
          <a:bodyPr/>
          <a:lstStyle/>
          <a:p>
            <a:fld id="{E43CF757-04FA-4E06-9D7E-2F7EBC5EDC7D}" type="slidenum">
              <a:rPr lang="en-US" smtClean="0"/>
              <a:t>8</a:t>
            </a:fld>
            <a:endParaRPr lang="en-US"/>
          </a:p>
        </p:txBody>
      </p:sp>
    </p:spTree>
    <p:extLst>
      <p:ext uri="{BB962C8B-B14F-4D97-AF65-F5344CB8AC3E}">
        <p14:creationId xmlns:p14="http://schemas.microsoft.com/office/powerpoint/2010/main" val="3191754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9/30/2021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9/30/2021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9/30/2021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Logical Expressions</a:t>
            </a:r>
          </a:p>
        </p:txBody>
      </p:sp>
      <p:sp>
        <p:nvSpPr>
          <p:cNvPr id="3" name="Subtitle 2"/>
          <p:cNvSpPr>
            <a:spLocks noGrp="1"/>
          </p:cNvSpPr>
          <p:nvPr>
            <p:ph type="subTitle" idx="1"/>
          </p:nvPr>
        </p:nvSpPr>
        <p:spPr/>
        <p:txBody>
          <a:bodyPr/>
          <a:lstStyle/>
          <a:p>
            <a:r>
              <a:rPr lang="en-US" dirty="0"/>
              <a:t>Writing the “Test” part of control statements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Relational</a:t>
            </a:r>
          </a:p>
        </p:txBody>
      </p:sp>
      <p:sp>
        <p:nvSpPr>
          <p:cNvPr id="3" name="Content Placeholder 2"/>
          <p:cNvSpPr>
            <a:spLocks noGrp="1"/>
          </p:cNvSpPr>
          <p:nvPr>
            <p:ph sz="half" idx="2"/>
          </p:nvPr>
        </p:nvSpPr>
        <p:spPr/>
        <p:txBody>
          <a:bodyPr/>
          <a:lstStyle/>
          <a:p>
            <a:r>
              <a:rPr lang="en-US" dirty="0"/>
              <a:t>==	Equal to</a:t>
            </a:r>
          </a:p>
          <a:p>
            <a:r>
              <a:rPr lang="en-US" dirty="0"/>
              <a:t>!=	Not equal to</a:t>
            </a:r>
          </a:p>
          <a:p>
            <a:r>
              <a:rPr lang="en-US" dirty="0"/>
              <a:t>&lt;	Less than</a:t>
            </a:r>
          </a:p>
          <a:p>
            <a:r>
              <a:rPr lang="en-US" dirty="0"/>
              <a:t>&lt;=	Less than or equal to</a:t>
            </a:r>
          </a:p>
          <a:p>
            <a:r>
              <a:rPr lang="en-US" dirty="0"/>
              <a:t>&gt;	Greater than</a:t>
            </a:r>
          </a:p>
          <a:p>
            <a:r>
              <a:rPr lang="en-US" dirty="0"/>
              <a:t>&gt;=	Greater than or equal to</a:t>
            </a:r>
          </a:p>
        </p:txBody>
      </p:sp>
      <p:sp>
        <p:nvSpPr>
          <p:cNvPr id="4" name="Content Placeholder 3"/>
          <p:cNvSpPr>
            <a:spLocks noGrp="1"/>
          </p:cNvSpPr>
          <p:nvPr>
            <p:ph sz="quarter" idx="4"/>
          </p:nvPr>
        </p:nvSpPr>
        <p:spPr/>
        <p:txBody>
          <a:bodyPr/>
          <a:lstStyle/>
          <a:p>
            <a:r>
              <a:rPr lang="en-US" dirty="0"/>
              <a:t>&amp;&amp;	Logical AND</a:t>
            </a:r>
          </a:p>
          <a:p>
            <a:r>
              <a:rPr lang="en-US" dirty="0"/>
              <a:t>||	Logical OR</a:t>
            </a:r>
          </a:p>
          <a:p>
            <a:r>
              <a:rPr lang="en-US" dirty="0"/>
              <a:t>!	Logical Not</a:t>
            </a:r>
          </a:p>
        </p:txBody>
      </p:sp>
      <p:sp>
        <p:nvSpPr>
          <p:cNvPr id="5" name="Text Placeholder 4"/>
          <p:cNvSpPr>
            <a:spLocks noGrp="1"/>
          </p:cNvSpPr>
          <p:nvPr>
            <p:ph type="body" sz="quarter" idx="13"/>
          </p:nvPr>
        </p:nvSpPr>
        <p:spPr/>
        <p:txBody>
          <a:bodyPr/>
          <a:lstStyle/>
          <a:p>
            <a:r>
              <a:rPr lang="en-US" dirty="0"/>
              <a:t>Logical</a:t>
            </a:r>
          </a:p>
        </p:txBody>
      </p:sp>
      <p:sp>
        <p:nvSpPr>
          <p:cNvPr id="6" name="Title 5"/>
          <p:cNvSpPr>
            <a:spLocks noGrp="1"/>
          </p:cNvSpPr>
          <p:nvPr>
            <p:ph type="title"/>
          </p:nvPr>
        </p:nvSpPr>
        <p:spPr/>
        <p:txBody>
          <a:bodyPr/>
          <a:lstStyle/>
          <a:p>
            <a:r>
              <a:rPr lang="en-US" dirty="0"/>
              <a:t>Two Kinds of Operators</a:t>
            </a:r>
          </a:p>
        </p:txBody>
      </p:sp>
    </p:spTree>
    <p:extLst>
      <p:ext uri="{BB962C8B-B14F-4D97-AF65-F5344CB8AC3E}">
        <p14:creationId xmlns:p14="http://schemas.microsoft.com/office/powerpoint/2010/main" val="460007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014697" y="2326146"/>
            <a:ext cx="3625872" cy="704087"/>
          </a:xfrm>
        </p:spPr>
        <p:txBody>
          <a:bodyPr/>
          <a:lstStyle/>
          <a:p>
            <a:r>
              <a:rPr lang="en-US" dirty="0"/>
              <a:t>Logical AND</a:t>
            </a:r>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3075923770"/>
              </p:ext>
            </p:extLst>
          </p:nvPr>
        </p:nvGraphicFramePr>
        <p:xfrm>
          <a:off x="1014697" y="3120391"/>
          <a:ext cx="3626574" cy="1854200"/>
        </p:xfrm>
        <a:graphic>
          <a:graphicData uri="http://schemas.openxmlformats.org/drawingml/2006/table">
            <a:tbl>
              <a:tblPr firstRow="1" bandRow="1">
                <a:tableStyleId>{5C22544A-7EE6-4342-B048-85BDC9FD1C3A}</a:tableStyleId>
              </a:tblPr>
              <a:tblGrid>
                <a:gridCol w="1208858">
                  <a:extLst>
                    <a:ext uri="{9D8B030D-6E8A-4147-A177-3AD203B41FA5}">
                      <a16:colId xmlns:a16="http://schemas.microsoft.com/office/drawing/2014/main" val="2506556575"/>
                    </a:ext>
                  </a:extLst>
                </a:gridCol>
                <a:gridCol w="1208858">
                  <a:extLst>
                    <a:ext uri="{9D8B030D-6E8A-4147-A177-3AD203B41FA5}">
                      <a16:colId xmlns:a16="http://schemas.microsoft.com/office/drawing/2014/main" val="2066230275"/>
                    </a:ext>
                  </a:extLst>
                </a:gridCol>
                <a:gridCol w="1208858">
                  <a:extLst>
                    <a:ext uri="{9D8B030D-6E8A-4147-A177-3AD203B41FA5}">
                      <a16:colId xmlns:a16="http://schemas.microsoft.com/office/drawing/2014/main" val="2412677327"/>
                    </a:ext>
                  </a:extLst>
                </a:gridCol>
              </a:tblGrid>
              <a:tr h="370840">
                <a:tc>
                  <a:txBody>
                    <a:bodyPr/>
                    <a:lstStyle/>
                    <a:p>
                      <a:r>
                        <a:rPr lang="en-US" dirty="0"/>
                        <a:t>E1</a:t>
                      </a:r>
                    </a:p>
                  </a:txBody>
                  <a:tcPr/>
                </a:tc>
                <a:tc>
                  <a:txBody>
                    <a:bodyPr/>
                    <a:lstStyle/>
                    <a:p>
                      <a:r>
                        <a:rPr lang="en-US" dirty="0"/>
                        <a:t>E2</a:t>
                      </a:r>
                    </a:p>
                  </a:txBody>
                  <a:tcPr/>
                </a:tc>
                <a:tc>
                  <a:txBody>
                    <a:bodyPr/>
                    <a:lstStyle/>
                    <a:p>
                      <a:r>
                        <a:rPr lang="en-US" dirty="0"/>
                        <a:t>E1 &amp;&amp; E2</a:t>
                      </a:r>
                    </a:p>
                  </a:txBody>
                  <a:tcPr/>
                </a:tc>
                <a:extLst>
                  <a:ext uri="{0D108BD9-81ED-4DB2-BD59-A6C34878D82A}">
                    <a16:rowId xmlns:a16="http://schemas.microsoft.com/office/drawing/2014/main" val="2103040152"/>
                  </a:ext>
                </a:extLst>
              </a:tr>
              <a:tr h="370840">
                <a:tc>
                  <a:txBody>
                    <a:bodyPr/>
                    <a:lstStyle/>
                    <a:p>
                      <a:r>
                        <a:rPr lang="en-US" dirty="0"/>
                        <a:t>F</a:t>
                      </a:r>
                    </a:p>
                  </a:txBody>
                  <a:tcPr/>
                </a:tc>
                <a:tc>
                  <a:txBody>
                    <a:bodyPr/>
                    <a:lstStyle/>
                    <a:p>
                      <a:r>
                        <a:rPr lang="en-US" dirty="0"/>
                        <a:t>F</a:t>
                      </a:r>
                    </a:p>
                  </a:txBody>
                  <a:tcPr/>
                </a:tc>
                <a:tc>
                  <a:txBody>
                    <a:bodyPr/>
                    <a:lstStyle/>
                    <a:p>
                      <a:r>
                        <a:rPr lang="en-US" dirty="0"/>
                        <a:t>F</a:t>
                      </a:r>
                    </a:p>
                  </a:txBody>
                  <a:tcPr/>
                </a:tc>
                <a:extLst>
                  <a:ext uri="{0D108BD9-81ED-4DB2-BD59-A6C34878D82A}">
                    <a16:rowId xmlns:a16="http://schemas.microsoft.com/office/drawing/2014/main" val="2090950058"/>
                  </a:ext>
                </a:extLst>
              </a:tr>
              <a:tr h="370840">
                <a:tc>
                  <a:txBody>
                    <a:bodyPr/>
                    <a:lstStyle/>
                    <a:p>
                      <a:r>
                        <a:rPr lang="en-US" dirty="0"/>
                        <a:t>F</a:t>
                      </a:r>
                    </a:p>
                  </a:txBody>
                  <a:tcPr/>
                </a:tc>
                <a:tc>
                  <a:txBody>
                    <a:bodyPr/>
                    <a:lstStyle/>
                    <a:p>
                      <a:r>
                        <a:rPr lang="en-US" dirty="0"/>
                        <a:t>T</a:t>
                      </a:r>
                    </a:p>
                  </a:txBody>
                  <a:tcPr/>
                </a:tc>
                <a:tc>
                  <a:txBody>
                    <a:bodyPr/>
                    <a:lstStyle/>
                    <a:p>
                      <a:r>
                        <a:rPr lang="en-US" dirty="0"/>
                        <a:t>F</a:t>
                      </a:r>
                    </a:p>
                  </a:txBody>
                  <a:tcPr/>
                </a:tc>
                <a:extLst>
                  <a:ext uri="{0D108BD9-81ED-4DB2-BD59-A6C34878D82A}">
                    <a16:rowId xmlns:a16="http://schemas.microsoft.com/office/drawing/2014/main" val="3125686009"/>
                  </a:ext>
                </a:extLst>
              </a:tr>
              <a:tr h="370840">
                <a:tc>
                  <a:txBody>
                    <a:bodyPr/>
                    <a:lstStyle/>
                    <a:p>
                      <a:r>
                        <a:rPr lang="en-US" dirty="0"/>
                        <a:t>T</a:t>
                      </a:r>
                    </a:p>
                  </a:txBody>
                  <a:tcPr/>
                </a:tc>
                <a:tc>
                  <a:txBody>
                    <a:bodyPr/>
                    <a:lstStyle/>
                    <a:p>
                      <a:r>
                        <a:rPr lang="en-US" dirty="0"/>
                        <a:t>F</a:t>
                      </a:r>
                    </a:p>
                  </a:txBody>
                  <a:tcPr/>
                </a:tc>
                <a:tc>
                  <a:txBody>
                    <a:bodyPr/>
                    <a:lstStyle/>
                    <a:p>
                      <a:r>
                        <a:rPr lang="en-US" dirty="0"/>
                        <a:t>F</a:t>
                      </a:r>
                    </a:p>
                  </a:txBody>
                  <a:tcPr/>
                </a:tc>
                <a:extLst>
                  <a:ext uri="{0D108BD9-81ED-4DB2-BD59-A6C34878D82A}">
                    <a16:rowId xmlns:a16="http://schemas.microsoft.com/office/drawing/2014/main" val="2073866760"/>
                  </a:ext>
                </a:extLst>
              </a:tr>
              <a:tr h="370840">
                <a:tc>
                  <a:txBody>
                    <a:bodyPr/>
                    <a:lstStyle/>
                    <a:p>
                      <a:r>
                        <a:rPr lang="en-US" dirty="0"/>
                        <a:t>T</a:t>
                      </a:r>
                    </a:p>
                  </a:txBody>
                  <a:tcPr/>
                </a:tc>
                <a:tc>
                  <a:txBody>
                    <a:bodyPr/>
                    <a:lstStyle/>
                    <a:p>
                      <a:r>
                        <a:rPr lang="en-US" dirty="0"/>
                        <a:t>T</a:t>
                      </a:r>
                    </a:p>
                  </a:txBody>
                  <a:tcPr/>
                </a:tc>
                <a:tc>
                  <a:txBody>
                    <a:bodyPr/>
                    <a:lstStyle/>
                    <a:p>
                      <a:r>
                        <a:rPr lang="en-US" dirty="0"/>
                        <a:t>T</a:t>
                      </a:r>
                    </a:p>
                  </a:txBody>
                  <a:tcPr/>
                </a:tc>
                <a:extLst>
                  <a:ext uri="{0D108BD9-81ED-4DB2-BD59-A6C34878D82A}">
                    <a16:rowId xmlns:a16="http://schemas.microsoft.com/office/drawing/2014/main" val="2182662504"/>
                  </a:ext>
                </a:extLst>
              </a:tr>
            </a:tbl>
          </a:graphicData>
        </a:graphic>
      </p:graphicFrame>
      <p:graphicFrame>
        <p:nvGraphicFramePr>
          <p:cNvPr id="11" name="Content Placeholder 10"/>
          <p:cNvGraphicFramePr>
            <a:graphicFrameLocks noGrp="1"/>
          </p:cNvGraphicFramePr>
          <p:nvPr>
            <p:ph sz="quarter" idx="4"/>
            <p:extLst>
              <p:ext uri="{D42A27DB-BD31-4B8C-83A1-F6EECF244321}">
                <p14:modId xmlns:p14="http://schemas.microsoft.com/office/powerpoint/2010/main" val="3107049411"/>
              </p:ext>
            </p:extLst>
          </p:nvPr>
        </p:nvGraphicFramePr>
        <p:xfrm>
          <a:off x="5229821" y="3155963"/>
          <a:ext cx="3290019" cy="1854200"/>
        </p:xfrm>
        <a:graphic>
          <a:graphicData uri="http://schemas.openxmlformats.org/drawingml/2006/table">
            <a:tbl>
              <a:tblPr firstRow="1" bandRow="1">
                <a:tableStyleId>{5C22544A-7EE6-4342-B048-85BDC9FD1C3A}</a:tableStyleId>
              </a:tblPr>
              <a:tblGrid>
                <a:gridCol w="1096673">
                  <a:extLst>
                    <a:ext uri="{9D8B030D-6E8A-4147-A177-3AD203B41FA5}">
                      <a16:colId xmlns:a16="http://schemas.microsoft.com/office/drawing/2014/main" val="1218240152"/>
                    </a:ext>
                  </a:extLst>
                </a:gridCol>
                <a:gridCol w="1096673">
                  <a:extLst>
                    <a:ext uri="{9D8B030D-6E8A-4147-A177-3AD203B41FA5}">
                      <a16:colId xmlns:a16="http://schemas.microsoft.com/office/drawing/2014/main" val="993696866"/>
                    </a:ext>
                  </a:extLst>
                </a:gridCol>
                <a:gridCol w="1096673">
                  <a:extLst>
                    <a:ext uri="{9D8B030D-6E8A-4147-A177-3AD203B41FA5}">
                      <a16:colId xmlns:a16="http://schemas.microsoft.com/office/drawing/2014/main" val="2601590377"/>
                    </a:ext>
                  </a:extLst>
                </a:gridCol>
              </a:tblGrid>
              <a:tr h="370840">
                <a:tc>
                  <a:txBody>
                    <a:bodyPr/>
                    <a:lstStyle/>
                    <a:p>
                      <a:r>
                        <a:rPr lang="en-US" dirty="0"/>
                        <a:t>E1</a:t>
                      </a:r>
                    </a:p>
                  </a:txBody>
                  <a:tcPr/>
                </a:tc>
                <a:tc>
                  <a:txBody>
                    <a:bodyPr/>
                    <a:lstStyle/>
                    <a:p>
                      <a:r>
                        <a:rPr lang="en-US" dirty="0"/>
                        <a:t>E2</a:t>
                      </a:r>
                    </a:p>
                  </a:txBody>
                  <a:tcPr/>
                </a:tc>
                <a:tc>
                  <a:txBody>
                    <a:bodyPr/>
                    <a:lstStyle/>
                    <a:p>
                      <a:r>
                        <a:rPr lang="en-US" dirty="0"/>
                        <a:t>E1 || E2</a:t>
                      </a:r>
                    </a:p>
                  </a:txBody>
                  <a:tcPr/>
                </a:tc>
                <a:extLst>
                  <a:ext uri="{0D108BD9-81ED-4DB2-BD59-A6C34878D82A}">
                    <a16:rowId xmlns:a16="http://schemas.microsoft.com/office/drawing/2014/main" val="1603469174"/>
                  </a:ext>
                </a:extLst>
              </a:tr>
              <a:tr h="370840">
                <a:tc>
                  <a:txBody>
                    <a:bodyPr/>
                    <a:lstStyle/>
                    <a:p>
                      <a:r>
                        <a:rPr lang="en-US" dirty="0"/>
                        <a:t>F</a:t>
                      </a:r>
                    </a:p>
                  </a:txBody>
                  <a:tcPr/>
                </a:tc>
                <a:tc>
                  <a:txBody>
                    <a:bodyPr/>
                    <a:lstStyle/>
                    <a:p>
                      <a:r>
                        <a:rPr lang="en-US" dirty="0"/>
                        <a:t>F</a:t>
                      </a:r>
                    </a:p>
                  </a:txBody>
                  <a:tcPr/>
                </a:tc>
                <a:tc>
                  <a:txBody>
                    <a:bodyPr/>
                    <a:lstStyle/>
                    <a:p>
                      <a:r>
                        <a:rPr lang="en-US" dirty="0"/>
                        <a:t>F</a:t>
                      </a:r>
                    </a:p>
                  </a:txBody>
                  <a:tcPr/>
                </a:tc>
                <a:extLst>
                  <a:ext uri="{0D108BD9-81ED-4DB2-BD59-A6C34878D82A}">
                    <a16:rowId xmlns:a16="http://schemas.microsoft.com/office/drawing/2014/main" val="778475984"/>
                  </a:ext>
                </a:extLst>
              </a:tr>
              <a:tr h="370840">
                <a:tc>
                  <a:txBody>
                    <a:bodyPr/>
                    <a:lstStyle/>
                    <a:p>
                      <a:r>
                        <a:rPr lang="en-US" dirty="0"/>
                        <a:t>F</a:t>
                      </a:r>
                    </a:p>
                  </a:txBody>
                  <a:tcPr/>
                </a:tc>
                <a:tc>
                  <a:txBody>
                    <a:bodyPr/>
                    <a:lstStyle/>
                    <a:p>
                      <a:r>
                        <a:rPr lang="en-US" dirty="0"/>
                        <a:t>T</a:t>
                      </a:r>
                    </a:p>
                  </a:txBody>
                  <a:tcPr/>
                </a:tc>
                <a:tc>
                  <a:txBody>
                    <a:bodyPr/>
                    <a:lstStyle/>
                    <a:p>
                      <a:r>
                        <a:rPr lang="en-US" dirty="0"/>
                        <a:t>T</a:t>
                      </a:r>
                    </a:p>
                  </a:txBody>
                  <a:tcPr/>
                </a:tc>
                <a:extLst>
                  <a:ext uri="{0D108BD9-81ED-4DB2-BD59-A6C34878D82A}">
                    <a16:rowId xmlns:a16="http://schemas.microsoft.com/office/drawing/2014/main" val="3415883687"/>
                  </a:ext>
                </a:extLst>
              </a:tr>
              <a:tr h="370840">
                <a:tc>
                  <a:txBody>
                    <a:bodyPr/>
                    <a:lstStyle/>
                    <a:p>
                      <a:r>
                        <a:rPr lang="en-US" dirty="0"/>
                        <a:t>T</a:t>
                      </a:r>
                    </a:p>
                  </a:txBody>
                  <a:tcPr/>
                </a:tc>
                <a:tc>
                  <a:txBody>
                    <a:bodyPr/>
                    <a:lstStyle/>
                    <a:p>
                      <a:r>
                        <a:rPr lang="en-US" dirty="0"/>
                        <a:t>F</a:t>
                      </a:r>
                    </a:p>
                  </a:txBody>
                  <a:tcPr/>
                </a:tc>
                <a:tc>
                  <a:txBody>
                    <a:bodyPr/>
                    <a:lstStyle/>
                    <a:p>
                      <a:r>
                        <a:rPr lang="en-US" dirty="0"/>
                        <a:t>T</a:t>
                      </a:r>
                    </a:p>
                  </a:txBody>
                  <a:tcPr/>
                </a:tc>
                <a:extLst>
                  <a:ext uri="{0D108BD9-81ED-4DB2-BD59-A6C34878D82A}">
                    <a16:rowId xmlns:a16="http://schemas.microsoft.com/office/drawing/2014/main" val="1662488112"/>
                  </a:ext>
                </a:extLst>
              </a:tr>
              <a:tr h="370840">
                <a:tc>
                  <a:txBody>
                    <a:bodyPr/>
                    <a:lstStyle/>
                    <a:p>
                      <a:r>
                        <a:rPr lang="en-US" dirty="0"/>
                        <a:t>T</a:t>
                      </a:r>
                    </a:p>
                  </a:txBody>
                  <a:tcPr/>
                </a:tc>
                <a:tc>
                  <a:txBody>
                    <a:bodyPr/>
                    <a:lstStyle/>
                    <a:p>
                      <a:r>
                        <a:rPr lang="en-US" dirty="0"/>
                        <a:t>T</a:t>
                      </a:r>
                    </a:p>
                  </a:txBody>
                  <a:tcPr/>
                </a:tc>
                <a:tc>
                  <a:txBody>
                    <a:bodyPr/>
                    <a:lstStyle/>
                    <a:p>
                      <a:r>
                        <a:rPr lang="en-US" dirty="0"/>
                        <a:t>T</a:t>
                      </a:r>
                    </a:p>
                  </a:txBody>
                  <a:tcPr/>
                </a:tc>
                <a:extLst>
                  <a:ext uri="{0D108BD9-81ED-4DB2-BD59-A6C34878D82A}">
                    <a16:rowId xmlns:a16="http://schemas.microsoft.com/office/drawing/2014/main" val="2409770119"/>
                  </a:ext>
                </a:extLst>
              </a:tr>
            </a:tbl>
          </a:graphicData>
        </a:graphic>
      </p:graphicFrame>
      <p:sp>
        <p:nvSpPr>
          <p:cNvPr id="5" name="Text Placeholder 4"/>
          <p:cNvSpPr>
            <a:spLocks noGrp="1"/>
          </p:cNvSpPr>
          <p:nvPr>
            <p:ph type="body" sz="quarter" idx="13"/>
          </p:nvPr>
        </p:nvSpPr>
        <p:spPr>
          <a:xfrm>
            <a:off x="5229821" y="2326146"/>
            <a:ext cx="3290019" cy="704087"/>
          </a:xfrm>
        </p:spPr>
        <p:txBody>
          <a:bodyPr/>
          <a:lstStyle/>
          <a:p>
            <a:r>
              <a:rPr lang="en-US" dirty="0"/>
              <a:t>Logical OR</a:t>
            </a:r>
          </a:p>
        </p:txBody>
      </p:sp>
      <p:sp>
        <p:nvSpPr>
          <p:cNvPr id="6" name="Title 5"/>
          <p:cNvSpPr>
            <a:spLocks noGrp="1"/>
          </p:cNvSpPr>
          <p:nvPr>
            <p:ph type="title"/>
          </p:nvPr>
        </p:nvSpPr>
        <p:spPr/>
        <p:txBody>
          <a:bodyPr/>
          <a:lstStyle/>
          <a:p>
            <a:r>
              <a:rPr lang="en-US" dirty="0"/>
              <a:t>Understanding Logical Operators</a:t>
            </a:r>
          </a:p>
        </p:txBody>
      </p:sp>
      <p:graphicFrame>
        <p:nvGraphicFramePr>
          <p:cNvPr id="12" name="Content Placeholder 10"/>
          <p:cNvGraphicFramePr>
            <a:graphicFrameLocks/>
          </p:cNvGraphicFramePr>
          <p:nvPr>
            <p:extLst>
              <p:ext uri="{D42A27DB-BD31-4B8C-83A1-F6EECF244321}">
                <p14:modId xmlns:p14="http://schemas.microsoft.com/office/powerpoint/2010/main" val="1972392534"/>
              </p:ext>
            </p:extLst>
          </p:nvPr>
        </p:nvGraphicFramePr>
        <p:xfrm>
          <a:off x="9109795" y="3143249"/>
          <a:ext cx="2029260" cy="1112520"/>
        </p:xfrm>
        <a:graphic>
          <a:graphicData uri="http://schemas.openxmlformats.org/drawingml/2006/table">
            <a:tbl>
              <a:tblPr firstRow="1" bandRow="1">
                <a:tableStyleId>{5C22544A-7EE6-4342-B048-85BDC9FD1C3A}</a:tableStyleId>
              </a:tblPr>
              <a:tblGrid>
                <a:gridCol w="1014630">
                  <a:extLst>
                    <a:ext uri="{9D8B030D-6E8A-4147-A177-3AD203B41FA5}">
                      <a16:colId xmlns:a16="http://schemas.microsoft.com/office/drawing/2014/main" val="1218240152"/>
                    </a:ext>
                  </a:extLst>
                </a:gridCol>
                <a:gridCol w="1014630">
                  <a:extLst>
                    <a:ext uri="{9D8B030D-6E8A-4147-A177-3AD203B41FA5}">
                      <a16:colId xmlns:a16="http://schemas.microsoft.com/office/drawing/2014/main" val="993696866"/>
                    </a:ext>
                  </a:extLst>
                </a:gridCol>
              </a:tblGrid>
              <a:tr h="370840">
                <a:tc>
                  <a:txBody>
                    <a:bodyPr/>
                    <a:lstStyle/>
                    <a:p>
                      <a:r>
                        <a:rPr lang="en-US" dirty="0"/>
                        <a:t>E</a:t>
                      </a:r>
                    </a:p>
                  </a:txBody>
                  <a:tcPr/>
                </a:tc>
                <a:tc>
                  <a:txBody>
                    <a:bodyPr/>
                    <a:lstStyle/>
                    <a:p>
                      <a:r>
                        <a:rPr lang="en-US" dirty="0"/>
                        <a:t>! E</a:t>
                      </a:r>
                    </a:p>
                  </a:txBody>
                  <a:tcPr/>
                </a:tc>
                <a:extLst>
                  <a:ext uri="{0D108BD9-81ED-4DB2-BD59-A6C34878D82A}">
                    <a16:rowId xmlns:a16="http://schemas.microsoft.com/office/drawing/2014/main" val="1603469174"/>
                  </a:ext>
                </a:extLst>
              </a:tr>
              <a:tr h="370840">
                <a:tc>
                  <a:txBody>
                    <a:bodyPr/>
                    <a:lstStyle/>
                    <a:p>
                      <a:r>
                        <a:rPr lang="en-US" dirty="0"/>
                        <a:t>F</a:t>
                      </a:r>
                    </a:p>
                  </a:txBody>
                  <a:tcPr/>
                </a:tc>
                <a:tc>
                  <a:txBody>
                    <a:bodyPr/>
                    <a:lstStyle/>
                    <a:p>
                      <a:r>
                        <a:rPr lang="en-US" dirty="0"/>
                        <a:t>T</a:t>
                      </a:r>
                    </a:p>
                  </a:txBody>
                  <a:tcPr/>
                </a:tc>
                <a:extLst>
                  <a:ext uri="{0D108BD9-81ED-4DB2-BD59-A6C34878D82A}">
                    <a16:rowId xmlns:a16="http://schemas.microsoft.com/office/drawing/2014/main" val="778475984"/>
                  </a:ext>
                </a:extLst>
              </a:tr>
              <a:tr h="370840">
                <a:tc>
                  <a:txBody>
                    <a:bodyPr/>
                    <a:lstStyle/>
                    <a:p>
                      <a:r>
                        <a:rPr lang="en-US" dirty="0"/>
                        <a:t>T</a:t>
                      </a:r>
                    </a:p>
                  </a:txBody>
                  <a:tcPr/>
                </a:tc>
                <a:tc>
                  <a:txBody>
                    <a:bodyPr/>
                    <a:lstStyle/>
                    <a:p>
                      <a:r>
                        <a:rPr lang="en-US" dirty="0"/>
                        <a:t>F</a:t>
                      </a:r>
                    </a:p>
                  </a:txBody>
                  <a:tcPr/>
                </a:tc>
                <a:extLst>
                  <a:ext uri="{0D108BD9-81ED-4DB2-BD59-A6C34878D82A}">
                    <a16:rowId xmlns:a16="http://schemas.microsoft.com/office/drawing/2014/main" val="3415883687"/>
                  </a:ext>
                </a:extLst>
              </a:tr>
            </a:tbl>
          </a:graphicData>
        </a:graphic>
      </p:graphicFrame>
      <p:sp>
        <p:nvSpPr>
          <p:cNvPr id="13" name="Text Placeholder 4"/>
          <p:cNvSpPr txBox="1">
            <a:spLocks/>
          </p:cNvSpPr>
          <p:nvPr/>
        </p:nvSpPr>
        <p:spPr>
          <a:xfrm>
            <a:off x="9109795" y="2296287"/>
            <a:ext cx="2029258" cy="704087"/>
          </a:xfrm>
          <a:prstGeom prst="rect">
            <a:avLst/>
          </a:prstGeom>
        </p:spPr>
        <p:txBody>
          <a:bodyPr vert="horz" lIns="91440" tIns="45720" rIns="91440" bIns="45720" rtlCol="0" anchor="b" anchorCtr="1">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b="0" kern="1200" cap="all" spc="100" baseline="0">
                <a:solidFill>
                  <a:schemeClr val="accent2">
                    <a:lumMod val="75000"/>
                  </a:schemeClr>
                </a:solidFill>
                <a:latin typeface="+mn-lt"/>
                <a:ea typeface="+mn-ea"/>
                <a:cs typeface="+mn-cs"/>
              </a:defRPr>
            </a:lvl1pPr>
            <a:lvl2pPr marL="457200" indent="0" algn="l" defTabSz="914400" rtl="0" eaLnBrk="1" latinLnBrk="0" hangingPunct="1">
              <a:lnSpc>
                <a:spcPct val="100000"/>
              </a:lnSpc>
              <a:spcBef>
                <a:spcPts val="1000"/>
              </a:spcBef>
              <a:buClr>
                <a:schemeClr val="accent2"/>
              </a:buClr>
              <a:buFont typeface="Arial" panose="020B0604020202020204" pitchFamily="34" charset="0"/>
              <a:buNone/>
              <a:defRPr sz="1900" b="1" kern="1200">
                <a:solidFill>
                  <a:schemeClr val="tx1">
                    <a:lumMod val="85000"/>
                    <a:lumOff val="15000"/>
                  </a:schemeClr>
                </a:solidFill>
                <a:latin typeface="+mn-lt"/>
                <a:ea typeface="+mn-ea"/>
                <a:cs typeface="+mn-cs"/>
              </a:defRPr>
            </a:lvl2pPr>
            <a:lvl3pPr marL="914400" indent="0" algn="l" defTabSz="914400" rtl="0" eaLnBrk="1" latinLnBrk="0" hangingPunct="1">
              <a:lnSpc>
                <a:spcPct val="100000"/>
              </a:lnSpc>
              <a:spcBef>
                <a:spcPts val="1000"/>
              </a:spcBef>
              <a:buClr>
                <a:schemeClr val="accent2"/>
              </a:buClr>
              <a:buFont typeface="Arial" panose="020B0604020202020204" pitchFamily="34" charset="0"/>
              <a:buNone/>
              <a:defRPr sz="1800" b="1" kern="1200">
                <a:solidFill>
                  <a:schemeClr val="tx1">
                    <a:lumMod val="85000"/>
                    <a:lumOff val="15000"/>
                  </a:schemeClr>
                </a:solidFill>
                <a:latin typeface="+mn-lt"/>
                <a:ea typeface="+mn-ea"/>
                <a:cs typeface="+mn-cs"/>
              </a:defRPr>
            </a:lvl3pPr>
            <a:lvl4pPr marL="1371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4pPr>
            <a:lvl5pPr marL="18288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lumMod val="85000"/>
                    <a:lumOff val="15000"/>
                  </a:schemeClr>
                </a:solidFill>
                <a:latin typeface="+mn-lt"/>
                <a:ea typeface="+mn-ea"/>
                <a:cs typeface="+mn-cs"/>
              </a:defRPr>
            </a:lvl5pPr>
            <a:lvl6pPr marL="22860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100000"/>
              </a:lnSpc>
              <a:spcBef>
                <a:spcPts val="1000"/>
              </a:spcBef>
              <a:buClr>
                <a:schemeClr val="accent2"/>
              </a:buClr>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8pPr>
            <a:lvl9pPr marL="3657600" indent="0" algn="l" defTabSz="914400" rtl="0" eaLnBrk="1" latinLnBrk="0" hangingPunct="1">
              <a:lnSpc>
                <a:spcPct val="100000"/>
              </a:lnSpc>
              <a:spcBef>
                <a:spcPts val="1000"/>
              </a:spcBef>
              <a:buClr>
                <a:schemeClr val="accent2"/>
              </a:buClr>
              <a:buFont typeface="Arial" panose="020B0604020202020204" pitchFamily="34" charset="0"/>
              <a:buNone/>
              <a:defRPr sz="1600" b="1" kern="1200" baseline="0">
                <a:solidFill>
                  <a:schemeClr val="tx1"/>
                </a:solidFill>
                <a:latin typeface="+mn-lt"/>
                <a:ea typeface="+mn-ea"/>
                <a:cs typeface="+mn-cs"/>
              </a:defRPr>
            </a:lvl9pPr>
          </a:lstStyle>
          <a:p>
            <a:r>
              <a:rPr lang="en-US" sz="2000" dirty="0"/>
              <a:t>Logical</a:t>
            </a:r>
            <a:r>
              <a:rPr lang="en-US" dirty="0"/>
              <a:t> Not</a:t>
            </a:r>
          </a:p>
        </p:txBody>
      </p:sp>
    </p:spTree>
    <p:extLst>
      <p:ext uri="{BB962C8B-B14F-4D97-AF65-F5344CB8AC3E}">
        <p14:creationId xmlns:p14="http://schemas.microsoft.com/office/powerpoint/2010/main" val="271853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Logical AND</a:t>
            </a:r>
          </a:p>
        </p:txBody>
      </p:sp>
      <p:sp>
        <p:nvSpPr>
          <p:cNvPr id="3" name="Content Placeholder 2"/>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if (E1 &amp;&amp; E2)</a:t>
            </a:r>
          </a:p>
          <a:p>
            <a:r>
              <a:rPr lang="en-US" dirty="0"/>
              <a:t>If E1 is false, E1 &amp;&amp; E2 is false regardless of the value of E2</a:t>
            </a:r>
          </a:p>
          <a:p>
            <a:r>
              <a:rPr lang="en-US" dirty="0"/>
              <a:t>E2 is NOT evaluated</a:t>
            </a:r>
          </a:p>
          <a:p>
            <a:r>
              <a:rPr lang="en-US" dirty="0">
                <a:latin typeface="Courier New" panose="02070309020205020404" pitchFamily="49" charset="0"/>
                <a:cs typeface="Courier New" panose="02070309020205020404" pitchFamily="49" charset="0"/>
              </a:rPr>
              <a:t>if (n != 0 &amp;&amp; 100 / n &gt; min)</a:t>
            </a:r>
          </a:p>
        </p:txBody>
      </p:sp>
      <p:sp>
        <p:nvSpPr>
          <p:cNvPr id="4" name="Content Placeholder 3"/>
          <p:cNvSpPr>
            <a:spLocks noGrp="1"/>
          </p:cNvSpPr>
          <p:nvPr>
            <p:ph sz="quarter" idx="4"/>
          </p:nvPr>
        </p:nvSpPr>
        <p:spPr>
          <a:xfrm>
            <a:off x="6096000" y="3143250"/>
            <a:ext cx="5486399" cy="2596776"/>
          </a:xfrm>
        </p:spPr>
        <p:txBody>
          <a:bodyPr>
            <a:normAutofit/>
          </a:bodyPr>
          <a:lstStyle/>
          <a:p>
            <a:r>
              <a:rPr lang="en-US" dirty="0">
                <a:latin typeface="Courier New" panose="02070309020205020404" pitchFamily="49" charset="0"/>
                <a:cs typeface="Courier New" panose="02070309020205020404" pitchFamily="49" charset="0"/>
              </a:rPr>
              <a:t>if (E1 || E2)</a:t>
            </a:r>
          </a:p>
          <a:p>
            <a:r>
              <a:rPr lang="en-US" dirty="0"/>
              <a:t>If E1 is true, E1 || E2 is true regardless of the value of E2</a:t>
            </a:r>
          </a:p>
          <a:p>
            <a:r>
              <a:rPr lang="en-US" dirty="0"/>
              <a:t>E2 is NOT evaluated</a:t>
            </a:r>
          </a:p>
          <a:p>
            <a:r>
              <a:rPr lang="en-US" dirty="0">
                <a:latin typeface="Courier New" panose="02070309020205020404" pitchFamily="49" charset="0"/>
                <a:cs typeface="Courier New" panose="02070309020205020404" pitchFamily="49" charset="0"/>
              </a:rPr>
              <a:t>if (s == </a:t>
            </a:r>
            <a:r>
              <a:rPr lang="en-US" dirty="0" err="1">
                <a:latin typeface="Courier New" panose="02070309020205020404" pitchFamily="49" charset="0"/>
                <a:cs typeface="Courier New" panose="02070309020205020404" pitchFamily="49" charset="0"/>
              </a:rPr>
              <a:t>nullptr</a:t>
            </a:r>
            <a:r>
              <a:rPr lang="en-US" dirty="0">
                <a:latin typeface="Courier New" panose="02070309020205020404" pitchFamily="49" charset="0"/>
                <a:cs typeface="Courier New" panose="02070309020205020404" pitchFamily="49" charset="0"/>
              </a:rPr>
              <a:t> || s-&gt;length() == 0)</a:t>
            </a:r>
          </a:p>
          <a:p>
            <a:pPr marL="228600" lvl="1" indent="0">
              <a:buNone/>
            </a:pPr>
            <a:r>
              <a:rPr lang="en-US" dirty="0">
                <a:latin typeface="Courier New" panose="02070309020205020404" pitchFamily="49" charset="0"/>
                <a:cs typeface="Courier New" panose="02070309020205020404" pitchFamily="49" charset="0"/>
              </a:rPr>
              <a:t>	return;</a:t>
            </a:r>
          </a:p>
        </p:txBody>
      </p:sp>
      <p:sp>
        <p:nvSpPr>
          <p:cNvPr id="5" name="Text Placeholder 4"/>
          <p:cNvSpPr>
            <a:spLocks noGrp="1"/>
          </p:cNvSpPr>
          <p:nvPr>
            <p:ph type="body" sz="quarter" idx="13"/>
          </p:nvPr>
        </p:nvSpPr>
        <p:spPr/>
        <p:txBody>
          <a:bodyPr/>
          <a:lstStyle/>
          <a:p>
            <a:r>
              <a:rPr lang="en-US" dirty="0"/>
              <a:t>Logical OR</a:t>
            </a:r>
          </a:p>
        </p:txBody>
      </p:sp>
      <p:sp>
        <p:nvSpPr>
          <p:cNvPr id="6" name="Title 5"/>
          <p:cNvSpPr>
            <a:spLocks noGrp="1"/>
          </p:cNvSpPr>
          <p:nvPr>
            <p:ph type="title"/>
          </p:nvPr>
        </p:nvSpPr>
        <p:spPr/>
        <p:txBody>
          <a:bodyPr/>
          <a:lstStyle/>
          <a:p>
            <a:r>
              <a:rPr lang="en-US" dirty="0"/>
              <a:t>Short Circuit Evaluation</a:t>
            </a:r>
          </a:p>
        </p:txBody>
      </p:sp>
    </p:spTree>
    <p:extLst>
      <p:ext uri="{BB962C8B-B14F-4D97-AF65-F5344CB8AC3E}">
        <p14:creationId xmlns:p14="http://schemas.microsoft.com/office/powerpoint/2010/main" val="2427507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4C019C-A757-4865-9D4A-0E424A5E6BE0}"/>
              </a:ext>
            </a:extLst>
          </p:cNvPr>
          <p:cNvSpPr>
            <a:spLocks noGrp="1"/>
          </p:cNvSpPr>
          <p:nvPr>
            <p:ph type="body" idx="1"/>
          </p:nvPr>
        </p:nvSpPr>
        <p:spPr/>
        <p:txBody>
          <a:bodyPr/>
          <a:lstStyle/>
          <a:p>
            <a:r>
              <a:rPr lang="en-US" dirty="0"/>
              <a:t>C++</a:t>
            </a:r>
          </a:p>
        </p:txBody>
      </p:sp>
      <p:sp>
        <p:nvSpPr>
          <p:cNvPr id="5" name="Text Placeholder 4">
            <a:extLst>
              <a:ext uri="{FF2B5EF4-FFF2-40B4-BE49-F238E27FC236}">
                <a16:creationId xmlns:a16="http://schemas.microsoft.com/office/drawing/2014/main" id="{71DB876B-4DD5-4508-86B7-EB1AB245490E}"/>
              </a:ext>
            </a:extLst>
          </p:cNvPr>
          <p:cNvSpPr>
            <a:spLocks noGrp="1"/>
          </p:cNvSpPr>
          <p:nvPr>
            <p:ph type="body" sz="quarter" idx="13"/>
          </p:nvPr>
        </p:nvSpPr>
        <p:spPr/>
        <p:txBody>
          <a:bodyPr/>
          <a:lstStyle/>
          <a:p>
            <a:r>
              <a:rPr lang="en-US" dirty="0"/>
              <a:t>Java</a:t>
            </a:r>
          </a:p>
        </p:txBody>
      </p:sp>
      <p:sp>
        <p:nvSpPr>
          <p:cNvPr id="6" name="Title 5">
            <a:extLst>
              <a:ext uri="{FF2B5EF4-FFF2-40B4-BE49-F238E27FC236}">
                <a16:creationId xmlns:a16="http://schemas.microsoft.com/office/drawing/2014/main" id="{BE912B22-30CB-40C7-B91E-5011011C6235}"/>
              </a:ext>
            </a:extLst>
          </p:cNvPr>
          <p:cNvSpPr>
            <a:spLocks noGrp="1"/>
          </p:cNvSpPr>
          <p:nvPr>
            <p:ph type="title"/>
          </p:nvPr>
        </p:nvSpPr>
        <p:spPr/>
        <p:txBody>
          <a:bodyPr/>
          <a:lstStyle/>
          <a:p>
            <a:r>
              <a:rPr lang="en-US" dirty="0"/>
              <a:t>Short Circuit Evaluation (2)</a:t>
            </a:r>
          </a:p>
        </p:txBody>
      </p:sp>
      <p:sp>
        <p:nvSpPr>
          <p:cNvPr id="8" name="Content Placeholder 7">
            <a:extLst>
              <a:ext uri="{FF2B5EF4-FFF2-40B4-BE49-F238E27FC236}">
                <a16:creationId xmlns:a16="http://schemas.microsoft.com/office/drawing/2014/main" id="{000CF873-B950-4DF3-86C2-4356BD9F67F3}"/>
              </a:ext>
            </a:extLst>
          </p:cNvPr>
          <p:cNvSpPr>
            <a:spLocks noGrp="1"/>
          </p:cNvSpPr>
          <p:nvPr>
            <p:ph sz="quarter" idx="4"/>
          </p:nvPr>
        </p:nvSpPr>
        <p:spPr/>
        <p:txBody>
          <a:bodyPr/>
          <a:lstStyle/>
          <a:p>
            <a:pPr marL="0" indent="0">
              <a:buNone/>
            </a:pPr>
            <a:r>
              <a:rPr lang="en-US" sz="1600" dirty="0">
                <a:latin typeface="Courier New" panose="02070309020205020404" pitchFamily="49" charset="0"/>
                <a:cs typeface="Courier New" panose="02070309020205020404" pitchFamily="49" charset="0"/>
              </a:rPr>
              <a:t>if (s == null || </a:t>
            </a:r>
            <a:r>
              <a:rPr lang="en-US" sz="1600" dirty="0" err="1">
                <a:latin typeface="Courier New" panose="02070309020205020404" pitchFamily="49" charset="0"/>
                <a:cs typeface="Courier New" panose="02070309020205020404" pitchFamily="49" charset="0"/>
              </a:rPr>
              <a:t>s.length</a:t>
            </a:r>
            <a:r>
              <a:rPr lang="en-US" sz="1600" dirty="0">
                <a:latin typeface="Courier New" panose="02070309020205020404" pitchFamily="49" charset="0"/>
                <a:cs typeface="Courier New" panose="02070309020205020404" pitchFamily="49" charset="0"/>
              </a:rPr>
              <a:t>() == 0)</a:t>
            </a:r>
          </a:p>
          <a:p>
            <a:pPr marL="0" indent="0">
              <a:buNone/>
            </a:pPr>
            <a:r>
              <a:rPr lang="en-US" sz="1600" dirty="0">
                <a:latin typeface="Courier New" panose="02070309020205020404" pitchFamily="49" charset="0"/>
                <a:cs typeface="Courier New" panose="02070309020205020404" pitchFamily="49" charset="0"/>
              </a:rPr>
              <a:t>	return;</a:t>
            </a:r>
          </a:p>
          <a:p>
            <a:r>
              <a:rPr lang="en-US" dirty="0"/>
              <a:t>If s is null, then s == null is true</a:t>
            </a:r>
          </a:p>
          <a:p>
            <a:r>
              <a:rPr lang="en-US" sz="1600" dirty="0">
                <a:latin typeface="Courier New" panose="02070309020205020404" pitchFamily="49" charset="0"/>
                <a:cs typeface="Courier New" panose="02070309020205020404" pitchFamily="49" charset="0"/>
              </a:rPr>
              <a:t>if (true || </a:t>
            </a:r>
            <a:r>
              <a:rPr lang="en-US" sz="1600" dirty="0" err="1">
                <a:latin typeface="Courier New" panose="02070309020205020404" pitchFamily="49" charset="0"/>
                <a:cs typeface="Courier New" panose="02070309020205020404" pitchFamily="49" charset="0"/>
              </a:rPr>
              <a:t>s.length</a:t>
            </a:r>
            <a:r>
              <a:rPr lang="en-US" sz="1600" dirty="0">
                <a:latin typeface="Courier New" panose="02070309020205020404" pitchFamily="49" charset="0"/>
                <a:cs typeface="Courier New" panose="02070309020205020404" pitchFamily="49" charset="0"/>
              </a:rPr>
              <a:t>() == 0)</a:t>
            </a:r>
          </a:p>
        </p:txBody>
      </p:sp>
      <p:sp>
        <p:nvSpPr>
          <p:cNvPr id="10" name="Content Placeholder 9">
            <a:extLst>
              <a:ext uri="{FF2B5EF4-FFF2-40B4-BE49-F238E27FC236}">
                <a16:creationId xmlns:a16="http://schemas.microsoft.com/office/drawing/2014/main" id="{DD59F614-BA07-4827-B846-B477ED41D4D9}"/>
              </a:ext>
            </a:extLst>
          </p:cNvPr>
          <p:cNvSpPr>
            <a:spLocks noGrp="1"/>
          </p:cNvSpPr>
          <p:nvPr>
            <p:ph sz="half" idx="2"/>
          </p:nvPr>
        </p:nvSpPr>
        <p:spPr/>
        <p:txBody>
          <a:bodyPr/>
          <a:lstStyle/>
          <a:p>
            <a:pPr marL="0" indent="0">
              <a:buNone/>
            </a:pPr>
            <a:r>
              <a:rPr lang="en-US" sz="1400" dirty="0">
                <a:latin typeface="Courier New" panose="02070309020205020404" pitchFamily="49" charset="0"/>
                <a:cs typeface="Courier New" panose="02070309020205020404" pitchFamily="49" charset="0"/>
              </a:rPr>
              <a:t>if (s == </a:t>
            </a:r>
            <a:r>
              <a:rPr lang="en-US" sz="1400" dirty="0" err="1">
                <a:latin typeface="Courier New" panose="02070309020205020404" pitchFamily="49" charset="0"/>
                <a:cs typeface="Courier New" panose="02070309020205020404" pitchFamily="49" charset="0"/>
              </a:rPr>
              <a:t>nullptr</a:t>
            </a:r>
            <a:r>
              <a:rPr lang="en-US" sz="1400" dirty="0">
                <a:latin typeface="Courier New" panose="02070309020205020404" pitchFamily="49" charset="0"/>
                <a:cs typeface="Courier New" panose="02070309020205020404" pitchFamily="49" charset="0"/>
              </a:rPr>
              <a:t> || s-&gt;length() == 0)</a:t>
            </a:r>
          </a:p>
          <a:p>
            <a:pPr marL="228600" lvl="1" indent="0">
              <a:buNone/>
            </a:pPr>
            <a:r>
              <a:rPr lang="en-US" sz="1400" dirty="0">
                <a:latin typeface="Courier New" panose="02070309020205020404" pitchFamily="49" charset="0"/>
                <a:cs typeface="Courier New" panose="02070309020205020404" pitchFamily="49" charset="0"/>
              </a:rPr>
              <a:t>	return;</a:t>
            </a:r>
          </a:p>
          <a:p>
            <a:r>
              <a:rPr lang="en-US" dirty="0">
                <a:latin typeface="Calibri" panose="020F0502020204030204" pitchFamily="34" charset="0"/>
                <a:cs typeface="Calibri" panose="020F0502020204030204" pitchFamily="34" charset="0"/>
              </a:rPr>
              <a:t>To translate to Java, c</a:t>
            </a:r>
            <a:r>
              <a:rPr lang="en-US" dirty="0"/>
              <a:t>hange</a:t>
            </a:r>
          </a:p>
          <a:p>
            <a:pPr lvl="1"/>
            <a:r>
              <a:rPr lang="en-US" dirty="0" err="1">
                <a:latin typeface="Courier New" panose="02070309020205020404" pitchFamily="49" charset="0"/>
                <a:cs typeface="Courier New" panose="02070309020205020404" pitchFamily="49" charset="0"/>
              </a:rPr>
              <a:t>nullptr</a:t>
            </a:r>
            <a:r>
              <a:rPr lang="en-US" dirty="0"/>
              <a:t> </a:t>
            </a:r>
            <a:r>
              <a:rPr lang="en-US" dirty="0">
                <a:latin typeface="Calibri" panose="020F0502020204030204" pitchFamily="34" charset="0"/>
                <a:cs typeface="Calibri" panose="020F0502020204030204" pitchFamily="34" charset="0"/>
              </a:rPr>
              <a:t>to </a:t>
            </a:r>
            <a:r>
              <a:rPr lang="en-US" dirty="0">
                <a:latin typeface="Courier New" panose="02070309020205020404" pitchFamily="49" charset="0"/>
                <a:cs typeface="Courier New" panose="02070309020205020404" pitchFamily="49" charset="0"/>
              </a:rPr>
              <a:t>null</a:t>
            </a:r>
          </a:p>
          <a:p>
            <a:pPr lvl="1"/>
            <a:r>
              <a:rPr lang="en-US" dirty="0">
                <a:latin typeface="Courier New" panose="02070309020205020404" pitchFamily="49" charset="0"/>
                <a:cs typeface="Courier New" panose="02070309020205020404" pitchFamily="49" charset="0"/>
              </a:rPr>
              <a:t>-&gt;</a:t>
            </a:r>
            <a:r>
              <a:rPr lang="en-US" dirty="0">
                <a:latin typeface="Calibri" panose="020F0502020204030204" pitchFamily="34" charset="0"/>
                <a:cs typeface="Calibri" panose="020F0502020204030204" pitchFamily="34" charset="0"/>
              </a:rPr>
              <a:t>  to </a:t>
            </a:r>
            <a:r>
              <a:rPr lang="en-US" b="1"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636893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Boolean Type: true and false</a:t>
            </a:r>
          </a:p>
        </p:txBody>
      </p:sp>
      <p:sp>
        <p:nvSpPr>
          <p:cNvPr id="3" name="Content Placeholder 2"/>
          <p:cNvSpPr>
            <a:spLocks noGrp="1"/>
          </p:cNvSpPr>
          <p:nvPr>
            <p:ph idx="1"/>
          </p:nvPr>
        </p:nvSpPr>
        <p:spPr>
          <a:xfrm>
            <a:off x="2231136" y="2638044"/>
            <a:ext cx="7729728" cy="1850829"/>
          </a:xfrm>
        </p:spPr>
        <p:txBody>
          <a:bodyPr>
            <a:normAutofit/>
          </a:bodyPr>
          <a:lstStyle/>
          <a:p>
            <a:r>
              <a:rPr lang="en-US" dirty="0"/>
              <a:t>In C++ 0 is false and non-0 is true</a:t>
            </a:r>
          </a:p>
          <a:p>
            <a:r>
              <a:rPr lang="en-US" dirty="0"/>
              <a:t>That means that numeric types and expressions can be used in control statements</a:t>
            </a:r>
          </a:p>
          <a:p>
            <a:r>
              <a:rPr lang="en-US" dirty="0"/>
              <a:t>The bool data type, and true and false are a syntactic candy coating for ints (false = 0 and true = 1)</a:t>
            </a:r>
          </a:p>
        </p:txBody>
      </p:sp>
      <p:sp>
        <p:nvSpPr>
          <p:cNvPr id="4" name="TextBox 3"/>
          <p:cNvSpPr txBox="1"/>
          <p:nvPr/>
        </p:nvSpPr>
        <p:spPr>
          <a:xfrm>
            <a:off x="4232563" y="4973505"/>
            <a:ext cx="3726873" cy="120032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(n % 2)			// n &gt; 0</a:t>
            </a:r>
          </a:p>
          <a:p>
            <a:r>
              <a:rPr lang="en-US" dirty="0">
                <a:latin typeface="Courier New" panose="02070309020205020404" pitchFamily="49" charset="0"/>
                <a:cs typeface="Courier New" panose="02070309020205020404" pitchFamily="49" charset="0"/>
              </a:rPr>
              <a:t>	cout &lt;&lt; "n is odd\n";</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	cout &lt;&lt; "n is even\n";</a:t>
            </a:r>
          </a:p>
        </p:txBody>
      </p:sp>
    </p:spTree>
    <p:extLst>
      <p:ext uri="{BB962C8B-B14F-4D97-AF65-F5344CB8AC3E}">
        <p14:creationId xmlns:p14="http://schemas.microsoft.com/office/powerpoint/2010/main" val="2457401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Incorrect</a:t>
            </a:r>
          </a:p>
        </p:txBody>
      </p:sp>
      <p:sp>
        <p:nvSpPr>
          <p:cNvPr id="7" name="Text Placeholder 6"/>
          <p:cNvSpPr>
            <a:spLocks noGrp="1"/>
          </p:cNvSpPr>
          <p:nvPr>
            <p:ph type="body" sz="quarter" idx="13"/>
          </p:nvPr>
        </p:nvSpPr>
        <p:spPr/>
        <p:txBody>
          <a:bodyPr/>
          <a:lstStyle/>
          <a:p>
            <a:r>
              <a:rPr lang="en-US" dirty="0"/>
              <a:t>correct</a:t>
            </a:r>
          </a:p>
        </p:txBody>
      </p:sp>
      <p:sp>
        <p:nvSpPr>
          <p:cNvPr id="2" name="Title 1"/>
          <p:cNvSpPr>
            <a:spLocks noGrp="1"/>
          </p:cNvSpPr>
          <p:nvPr>
            <p:ph type="title"/>
          </p:nvPr>
        </p:nvSpPr>
        <p:spPr/>
        <p:txBody>
          <a:bodyPr/>
          <a:lstStyle/>
          <a:p>
            <a:r>
              <a:rPr lang="en-US" dirty="0"/>
              <a:t>A Common Error</a:t>
            </a:r>
          </a:p>
        </p:txBody>
      </p:sp>
      <p:sp>
        <p:nvSpPr>
          <p:cNvPr id="8" name="TextBox 7"/>
          <p:cNvSpPr txBox="1"/>
          <p:nvPr/>
        </p:nvSpPr>
        <p:spPr>
          <a:xfrm>
            <a:off x="1583436" y="3143250"/>
            <a:ext cx="4270248"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(counter = 10)</a:t>
            </a:r>
          </a:p>
          <a:p>
            <a:r>
              <a:rPr lang="en-US" dirty="0">
                <a:latin typeface="Courier New" panose="02070309020205020404" pitchFamily="49" charset="0"/>
                <a:cs typeface="Courier New" panose="02070309020205020404" pitchFamily="49" charset="0"/>
              </a:rPr>
              <a:t>	. . .</a:t>
            </a:r>
          </a:p>
        </p:txBody>
      </p:sp>
      <p:sp>
        <p:nvSpPr>
          <p:cNvPr id="9" name="TextBox 8"/>
          <p:cNvSpPr txBox="1"/>
          <p:nvPr/>
        </p:nvSpPr>
        <p:spPr>
          <a:xfrm>
            <a:off x="6338316" y="3143250"/>
            <a:ext cx="4253484"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(counter == 10)</a:t>
            </a:r>
          </a:p>
          <a:p>
            <a:r>
              <a:rPr lang="en-US" dirty="0">
                <a:latin typeface="Courier New" panose="02070309020205020404" pitchFamily="49" charset="0"/>
                <a:cs typeface="Courier New" panose="02070309020205020404" pitchFamily="49" charset="0"/>
              </a:rPr>
              <a:t>	. . .</a:t>
            </a:r>
          </a:p>
        </p:txBody>
      </p:sp>
    </p:spTree>
    <p:extLst>
      <p:ext uri="{BB962C8B-B14F-4D97-AF65-F5344CB8AC3E}">
        <p14:creationId xmlns:p14="http://schemas.microsoft.com/office/powerpoint/2010/main" val="4243747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Incorrect</a:t>
            </a:r>
          </a:p>
        </p:txBody>
      </p:sp>
      <p:sp>
        <p:nvSpPr>
          <p:cNvPr id="7" name="Text Placeholder 6"/>
          <p:cNvSpPr>
            <a:spLocks noGrp="1"/>
          </p:cNvSpPr>
          <p:nvPr>
            <p:ph type="body" sz="quarter" idx="13"/>
          </p:nvPr>
        </p:nvSpPr>
        <p:spPr/>
        <p:txBody>
          <a:bodyPr/>
          <a:lstStyle/>
          <a:p>
            <a:r>
              <a:rPr lang="en-US" dirty="0"/>
              <a:t>correct</a:t>
            </a:r>
          </a:p>
        </p:txBody>
      </p:sp>
      <p:sp>
        <p:nvSpPr>
          <p:cNvPr id="2" name="Title 1"/>
          <p:cNvSpPr>
            <a:spLocks noGrp="1"/>
          </p:cNvSpPr>
          <p:nvPr>
            <p:ph type="title"/>
          </p:nvPr>
        </p:nvSpPr>
        <p:spPr/>
        <p:txBody>
          <a:bodyPr/>
          <a:lstStyle/>
          <a:p>
            <a:r>
              <a:rPr lang="en-US" dirty="0"/>
              <a:t>A Common Error</a:t>
            </a:r>
          </a:p>
        </p:txBody>
      </p:sp>
      <p:sp>
        <p:nvSpPr>
          <p:cNvPr id="8" name="TextBox 7"/>
          <p:cNvSpPr txBox="1"/>
          <p:nvPr/>
        </p:nvSpPr>
        <p:spPr>
          <a:xfrm>
            <a:off x="1583436" y="3143250"/>
            <a:ext cx="4270248"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(counter = 10)</a:t>
            </a:r>
          </a:p>
          <a:p>
            <a:r>
              <a:rPr lang="en-US" dirty="0">
                <a:latin typeface="Courier New" panose="02070309020205020404" pitchFamily="49" charset="0"/>
                <a:cs typeface="Courier New" panose="02070309020205020404" pitchFamily="49" charset="0"/>
              </a:rPr>
              <a:t>	. . .</a:t>
            </a:r>
          </a:p>
        </p:txBody>
      </p:sp>
      <p:sp>
        <p:nvSpPr>
          <p:cNvPr id="9" name="TextBox 8"/>
          <p:cNvSpPr txBox="1"/>
          <p:nvPr/>
        </p:nvSpPr>
        <p:spPr>
          <a:xfrm>
            <a:off x="6338316" y="3143250"/>
            <a:ext cx="4253484"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if (counter == 10)</a:t>
            </a:r>
          </a:p>
          <a:p>
            <a:r>
              <a:rPr lang="en-US" dirty="0">
                <a:latin typeface="Courier New" panose="02070309020205020404" pitchFamily="49" charset="0"/>
                <a:cs typeface="Courier New" panose="02070309020205020404" pitchFamily="49" charset="0"/>
              </a:rPr>
              <a:t>	. .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boolean running;</a:t>
            </a:r>
          </a:p>
          <a:p>
            <a:r>
              <a:rPr lang="en-US" dirty="0">
                <a:latin typeface="Courier New" panose="02070309020205020404" pitchFamily="49" charset="0"/>
                <a:cs typeface="Courier New" panose="02070309020205020404" pitchFamily="49" charset="0"/>
              </a:rPr>
              <a:t>if (running = false)</a:t>
            </a:r>
          </a:p>
        </p:txBody>
      </p:sp>
    </p:spTree>
    <p:extLst>
      <p:ext uri="{BB962C8B-B14F-4D97-AF65-F5344CB8AC3E}">
        <p14:creationId xmlns:p14="http://schemas.microsoft.com/office/powerpoint/2010/main" val="9198020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392</TotalTime>
  <Words>1304</Words>
  <Application>Microsoft Office PowerPoint</Application>
  <PresentationFormat>Widescreen</PresentationFormat>
  <Paragraphs>128</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Logical Expressions</vt:lpstr>
      <vt:lpstr>Two Kinds of Operators</vt:lpstr>
      <vt:lpstr>Understanding Logical Operators</vt:lpstr>
      <vt:lpstr>Short Circuit Evaluation</vt:lpstr>
      <vt:lpstr>Short Circuit Evaluation (2)</vt:lpstr>
      <vt:lpstr>Boolean Type: true and false</vt:lpstr>
      <vt:lpstr>A Common Error</vt:lpstr>
      <vt:lpstr>A Common Error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18</cp:revision>
  <dcterms:created xsi:type="dcterms:W3CDTF">2016-07-13T22:03:45Z</dcterms:created>
  <dcterms:modified xsi:type="dcterms:W3CDTF">2021-09-30T17:12:01Z</dcterms:modified>
</cp:coreProperties>
</file>