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57" r:id="rId3"/>
    <p:sldId id="262" r:id="rId4"/>
    <p:sldId id="264" r:id="rId5"/>
    <p:sldId id="260" r:id="rId6"/>
    <p:sldId id="266" r:id="rId7"/>
    <p:sldId id="269" r:id="rId8"/>
    <p:sldId id="267" r:id="rId9"/>
    <p:sldId id="268"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10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19AC61D-F5BB-4DD8-A1CA-9209A5534DAE}" type="datetimeFigureOut">
              <a:rPr lang="en-US" smtClean="0"/>
              <a:t>9/30/2021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1577269-7268-4644-9740-81E24BF30D6C}" type="slidenum">
              <a:rPr lang="en-US" smtClean="0"/>
              <a:t>‹#›</a:t>
            </a:fld>
            <a:endParaRPr lang="en-US"/>
          </a:p>
        </p:txBody>
      </p:sp>
    </p:spTree>
    <p:extLst>
      <p:ext uri="{BB962C8B-B14F-4D97-AF65-F5344CB8AC3E}">
        <p14:creationId xmlns:p14="http://schemas.microsoft.com/office/powerpoint/2010/main" val="22751473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If statements are the simplest control statement, but do not confuse simplicity with weakness or with a lack of usefulness. In this discussion, we will look at three different variations on if-statements, and most significant programs use at least two of them.</a:t>
            </a:r>
          </a:p>
        </p:txBody>
      </p:sp>
      <p:sp>
        <p:nvSpPr>
          <p:cNvPr id="4" name="Slide Number Placeholder 3"/>
          <p:cNvSpPr>
            <a:spLocks noGrp="1"/>
          </p:cNvSpPr>
          <p:nvPr>
            <p:ph type="sldNum" sz="quarter" idx="5"/>
          </p:nvPr>
        </p:nvSpPr>
        <p:spPr/>
        <p:txBody>
          <a:bodyPr/>
          <a:lstStyle/>
          <a:p>
            <a:fld id="{A1577269-7268-4644-9740-81E24BF30D6C}" type="slidenum">
              <a:rPr lang="en-US" smtClean="0"/>
              <a:t>1</a:t>
            </a:fld>
            <a:endParaRPr lang="en-US"/>
          </a:p>
        </p:txBody>
      </p:sp>
    </p:spTree>
    <p:extLst>
      <p:ext uri="{BB962C8B-B14F-4D97-AF65-F5344CB8AC3E}">
        <p14:creationId xmlns:p14="http://schemas.microsoft.com/office/powerpoint/2010/main" val="21921948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 simple metaphor for the first variation is traveling down a road and a side road opens up. There is a gate that controls access to the side road. For an if-statement, that gate is a test expression. If the expression evaluates to true, then we take that the side road; if it evaluates to false, then we continue on the main road. Typically, the side road loops back to rejoin the main road but this is not an absolute requirement. For example, the if-statement may test for a possible error condition, which, if found, causes the program to exit.</a:t>
            </a:r>
            <a:endParaRPr lang="en-US" dirty="0"/>
          </a:p>
        </p:txBody>
      </p:sp>
      <p:sp>
        <p:nvSpPr>
          <p:cNvPr id="4" name="Slide Number Placeholder 3"/>
          <p:cNvSpPr>
            <a:spLocks noGrp="1"/>
          </p:cNvSpPr>
          <p:nvPr>
            <p:ph type="sldNum" sz="quarter" idx="5"/>
          </p:nvPr>
        </p:nvSpPr>
        <p:spPr/>
        <p:txBody>
          <a:bodyPr/>
          <a:lstStyle/>
          <a:p>
            <a:fld id="{A1577269-7268-4644-9740-81E24BF30D6C}" type="slidenum">
              <a:rPr lang="en-US" smtClean="0"/>
              <a:t>2</a:t>
            </a:fld>
            <a:endParaRPr lang="en-US"/>
          </a:p>
        </p:txBody>
      </p:sp>
    </p:spTree>
    <p:extLst>
      <p:ext uri="{BB962C8B-B14F-4D97-AF65-F5344CB8AC3E}">
        <p14:creationId xmlns:p14="http://schemas.microsoft.com/office/powerpoint/2010/main" val="18140163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It’s possible to add an “else” clause to the basic if-statement. Now, if the test expression is true, the first statement executes, but if the test expression is false, then the second statement executes.</a:t>
            </a:r>
          </a:p>
        </p:txBody>
      </p:sp>
      <p:sp>
        <p:nvSpPr>
          <p:cNvPr id="4" name="Slide Number Placeholder 3"/>
          <p:cNvSpPr>
            <a:spLocks noGrp="1"/>
          </p:cNvSpPr>
          <p:nvPr>
            <p:ph type="sldNum" sz="quarter" idx="5"/>
          </p:nvPr>
        </p:nvSpPr>
        <p:spPr/>
        <p:txBody>
          <a:bodyPr/>
          <a:lstStyle/>
          <a:p>
            <a:fld id="{A1577269-7268-4644-9740-81E24BF30D6C}" type="slidenum">
              <a:rPr lang="en-US" smtClean="0"/>
              <a:t>3</a:t>
            </a:fld>
            <a:endParaRPr lang="en-US"/>
          </a:p>
        </p:txBody>
      </p:sp>
    </p:spTree>
    <p:extLst>
      <p:ext uri="{BB962C8B-B14F-4D97-AF65-F5344CB8AC3E}">
        <p14:creationId xmlns:p14="http://schemas.microsoft.com/office/powerpoint/2010/main" val="22397667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Wherever a single statement is legal, we may use braces to create a block or compound statement. Some programmers always use the braces – even for single statements. Which style you choose is realty just a matter of taste, but do be consistent.</a:t>
            </a:r>
          </a:p>
        </p:txBody>
      </p:sp>
      <p:sp>
        <p:nvSpPr>
          <p:cNvPr id="4" name="Slide Number Placeholder 3"/>
          <p:cNvSpPr>
            <a:spLocks noGrp="1"/>
          </p:cNvSpPr>
          <p:nvPr>
            <p:ph type="sldNum" sz="quarter" idx="5"/>
          </p:nvPr>
        </p:nvSpPr>
        <p:spPr/>
        <p:txBody>
          <a:bodyPr/>
          <a:lstStyle/>
          <a:p>
            <a:fld id="{A1577269-7268-4644-9740-81E24BF30D6C}" type="slidenum">
              <a:rPr lang="en-US" smtClean="0"/>
              <a:t>4</a:t>
            </a:fld>
            <a:endParaRPr lang="en-US"/>
          </a:p>
        </p:txBody>
      </p:sp>
    </p:spTree>
    <p:extLst>
      <p:ext uri="{BB962C8B-B14F-4D97-AF65-F5344CB8AC3E}">
        <p14:creationId xmlns:p14="http://schemas.microsoft.com/office/powerpoint/2010/main" val="41154219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third variation is an if-else ladder. This arrangement builds a multi-way branch – the test expressions are evaluated from the top down, and the statement or statements corresponding to the first true test expression are executed. Whenever a test expression evaluates to true and the corresponding statements are executed, the control leaves the ladder. The ladder may optionally have an else at the bottom, which runs if none of the test expressions evaluate to true.</a:t>
            </a:r>
          </a:p>
          <a:p>
            <a:pPr marL="0" marR="0">
              <a:spcBef>
                <a:spcPts val="0"/>
              </a:spcBef>
              <a:spcAft>
                <a:spcPts val="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t>
            </a:r>
          </a:p>
          <a:p>
            <a:pPr marL="0" marR="0">
              <a:spcBef>
                <a:spcPts val="0"/>
              </a:spcBef>
              <a:spcAft>
                <a:spcPts val="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 ladder really just consists of an if-else statement nested in the false branch of an outer if-statement. There is no limit to how deeply the nesting takes place, which is equivalent to saying that the ladder may be arbitrarily long.</a:t>
            </a:r>
          </a:p>
        </p:txBody>
      </p:sp>
      <p:sp>
        <p:nvSpPr>
          <p:cNvPr id="4" name="Slide Number Placeholder 3"/>
          <p:cNvSpPr>
            <a:spLocks noGrp="1"/>
          </p:cNvSpPr>
          <p:nvPr>
            <p:ph type="sldNum" sz="quarter" idx="5"/>
          </p:nvPr>
        </p:nvSpPr>
        <p:spPr/>
        <p:txBody>
          <a:bodyPr/>
          <a:lstStyle/>
          <a:p>
            <a:fld id="{A1577269-7268-4644-9740-81E24BF30D6C}" type="slidenum">
              <a:rPr lang="en-US" smtClean="0"/>
              <a:t>5</a:t>
            </a:fld>
            <a:endParaRPr lang="en-US"/>
          </a:p>
        </p:txBody>
      </p:sp>
    </p:spTree>
    <p:extLst>
      <p:ext uri="{BB962C8B-B14F-4D97-AF65-F5344CB8AC3E}">
        <p14:creationId xmlns:p14="http://schemas.microsoft.com/office/powerpoint/2010/main" val="7404256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If-else ladders are often written in a straight line as illustrated here, but some programmers format them diagonally to emphasize the nesting that is taking place.</a:t>
            </a:r>
          </a:p>
        </p:txBody>
      </p:sp>
      <p:sp>
        <p:nvSpPr>
          <p:cNvPr id="4" name="Slide Number Placeholder 3"/>
          <p:cNvSpPr>
            <a:spLocks noGrp="1"/>
          </p:cNvSpPr>
          <p:nvPr>
            <p:ph type="sldNum" sz="quarter" idx="5"/>
          </p:nvPr>
        </p:nvSpPr>
        <p:spPr/>
        <p:txBody>
          <a:bodyPr/>
          <a:lstStyle/>
          <a:p>
            <a:fld id="{A1577269-7268-4644-9740-81E24BF30D6C}" type="slidenum">
              <a:rPr lang="en-US" smtClean="0"/>
              <a:t>6</a:t>
            </a:fld>
            <a:endParaRPr lang="en-US"/>
          </a:p>
        </p:txBody>
      </p:sp>
    </p:spTree>
    <p:extLst>
      <p:ext uri="{BB962C8B-B14F-4D97-AF65-F5344CB8AC3E}">
        <p14:creationId xmlns:p14="http://schemas.microsoft.com/office/powerpoint/2010/main" val="36161246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example in the upper left corner is a simple if without an else and without braces. In the bottom left is a simple if, still without an else but with a block statement. On the right is an if-else ladder with a final else.</a:t>
            </a:r>
          </a:p>
        </p:txBody>
      </p:sp>
      <p:sp>
        <p:nvSpPr>
          <p:cNvPr id="4" name="Slide Number Placeholder 3"/>
          <p:cNvSpPr>
            <a:spLocks noGrp="1"/>
          </p:cNvSpPr>
          <p:nvPr>
            <p:ph type="sldNum" sz="quarter" idx="5"/>
          </p:nvPr>
        </p:nvSpPr>
        <p:spPr/>
        <p:txBody>
          <a:bodyPr/>
          <a:lstStyle/>
          <a:p>
            <a:fld id="{A1577269-7268-4644-9740-81E24BF30D6C}" type="slidenum">
              <a:rPr lang="en-US" smtClean="0"/>
              <a:t>7</a:t>
            </a:fld>
            <a:endParaRPr lang="en-US"/>
          </a:p>
        </p:txBody>
      </p:sp>
    </p:spTree>
    <p:extLst>
      <p:ext uri="{BB962C8B-B14F-4D97-AF65-F5344CB8AC3E}">
        <p14:creationId xmlns:p14="http://schemas.microsoft.com/office/powerpoint/2010/main" val="19818411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conclude the if-else discussion with a caution: Be careful of the dangling else problem. Look at the code on the left, especially the indentation. It’s clear that the programmer meant that statement 1 should only run if both the test 1 and test 2 expressions evaluate to true. However, the indentation is only for humans and the compiler ignores it completely. </a:t>
            </a:r>
          </a:p>
          <a:p>
            <a:pPr marL="0" marR="0">
              <a:spcBef>
                <a:spcPts val="0"/>
              </a:spcBef>
              <a:spcAft>
                <a:spcPts val="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t>
            </a:r>
          </a:p>
          <a:p>
            <a:pPr marL="0" marR="0">
              <a:spcBef>
                <a:spcPts val="0"/>
              </a:spcBef>
              <a:spcAft>
                <a:spcPts val="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left flow chart illustrates what the indentation suggests was the programmer’s intent. But the problem is that the else always matches with or connects to the closest if. The chart on the right illustrates how the nested if-statements really behaves.</a:t>
            </a:r>
          </a:p>
        </p:txBody>
      </p:sp>
      <p:sp>
        <p:nvSpPr>
          <p:cNvPr id="4" name="Slide Number Placeholder 3"/>
          <p:cNvSpPr>
            <a:spLocks noGrp="1"/>
          </p:cNvSpPr>
          <p:nvPr>
            <p:ph type="sldNum" sz="quarter" idx="5"/>
          </p:nvPr>
        </p:nvSpPr>
        <p:spPr/>
        <p:txBody>
          <a:bodyPr/>
          <a:lstStyle/>
          <a:p>
            <a:fld id="{A1577269-7268-4644-9740-81E24BF30D6C}" type="slidenum">
              <a:rPr lang="en-US" smtClean="0"/>
              <a:t>8</a:t>
            </a:fld>
            <a:endParaRPr lang="en-US"/>
          </a:p>
        </p:txBody>
      </p:sp>
    </p:spTree>
    <p:extLst>
      <p:ext uri="{BB962C8B-B14F-4D97-AF65-F5344CB8AC3E}">
        <p14:creationId xmlns:p14="http://schemas.microsoft.com/office/powerpoint/2010/main" val="41267846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When looking at code that exhibits the dangling else problem, it is easier to understand it if you indent the else so that it aligns with the correct if. To implement what the indentation suggests was intended, you must insert braces as shown.</a:t>
            </a:r>
          </a:p>
        </p:txBody>
      </p:sp>
      <p:sp>
        <p:nvSpPr>
          <p:cNvPr id="4" name="Slide Number Placeholder 3"/>
          <p:cNvSpPr>
            <a:spLocks noGrp="1"/>
          </p:cNvSpPr>
          <p:nvPr>
            <p:ph type="sldNum" sz="quarter" idx="5"/>
          </p:nvPr>
        </p:nvSpPr>
        <p:spPr/>
        <p:txBody>
          <a:bodyPr/>
          <a:lstStyle/>
          <a:p>
            <a:fld id="{A1577269-7268-4644-9740-81E24BF30D6C}" type="slidenum">
              <a:rPr lang="en-US" smtClean="0"/>
              <a:t>9</a:t>
            </a:fld>
            <a:endParaRPr lang="en-US"/>
          </a:p>
        </p:txBody>
      </p:sp>
    </p:spTree>
    <p:extLst>
      <p:ext uri="{BB962C8B-B14F-4D97-AF65-F5344CB8AC3E}">
        <p14:creationId xmlns:p14="http://schemas.microsoft.com/office/powerpoint/2010/main" val="15809643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9/30/2021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9/30/2021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9/30/2021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9/30/2021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9/30/2021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9/30/2021</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9/30/2021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9/30/2021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9/30/2021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9/30/2021</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9/30/2021</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9/30/2021</a:t>
            </a:fld>
            <a:endParaRPr lang="en-US"/>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5.emf"/></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If Statements</a:t>
            </a:r>
          </a:p>
        </p:txBody>
      </p:sp>
      <p:sp>
        <p:nvSpPr>
          <p:cNvPr id="3" name="Subtitle 2"/>
          <p:cNvSpPr>
            <a:spLocks noGrp="1"/>
          </p:cNvSpPr>
          <p:nvPr>
            <p:ph type="subTitle" idx="1"/>
          </p:nvPr>
        </p:nvSpPr>
        <p:spPr/>
        <p:txBody>
          <a:bodyPr/>
          <a:lstStyle/>
          <a:p>
            <a:r>
              <a:rPr lang="en-US" dirty="0"/>
              <a:t>Simple Branching</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wrap="square">
            <a:normAutofit/>
          </a:bodyPr>
          <a:lstStyle/>
          <a:p>
            <a:r>
              <a:rPr lang="en-US" dirty="0"/>
              <a:t>If Statement Flow</a:t>
            </a:r>
          </a:p>
        </p:txBody>
      </p:sp>
      <p:sp>
        <p:nvSpPr>
          <p:cNvPr id="8" name="Text Placeholder 7"/>
          <p:cNvSpPr>
            <a:spLocks noGrp="1"/>
          </p:cNvSpPr>
          <p:nvPr>
            <p:ph type="body" sz="half" idx="2"/>
          </p:nvPr>
        </p:nvSpPr>
        <p:spPr/>
        <p:txBody>
          <a:bodyPr/>
          <a:lstStyle/>
          <a:p>
            <a:pPr algn="l"/>
            <a:r>
              <a:rPr lang="en-US" dirty="0">
                <a:solidFill>
                  <a:schemeClr val="tx1"/>
                </a:solidFill>
                <a:latin typeface="Courier New" panose="02070309020205020404" pitchFamily="49" charset="0"/>
                <a:cs typeface="Courier New" panose="02070309020205020404" pitchFamily="49" charset="0"/>
              </a:rPr>
              <a:t>if (test)</a:t>
            </a:r>
          </a:p>
          <a:p>
            <a:pPr algn="l"/>
            <a:r>
              <a:rPr lang="en-US" dirty="0">
                <a:solidFill>
                  <a:schemeClr val="tx1"/>
                </a:solidFill>
                <a:latin typeface="Courier New" panose="02070309020205020404" pitchFamily="49" charset="0"/>
                <a:cs typeface="Courier New" panose="02070309020205020404" pitchFamily="49" charset="0"/>
              </a:rPr>
              <a:t>	statement;</a:t>
            </a:r>
          </a:p>
          <a:p>
            <a:endParaRPr lang="en-US" dirty="0"/>
          </a:p>
          <a:p>
            <a:r>
              <a:rPr lang="en-US" dirty="0"/>
              <a:t>If the test is true, do the statement.</a:t>
            </a:r>
          </a:p>
          <a:p>
            <a:r>
              <a:rPr lang="en-US" dirty="0"/>
              <a:t>If the statement is false, then do nothing.</a:t>
            </a:r>
          </a:p>
        </p:txBody>
      </p:sp>
      <p:pic>
        <p:nvPicPr>
          <p:cNvPr id="3" name="Picture 2">
            <a:extLst>
              <a:ext uri="{FF2B5EF4-FFF2-40B4-BE49-F238E27FC236}">
                <a16:creationId xmlns:a16="http://schemas.microsoft.com/office/drawing/2014/main" id="{20FD4149-E298-47AA-B86B-CE67DB60CD17}"/>
              </a:ext>
            </a:extLst>
          </p:cNvPr>
          <p:cNvPicPr>
            <a:picLocks noChangeAspect="1"/>
          </p:cNvPicPr>
          <p:nvPr/>
        </p:nvPicPr>
        <p:blipFill>
          <a:blip r:embed="rId3"/>
          <a:stretch>
            <a:fillRect/>
          </a:stretch>
        </p:blipFill>
        <p:spPr>
          <a:xfrm>
            <a:off x="6322322" y="963267"/>
            <a:ext cx="5193817" cy="4516363"/>
          </a:xfrm>
          <a:prstGeom prst="rect">
            <a:avLst/>
          </a:prstGeom>
        </p:spPr>
      </p:pic>
    </p:spTree>
    <p:extLst>
      <p:ext uri="{BB962C8B-B14F-4D97-AF65-F5344CB8AC3E}">
        <p14:creationId xmlns:p14="http://schemas.microsoft.com/office/powerpoint/2010/main" val="17838114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lumMod val="95000"/>
            </a:schemeClr>
          </a:solidFill>
          <a:effectLst/>
        </p:spPr>
      </p:sp>
      <p:sp>
        <p:nvSpPr>
          <p:cNvPr id="10" name="Rectangle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19085" y="-2"/>
            <a:ext cx="6072915" cy="68580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56966" y="640080"/>
            <a:ext cx="4818888" cy="5261170"/>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1520" y="806357"/>
            <a:ext cx="4511266" cy="492861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Content Placeholder 6"/>
          <p:cNvPicPr>
            <a:picLocks noGrp="1" noChangeAspect="1"/>
          </p:cNvPicPr>
          <p:nvPr>
            <p:ph idx="1"/>
          </p:nvPr>
        </p:nvPicPr>
        <p:blipFill>
          <a:blip r:embed="rId3"/>
          <a:stretch>
            <a:fillRect/>
          </a:stretch>
        </p:blipFill>
        <p:spPr>
          <a:xfrm>
            <a:off x="1077883" y="970949"/>
            <a:ext cx="3981054" cy="4599432"/>
          </a:xfrm>
          <a:prstGeom prst="rect">
            <a:avLst/>
          </a:prstGeom>
        </p:spPr>
      </p:pic>
      <p:sp>
        <p:nvSpPr>
          <p:cNvPr id="2" name="Title 1"/>
          <p:cNvSpPr>
            <a:spLocks noGrp="1"/>
          </p:cNvSpPr>
          <p:nvPr>
            <p:ph type="title"/>
          </p:nvPr>
        </p:nvSpPr>
        <p:spPr>
          <a:xfrm>
            <a:off x="6923757" y="1290025"/>
            <a:ext cx="4475892" cy="1188720"/>
          </a:xfrm>
          <a:solidFill>
            <a:srgbClr val="FFFFFF"/>
          </a:solidFill>
          <a:ln>
            <a:solidFill>
              <a:srgbClr val="404040"/>
            </a:solidFill>
          </a:ln>
        </p:spPr>
        <p:txBody>
          <a:bodyPr vert="horz" lIns="182880" tIns="182880" rIns="182880" bIns="182880" rtlCol="0" anchor="ctr">
            <a:normAutofit/>
          </a:bodyPr>
          <a:lstStyle/>
          <a:p>
            <a:r>
              <a:rPr lang="en-US" sz="2800" dirty="0"/>
              <a:t>If-Else Statement</a:t>
            </a:r>
          </a:p>
        </p:txBody>
      </p:sp>
      <p:sp>
        <p:nvSpPr>
          <p:cNvPr id="4" name="Text Placeholder 3"/>
          <p:cNvSpPr>
            <a:spLocks noGrp="1"/>
          </p:cNvSpPr>
          <p:nvPr>
            <p:ph type="body" sz="half" idx="2"/>
          </p:nvPr>
        </p:nvSpPr>
        <p:spPr>
          <a:xfrm>
            <a:off x="6923757" y="2858703"/>
            <a:ext cx="4475892" cy="3042547"/>
          </a:xfrm>
        </p:spPr>
        <p:txBody>
          <a:bodyPr vert="horz" lIns="91440" tIns="45720" rIns="91440" bIns="45720" rtlCol="0">
            <a:normAutofit/>
          </a:bodyPr>
          <a:lstStyle/>
          <a:p>
            <a:pPr indent="-228600" algn="l">
              <a:buFont typeface="Arial" panose="020B0604020202020204" pitchFamily="34" charset="0"/>
              <a:buChar char="•"/>
            </a:pPr>
            <a:r>
              <a:rPr lang="en-US" dirty="0"/>
              <a:t>If test is true, do statement 1.</a:t>
            </a:r>
          </a:p>
          <a:p>
            <a:pPr indent="-228600" algn="l">
              <a:buFont typeface="Arial" panose="020B0604020202020204" pitchFamily="34" charset="0"/>
              <a:buChar char="•"/>
            </a:pPr>
            <a:r>
              <a:rPr lang="en-US" dirty="0"/>
              <a:t>If test is false, do statement 2.</a:t>
            </a:r>
          </a:p>
          <a:p>
            <a:pPr indent="-228600" algn="l">
              <a:buFont typeface="Arial" panose="020B0604020202020204" pitchFamily="34" charset="0"/>
              <a:buChar char="•"/>
            </a:pPr>
            <a:endParaRPr lang="en-US" dirty="0"/>
          </a:p>
          <a:p>
            <a:pPr indent="-228600" algn="l">
              <a:buFont typeface="Arial" panose="020B0604020202020204" pitchFamily="34" charset="0"/>
              <a:buChar char="•"/>
            </a:pPr>
            <a:r>
              <a:rPr lang="en-US" dirty="0">
                <a:solidFill>
                  <a:schemeClr val="tx1"/>
                </a:solidFill>
                <a:latin typeface="Courier New" panose="02070309020205020404" pitchFamily="49" charset="0"/>
                <a:cs typeface="Courier New" panose="02070309020205020404" pitchFamily="49" charset="0"/>
              </a:rPr>
              <a:t>if (test)</a:t>
            </a:r>
          </a:p>
          <a:p>
            <a:pPr marL="228600" lvl="1"/>
            <a:r>
              <a:rPr lang="en-US" dirty="0">
                <a:solidFill>
                  <a:schemeClr val="tx1"/>
                </a:solidFill>
                <a:latin typeface="Courier New" panose="02070309020205020404" pitchFamily="49" charset="0"/>
                <a:cs typeface="Courier New" panose="02070309020205020404" pitchFamily="49" charset="0"/>
              </a:rPr>
              <a:t>	statement1;</a:t>
            </a:r>
          </a:p>
          <a:p>
            <a:pPr marL="228600" lvl="1"/>
            <a:r>
              <a:rPr lang="en-US" dirty="0">
                <a:solidFill>
                  <a:schemeClr val="tx1"/>
                </a:solidFill>
                <a:latin typeface="Courier New" panose="02070309020205020404" pitchFamily="49" charset="0"/>
                <a:cs typeface="Courier New" panose="02070309020205020404" pitchFamily="49" charset="0"/>
              </a:rPr>
              <a:t>else</a:t>
            </a:r>
          </a:p>
          <a:p>
            <a:pPr marL="228600" lvl="1"/>
            <a:r>
              <a:rPr lang="en-US" dirty="0">
                <a:solidFill>
                  <a:schemeClr val="tx1"/>
                </a:solidFill>
                <a:latin typeface="Courier New" panose="02070309020205020404" pitchFamily="49" charset="0"/>
                <a:cs typeface="Courier New" panose="02070309020205020404" pitchFamily="49" charset="0"/>
              </a:rPr>
              <a:t>	statement2;</a:t>
            </a:r>
          </a:p>
        </p:txBody>
      </p:sp>
    </p:spTree>
    <p:extLst>
      <p:ext uri="{BB962C8B-B14F-4D97-AF65-F5344CB8AC3E}">
        <p14:creationId xmlns:p14="http://schemas.microsoft.com/office/powerpoint/2010/main" val="24158107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If-Else Variations</a:t>
            </a:r>
          </a:p>
        </p:txBody>
      </p:sp>
      <p:sp>
        <p:nvSpPr>
          <p:cNvPr id="6" name="TextBox 5"/>
          <p:cNvSpPr txBox="1"/>
          <p:nvPr/>
        </p:nvSpPr>
        <p:spPr>
          <a:xfrm>
            <a:off x="7660234" y="2518756"/>
            <a:ext cx="2300630" cy="3416320"/>
          </a:xfrm>
          <a:prstGeom prst="rect">
            <a:avLst/>
          </a:prstGeom>
          <a:noFill/>
        </p:spPr>
        <p:txBody>
          <a:bodyPr wrap="none" rtlCol="0">
            <a:spAutoFit/>
          </a:bodyPr>
          <a:lstStyle/>
          <a:p>
            <a:r>
              <a:rPr lang="en-US" dirty="0">
                <a:latin typeface="Courier New" panose="02070309020205020404" pitchFamily="49" charset="0"/>
                <a:cs typeface="Courier New" panose="02070309020205020404" pitchFamily="49" charset="0"/>
              </a:rPr>
              <a:t>if (Test)</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Statement 1;</a:t>
            </a:r>
          </a:p>
          <a:p>
            <a:r>
              <a:rPr lang="en-US" dirty="0">
                <a:latin typeface="Courier New" panose="02070309020205020404" pitchFamily="49" charset="0"/>
                <a:cs typeface="Courier New" panose="02070309020205020404" pitchFamily="49" charset="0"/>
              </a:rPr>
              <a:t>		. . .</a:t>
            </a:r>
          </a:p>
          <a:p>
            <a:r>
              <a:rPr lang="en-US" dirty="0">
                <a:latin typeface="Courier New" panose="02070309020205020404" pitchFamily="49" charset="0"/>
                <a:cs typeface="Courier New" panose="02070309020205020404" pitchFamily="49" charset="0"/>
              </a:rPr>
              <a:t>	Statement n;</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else</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Statement 1;</a:t>
            </a:r>
          </a:p>
          <a:p>
            <a:r>
              <a:rPr lang="en-US" dirty="0">
                <a:latin typeface="Courier New" panose="02070309020205020404" pitchFamily="49" charset="0"/>
                <a:cs typeface="Courier New" panose="02070309020205020404" pitchFamily="49" charset="0"/>
              </a:rPr>
              <a:t>		. . .</a:t>
            </a:r>
          </a:p>
          <a:p>
            <a:r>
              <a:rPr lang="en-US" dirty="0">
                <a:latin typeface="Courier New" panose="02070309020205020404" pitchFamily="49" charset="0"/>
                <a:cs typeface="Courier New" panose="02070309020205020404" pitchFamily="49" charset="0"/>
              </a:rPr>
              <a:t>	Statement m;</a:t>
            </a:r>
          </a:p>
          <a:p>
            <a:r>
              <a:rPr lang="en-US" dirty="0">
                <a:latin typeface="Courier New" panose="02070309020205020404" pitchFamily="49" charset="0"/>
                <a:cs typeface="Courier New" panose="02070309020205020404" pitchFamily="49" charset="0"/>
              </a:rPr>
              <a:t>}</a:t>
            </a:r>
          </a:p>
        </p:txBody>
      </p:sp>
      <p:sp>
        <p:nvSpPr>
          <p:cNvPr id="7" name="TextBox 6"/>
          <p:cNvSpPr txBox="1"/>
          <p:nvPr/>
        </p:nvSpPr>
        <p:spPr>
          <a:xfrm>
            <a:off x="2231136" y="2518756"/>
            <a:ext cx="2798064" cy="1200329"/>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if (Test)</a:t>
            </a:r>
          </a:p>
          <a:p>
            <a:r>
              <a:rPr lang="en-US" dirty="0">
                <a:latin typeface="Courier New" panose="02070309020205020404" pitchFamily="49" charset="0"/>
                <a:cs typeface="Courier New" panose="02070309020205020404" pitchFamily="49" charset="0"/>
              </a:rPr>
              <a:t>	statement 1;</a:t>
            </a:r>
          </a:p>
          <a:p>
            <a:r>
              <a:rPr lang="en-US" dirty="0">
                <a:latin typeface="Courier New" panose="02070309020205020404" pitchFamily="49" charset="0"/>
                <a:cs typeface="Courier New" panose="02070309020205020404" pitchFamily="49" charset="0"/>
              </a:rPr>
              <a:t>else</a:t>
            </a:r>
          </a:p>
          <a:p>
            <a:r>
              <a:rPr lang="en-US" dirty="0">
                <a:latin typeface="Courier New" panose="02070309020205020404" pitchFamily="49" charset="0"/>
                <a:cs typeface="Courier New" panose="02070309020205020404" pitchFamily="49" charset="0"/>
              </a:rPr>
              <a:t>	statement 2;</a:t>
            </a:r>
          </a:p>
        </p:txBody>
      </p:sp>
      <p:sp>
        <p:nvSpPr>
          <p:cNvPr id="3" name="TextBox 2"/>
          <p:cNvSpPr txBox="1"/>
          <p:nvPr/>
        </p:nvSpPr>
        <p:spPr>
          <a:xfrm>
            <a:off x="2231136" y="4084429"/>
            <a:ext cx="2300630" cy="2308324"/>
          </a:xfrm>
          <a:prstGeom prst="rect">
            <a:avLst/>
          </a:prstGeom>
          <a:noFill/>
        </p:spPr>
        <p:txBody>
          <a:bodyPr wrap="none" rtlCol="0">
            <a:spAutoFit/>
          </a:bodyPr>
          <a:lstStyle/>
          <a:p>
            <a:r>
              <a:rPr lang="en-US" dirty="0">
                <a:latin typeface="Courier New" panose="02070309020205020404" pitchFamily="49" charset="0"/>
                <a:cs typeface="Courier New" panose="02070309020205020404" pitchFamily="49" charset="0"/>
              </a:rPr>
              <a:t>if (Test)</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statement 1;</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else</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statement 2;</a:t>
            </a:r>
          </a:p>
          <a:p>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4883440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7177659" y="147201"/>
            <a:ext cx="4062001" cy="6286501"/>
          </a:xfrm>
          <a:prstGeom prst="rect">
            <a:avLst/>
          </a:prstGeom>
        </p:spPr>
      </p:pic>
      <p:sp>
        <p:nvSpPr>
          <p:cNvPr id="6" name="Title 5"/>
          <p:cNvSpPr>
            <a:spLocks noGrp="1"/>
          </p:cNvSpPr>
          <p:nvPr>
            <p:ph type="title"/>
          </p:nvPr>
        </p:nvSpPr>
        <p:spPr/>
        <p:txBody>
          <a:bodyPr/>
          <a:lstStyle/>
          <a:p>
            <a:r>
              <a:rPr lang="en-US" dirty="0"/>
              <a:t>If-Else Ladder</a:t>
            </a:r>
          </a:p>
        </p:txBody>
      </p:sp>
      <p:sp>
        <p:nvSpPr>
          <p:cNvPr id="8" name="Text Placeholder 7"/>
          <p:cNvSpPr>
            <a:spLocks noGrp="1"/>
          </p:cNvSpPr>
          <p:nvPr>
            <p:ph type="body" sz="half" idx="2"/>
          </p:nvPr>
        </p:nvSpPr>
        <p:spPr/>
        <p:txBody>
          <a:bodyPr>
            <a:normAutofit fontScale="92500" lnSpcReduction="20000"/>
          </a:bodyPr>
          <a:lstStyle/>
          <a:p>
            <a:r>
              <a:rPr lang="en-US" dirty="0"/>
              <a:t>Effects a multi-way branch.</a:t>
            </a:r>
          </a:p>
          <a:p>
            <a:r>
              <a:rPr lang="en-US" dirty="0"/>
              <a:t>Really, just an if-else statement nested in the else branch of an if-else statement.</a:t>
            </a:r>
          </a:p>
          <a:p>
            <a:r>
              <a:rPr lang="en-US" dirty="0"/>
              <a:t>Evaluate tests top to bottom, do statement(s) associated with the first true test, then leave the ladder.</a:t>
            </a:r>
          </a:p>
          <a:p>
            <a:r>
              <a:rPr lang="en-US" dirty="0"/>
              <a:t>If no test is true and there is an else at the end (without a test), do the else, otherwise do nothing.</a:t>
            </a:r>
          </a:p>
        </p:txBody>
      </p:sp>
    </p:spTree>
    <p:extLst>
      <p:ext uri="{BB962C8B-B14F-4D97-AF65-F5344CB8AC3E}">
        <p14:creationId xmlns:p14="http://schemas.microsoft.com/office/powerpoint/2010/main" val="25182307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If-Else Ladder</a:t>
            </a:r>
          </a:p>
        </p:txBody>
      </p:sp>
      <p:sp>
        <p:nvSpPr>
          <p:cNvPr id="4" name="Text Placeholder 3"/>
          <p:cNvSpPr>
            <a:spLocks noGrp="1"/>
          </p:cNvSpPr>
          <p:nvPr>
            <p:ph type="body" sz="half" idx="2"/>
          </p:nvPr>
        </p:nvSpPr>
        <p:spPr/>
        <p:txBody>
          <a:bodyPr/>
          <a:lstStyle/>
          <a:p>
            <a:r>
              <a:rPr lang="en-US" dirty="0"/>
              <a:t>Syntax and Structure</a:t>
            </a:r>
          </a:p>
        </p:txBody>
      </p:sp>
      <p:sp>
        <p:nvSpPr>
          <p:cNvPr id="5" name="TextBox 4"/>
          <p:cNvSpPr txBox="1"/>
          <p:nvPr/>
        </p:nvSpPr>
        <p:spPr>
          <a:xfrm>
            <a:off x="6381404" y="0"/>
            <a:ext cx="2330334" cy="3539430"/>
          </a:xfrm>
          <a:prstGeom prst="rect">
            <a:avLst/>
          </a:prstGeom>
          <a:noFill/>
        </p:spPr>
        <p:txBody>
          <a:bodyPr wrap="square" rtlCol="0">
            <a:spAutoFit/>
          </a:bodyPr>
          <a:lstStyle/>
          <a:p>
            <a:r>
              <a:rPr lang="en-US" sz="1600" dirty="0">
                <a:latin typeface="Courier New" panose="02070309020205020404" pitchFamily="49" charset="0"/>
                <a:cs typeface="Courier New" panose="02070309020205020404" pitchFamily="49" charset="0"/>
              </a:rPr>
              <a:t>if (Test 1)</a:t>
            </a:r>
          </a:p>
          <a:p>
            <a:r>
              <a:rPr lang="en-US" sz="1600" dirty="0">
                <a:latin typeface="Courier New" panose="02070309020205020404" pitchFamily="49" charset="0"/>
                <a:cs typeface="Courier New" panose="02070309020205020404" pitchFamily="49" charset="0"/>
              </a:rPr>
              <a:t>{</a:t>
            </a:r>
          </a:p>
          <a:p>
            <a:r>
              <a:rPr lang="en-US" sz="1600" dirty="0">
                <a:latin typeface="Courier New" panose="02070309020205020404" pitchFamily="49" charset="0"/>
                <a:cs typeface="Courier New" panose="02070309020205020404" pitchFamily="49" charset="0"/>
              </a:rPr>
              <a:t>	Statement 1;</a:t>
            </a:r>
          </a:p>
          <a:p>
            <a:r>
              <a:rPr lang="en-US" sz="1600" dirty="0">
                <a:latin typeface="Courier New" panose="02070309020205020404" pitchFamily="49" charset="0"/>
                <a:cs typeface="Courier New" panose="02070309020205020404" pitchFamily="49" charset="0"/>
              </a:rPr>
              <a:t>	Statement 2;</a:t>
            </a:r>
          </a:p>
          <a:p>
            <a:r>
              <a:rPr lang="en-US" sz="1600" dirty="0">
                <a:latin typeface="Courier New" panose="02070309020205020404" pitchFamily="49" charset="0"/>
                <a:cs typeface="Courier New" panose="02070309020205020404" pitchFamily="49" charset="0"/>
              </a:rPr>
              <a:t>	   . . . .</a:t>
            </a:r>
          </a:p>
          <a:p>
            <a:r>
              <a:rPr lang="en-US" sz="1600" dirty="0">
                <a:latin typeface="Courier New" panose="02070309020205020404" pitchFamily="49" charset="0"/>
                <a:cs typeface="Courier New" panose="02070309020205020404" pitchFamily="49" charset="0"/>
              </a:rPr>
              <a:t>	Statement j;</a:t>
            </a:r>
          </a:p>
          <a:p>
            <a:r>
              <a:rPr lang="en-US" sz="1600" dirty="0">
                <a:latin typeface="Courier New" panose="02070309020205020404" pitchFamily="49" charset="0"/>
                <a:cs typeface="Courier New" panose="02070309020205020404" pitchFamily="49" charset="0"/>
              </a:rPr>
              <a:t>}</a:t>
            </a:r>
          </a:p>
          <a:p>
            <a:r>
              <a:rPr lang="en-US" sz="1600" dirty="0">
                <a:latin typeface="Courier New" panose="02070309020205020404" pitchFamily="49" charset="0"/>
                <a:cs typeface="Courier New" panose="02070309020205020404" pitchFamily="49" charset="0"/>
              </a:rPr>
              <a:t>else if (Test 2)</a:t>
            </a:r>
          </a:p>
          <a:p>
            <a:r>
              <a:rPr lang="en-US" sz="1600" dirty="0">
                <a:latin typeface="Courier New" panose="02070309020205020404" pitchFamily="49" charset="0"/>
                <a:cs typeface="Courier New" panose="02070309020205020404" pitchFamily="49" charset="0"/>
              </a:rPr>
              <a:t>{</a:t>
            </a:r>
          </a:p>
          <a:p>
            <a:r>
              <a:rPr lang="en-US" sz="1600" dirty="0">
                <a:latin typeface="Courier New" panose="02070309020205020404" pitchFamily="49" charset="0"/>
                <a:cs typeface="Courier New" panose="02070309020205020404" pitchFamily="49" charset="0"/>
              </a:rPr>
              <a:t>	Statement 1;</a:t>
            </a:r>
          </a:p>
          <a:p>
            <a:r>
              <a:rPr lang="en-US" sz="1600" dirty="0">
                <a:latin typeface="Courier New" panose="02070309020205020404" pitchFamily="49" charset="0"/>
                <a:cs typeface="Courier New" panose="02070309020205020404" pitchFamily="49" charset="0"/>
              </a:rPr>
              <a:t>	Statement 2;</a:t>
            </a:r>
          </a:p>
          <a:p>
            <a:r>
              <a:rPr lang="en-US" sz="1600" dirty="0">
                <a:latin typeface="Courier New" panose="02070309020205020404" pitchFamily="49" charset="0"/>
                <a:cs typeface="Courier New" panose="02070309020205020404" pitchFamily="49" charset="0"/>
              </a:rPr>
              <a:t>	   . . . .</a:t>
            </a:r>
          </a:p>
          <a:p>
            <a:r>
              <a:rPr lang="en-US" sz="1600" dirty="0">
                <a:latin typeface="Courier New" panose="02070309020205020404" pitchFamily="49" charset="0"/>
                <a:cs typeface="Courier New" panose="02070309020205020404" pitchFamily="49" charset="0"/>
              </a:rPr>
              <a:t>	Statement k;</a:t>
            </a:r>
          </a:p>
          <a:p>
            <a:r>
              <a:rPr lang="en-US" sz="1600" dirty="0">
                <a:latin typeface="Courier New" panose="02070309020205020404" pitchFamily="49" charset="0"/>
                <a:cs typeface="Courier New" panose="02070309020205020404" pitchFamily="49" charset="0"/>
              </a:rPr>
              <a:t>}</a:t>
            </a:r>
          </a:p>
        </p:txBody>
      </p:sp>
      <p:sp>
        <p:nvSpPr>
          <p:cNvPr id="3" name="TextBox 2"/>
          <p:cNvSpPr txBox="1"/>
          <p:nvPr/>
        </p:nvSpPr>
        <p:spPr>
          <a:xfrm>
            <a:off x="6381404" y="3385325"/>
            <a:ext cx="2159566" cy="3539430"/>
          </a:xfrm>
          <a:prstGeom prst="rect">
            <a:avLst/>
          </a:prstGeom>
          <a:noFill/>
        </p:spPr>
        <p:txBody>
          <a:bodyPr wrap="none" rtlCol="0">
            <a:spAutoFit/>
          </a:bodyPr>
          <a:lstStyle/>
          <a:p>
            <a:r>
              <a:rPr lang="en-US" sz="1600" dirty="0">
                <a:latin typeface="Courier New" panose="02070309020205020404" pitchFamily="49" charset="0"/>
                <a:cs typeface="Courier New" panose="02070309020205020404" pitchFamily="49" charset="0"/>
              </a:rPr>
              <a:t>else if (Test n)</a:t>
            </a:r>
          </a:p>
          <a:p>
            <a:r>
              <a:rPr lang="en-US" sz="1600" dirty="0">
                <a:latin typeface="Courier New" panose="02070309020205020404" pitchFamily="49" charset="0"/>
                <a:cs typeface="Courier New" panose="02070309020205020404" pitchFamily="49" charset="0"/>
              </a:rPr>
              <a:t>{</a:t>
            </a:r>
          </a:p>
          <a:p>
            <a:r>
              <a:rPr lang="en-US" sz="1600" dirty="0">
                <a:latin typeface="Courier New" panose="02070309020205020404" pitchFamily="49" charset="0"/>
                <a:cs typeface="Courier New" panose="02070309020205020404" pitchFamily="49" charset="0"/>
              </a:rPr>
              <a:t>	Statement 1;</a:t>
            </a:r>
          </a:p>
          <a:p>
            <a:r>
              <a:rPr lang="en-US" sz="1600" dirty="0">
                <a:latin typeface="Courier New" panose="02070309020205020404" pitchFamily="49" charset="0"/>
                <a:cs typeface="Courier New" panose="02070309020205020404" pitchFamily="49" charset="0"/>
              </a:rPr>
              <a:t>	Statement 2;</a:t>
            </a:r>
          </a:p>
          <a:p>
            <a:r>
              <a:rPr lang="en-US" sz="1600" dirty="0">
                <a:latin typeface="Courier New" panose="02070309020205020404" pitchFamily="49" charset="0"/>
                <a:cs typeface="Courier New" panose="02070309020205020404" pitchFamily="49" charset="0"/>
              </a:rPr>
              <a:t>	   . . . .</a:t>
            </a:r>
          </a:p>
          <a:p>
            <a:r>
              <a:rPr lang="en-US" sz="1600" dirty="0">
                <a:latin typeface="Courier New" panose="02070309020205020404" pitchFamily="49" charset="0"/>
                <a:cs typeface="Courier New" panose="02070309020205020404" pitchFamily="49" charset="0"/>
              </a:rPr>
              <a:t>	Statement m;</a:t>
            </a:r>
          </a:p>
          <a:p>
            <a:r>
              <a:rPr lang="en-US" sz="1600" dirty="0">
                <a:latin typeface="Courier New" panose="02070309020205020404" pitchFamily="49" charset="0"/>
                <a:cs typeface="Courier New" panose="02070309020205020404" pitchFamily="49" charset="0"/>
              </a:rPr>
              <a:t>}</a:t>
            </a:r>
          </a:p>
          <a:p>
            <a:r>
              <a:rPr lang="en-US" sz="1600" dirty="0">
                <a:latin typeface="Courier New" panose="02070309020205020404" pitchFamily="49" charset="0"/>
                <a:cs typeface="Courier New" panose="02070309020205020404" pitchFamily="49" charset="0"/>
              </a:rPr>
              <a:t>else</a:t>
            </a:r>
          </a:p>
          <a:p>
            <a:r>
              <a:rPr lang="en-US" sz="1600" dirty="0">
                <a:latin typeface="Courier New" panose="02070309020205020404" pitchFamily="49" charset="0"/>
                <a:cs typeface="Courier New" panose="02070309020205020404" pitchFamily="49" charset="0"/>
              </a:rPr>
              <a:t>{</a:t>
            </a:r>
          </a:p>
          <a:p>
            <a:r>
              <a:rPr lang="en-US" sz="1600" dirty="0">
                <a:latin typeface="Courier New" panose="02070309020205020404" pitchFamily="49" charset="0"/>
                <a:cs typeface="Courier New" panose="02070309020205020404" pitchFamily="49" charset="0"/>
              </a:rPr>
              <a:t>	Statement 1;</a:t>
            </a:r>
          </a:p>
          <a:p>
            <a:r>
              <a:rPr lang="en-US" sz="1600" dirty="0">
                <a:latin typeface="Courier New" panose="02070309020205020404" pitchFamily="49" charset="0"/>
                <a:cs typeface="Courier New" panose="02070309020205020404" pitchFamily="49" charset="0"/>
              </a:rPr>
              <a:t>	Statement 2;</a:t>
            </a:r>
          </a:p>
          <a:p>
            <a:r>
              <a:rPr lang="en-US" sz="1600" dirty="0">
                <a:latin typeface="Courier New" panose="02070309020205020404" pitchFamily="49" charset="0"/>
                <a:cs typeface="Courier New" panose="02070309020205020404" pitchFamily="49" charset="0"/>
              </a:rPr>
              <a:t>	   . . . .</a:t>
            </a:r>
          </a:p>
          <a:p>
            <a:r>
              <a:rPr lang="en-US" sz="1600" dirty="0">
                <a:latin typeface="Courier New" panose="02070309020205020404" pitchFamily="49" charset="0"/>
                <a:cs typeface="Courier New" panose="02070309020205020404" pitchFamily="49" charset="0"/>
              </a:rPr>
              <a:t>	Statement n;</a:t>
            </a:r>
          </a:p>
          <a:p>
            <a:r>
              <a:rPr lang="en-US" sz="1600"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37904541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Examples</a:t>
            </a:r>
          </a:p>
        </p:txBody>
      </p:sp>
      <p:sp>
        <p:nvSpPr>
          <p:cNvPr id="6" name="TextBox 5"/>
          <p:cNvSpPr txBox="1"/>
          <p:nvPr/>
        </p:nvSpPr>
        <p:spPr>
          <a:xfrm>
            <a:off x="615141" y="2510444"/>
            <a:ext cx="5336771" cy="3693319"/>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if (line33 &lt; line34)</a:t>
            </a:r>
          </a:p>
          <a:p>
            <a:r>
              <a:rPr lang="en-US" dirty="0">
                <a:latin typeface="Courier New" panose="02070309020205020404" pitchFamily="49" charset="0"/>
                <a:cs typeface="Courier New" panose="02070309020205020404" pitchFamily="49" charset="0"/>
              </a:rPr>
              <a:t>	line37 = line36 - line35;</a:t>
            </a: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if (income &gt;= 1400 || interest &gt; 750)</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must_file</a:t>
            </a:r>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deductions = 1;</a:t>
            </a:r>
          </a:p>
          <a:p>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adjusted_income</a:t>
            </a:r>
            <a:r>
              <a:rPr lang="en-US" dirty="0">
                <a:latin typeface="Courier New" panose="02070309020205020404" pitchFamily="49" charset="0"/>
                <a:cs typeface="Courier New" panose="02070309020205020404" pitchFamily="49" charset="0"/>
              </a:rPr>
              <a:t> = line37;</a:t>
            </a:r>
          </a:p>
          <a:p>
            <a:r>
              <a:rPr lang="en-US" dirty="0">
                <a:latin typeface="Courier New" panose="02070309020205020404" pitchFamily="49" charset="0"/>
                <a:cs typeface="Courier New" panose="02070309020205020404" pitchFamily="49" charset="0"/>
              </a:rPr>
              <a:t>}</a:t>
            </a:r>
          </a:p>
        </p:txBody>
      </p:sp>
      <p:sp>
        <p:nvSpPr>
          <p:cNvPr id="7" name="TextBox 6"/>
          <p:cNvSpPr txBox="1"/>
          <p:nvPr/>
        </p:nvSpPr>
        <p:spPr>
          <a:xfrm>
            <a:off x="6251171" y="2510444"/>
            <a:ext cx="5336771" cy="3416320"/>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if (score &gt;= 95)</a:t>
            </a:r>
          </a:p>
          <a:p>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cout</a:t>
            </a:r>
            <a:r>
              <a:rPr lang="en-US" dirty="0">
                <a:latin typeface="Courier New" panose="02070309020205020404" pitchFamily="49" charset="0"/>
                <a:cs typeface="Courier New" panose="02070309020205020404" pitchFamily="49" charset="0"/>
              </a:rPr>
              <a:t> &lt;&lt; "Grade: A\n";</a:t>
            </a:r>
          </a:p>
          <a:p>
            <a:r>
              <a:rPr lang="en-US" dirty="0">
                <a:latin typeface="Courier New" panose="02070309020205020404" pitchFamily="49" charset="0"/>
                <a:cs typeface="Courier New" panose="02070309020205020404" pitchFamily="49" charset="0"/>
              </a:rPr>
              <a:t>else if (score &gt;= 90 &amp;&amp; score &lt; 95)</a:t>
            </a:r>
          </a:p>
          <a:p>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cout</a:t>
            </a:r>
            <a:r>
              <a:rPr lang="en-US" dirty="0">
                <a:latin typeface="Courier New" panose="02070309020205020404" pitchFamily="49" charset="0"/>
                <a:cs typeface="Courier New" panose="02070309020205020404" pitchFamily="49" charset="0"/>
              </a:rPr>
              <a:t> &lt;&lt; "Grade: A-\n";</a:t>
            </a:r>
          </a:p>
          <a:p>
            <a:r>
              <a:rPr lang="en-US" dirty="0">
                <a:latin typeface="Courier New" panose="02070309020205020404" pitchFamily="49" charset="0"/>
                <a:cs typeface="Courier New" panose="02070309020205020404" pitchFamily="49" charset="0"/>
              </a:rPr>
              <a:t>else if (score &gt;= 85 &amp;&amp; score &lt; 90)</a:t>
            </a:r>
          </a:p>
          <a:p>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cout</a:t>
            </a:r>
            <a:r>
              <a:rPr lang="en-US" dirty="0">
                <a:latin typeface="Courier New" panose="02070309020205020404" pitchFamily="49" charset="0"/>
                <a:cs typeface="Courier New" panose="02070309020205020404" pitchFamily="49" charset="0"/>
              </a:rPr>
              <a:t> &lt;&lt; "Grade: B+\n";</a:t>
            </a:r>
          </a:p>
          <a:p>
            <a:r>
              <a:rPr lang="en-US" dirty="0">
                <a:latin typeface="Courier New" panose="02070309020205020404" pitchFamily="49" charset="0"/>
                <a:cs typeface="Courier New" panose="02070309020205020404" pitchFamily="49" charset="0"/>
              </a:rPr>
              <a:t>else if (score &gt;= 80 &amp;&amp; score &lt; 85)</a:t>
            </a:r>
          </a:p>
          <a:p>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cout</a:t>
            </a:r>
            <a:r>
              <a:rPr lang="en-US" dirty="0">
                <a:latin typeface="Courier New" panose="02070309020205020404" pitchFamily="49" charset="0"/>
                <a:cs typeface="Courier New" panose="02070309020205020404" pitchFamily="49" charset="0"/>
              </a:rPr>
              <a:t> &lt;&lt; "Grade: B\n";</a:t>
            </a:r>
          </a:p>
          <a:p>
            <a:r>
              <a:rPr lang="en-US" dirty="0">
                <a:latin typeface="Courier New" panose="02070309020205020404" pitchFamily="49" charset="0"/>
                <a:cs typeface="Courier New" panose="02070309020205020404" pitchFamily="49" charset="0"/>
              </a:rPr>
              <a:t>else if (score &gt;= 75 &amp;&amp; score &lt; 80)</a:t>
            </a:r>
          </a:p>
          <a:p>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cout</a:t>
            </a:r>
            <a:r>
              <a:rPr lang="en-US" dirty="0">
                <a:latin typeface="Courier New" panose="02070309020205020404" pitchFamily="49" charset="0"/>
                <a:cs typeface="Courier New" panose="02070309020205020404" pitchFamily="49" charset="0"/>
              </a:rPr>
              <a:t> &lt;&lt; "Grade: B-\n";</a:t>
            </a:r>
          </a:p>
          <a:p>
            <a:r>
              <a:rPr lang="en-US" dirty="0">
                <a:latin typeface="Courier New" panose="02070309020205020404" pitchFamily="49" charset="0"/>
                <a:cs typeface="Courier New" panose="02070309020205020404" pitchFamily="49" charset="0"/>
              </a:rPr>
              <a:t>else (score &lt; 75)</a:t>
            </a:r>
          </a:p>
          <a:p>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cout</a:t>
            </a:r>
            <a:r>
              <a:rPr lang="en-US" dirty="0">
                <a:latin typeface="Courier New" panose="02070309020205020404" pitchFamily="49" charset="0"/>
                <a:cs typeface="Courier New" panose="02070309020205020404" pitchFamily="49" charset="0"/>
              </a:rPr>
              <a:t> &lt;&lt; "Grade: E\n";</a:t>
            </a:r>
          </a:p>
        </p:txBody>
      </p:sp>
    </p:spTree>
    <p:extLst>
      <p:ext uri="{BB962C8B-B14F-4D97-AF65-F5344CB8AC3E}">
        <p14:creationId xmlns:p14="http://schemas.microsoft.com/office/powerpoint/2010/main" val="26059648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Dangling Else Problem</a:t>
            </a:r>
          </a:p>
        </p:txBody>
      </p:sp>
      <p:pic>
        <p:nvPicPr>
          <p:cNvPr id="5" name="Content Placeholder 4"/>
          <p:cNvPicPr>
            <a:picLocks noGrp="1" noChangeAspect="1"/>
          </p:cNvPicPr>
          <p:nvPr>
            <p:ph sz="half" idx="2"/>
          </p:nvPr>
        </p:nvPicPr>
        <p:blipFill>
          <a:blip r:embed="rId3"/>
          <a:stretch>
            <a:fillRect/>
          </a:stretch>
        </p:blipFill>
        <p:spPr>
          <a:xfrm>
            <a:off x="4731343" y="2332834"/>
            <a:ext cx="2633730" cy="4301450"/>
          </a:xfrm>
          <a:prstGeom prst="rect">
            <a:avLst/>
          </a:prstGeom>
        </p:spPr>
      </p:pic>
      <p:sp>
        <p:nvSpPr>
          <p:cNvPr id="6" name="TextBox 5"/>
          <p:cNvSpPr txBox="1"/>
          <p:nvPr/>
        </p:nvSpPr>
        <p:spPr>
          <a:xfrm>
            <a:off x="1151725" y="2510443"/>
            <a:ext cx="3023340" cy="1477328"/>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if (test 1)</a:t>
            </a:r>
          </a:p>
          <a:p>
            <a:r>
              <a:rPr lang="en-US" dirty="0">
                <a:latin typeface="Courier New" panose="02070309020205020404" pitchFamily="49" charset="0"/>
                <a:cs typeface="Courier New" panose="02070309020205020404" pitchFamily="49" charset="0"/>
              </a:rPr>
              <a:t>	if (test 2)</a:t>
            </a:r>
          </a:p>
          <a:p>
            <a:r>
              <a:rPr lang="en-US" dirty="0">
                <a:latin typeface="Courier New" panose="02070309020205020404" pitchFamily="49" charset="0"/>
                <a:cs typeface="Courier New" panose="02070309020205020404" pitchFamily="49" charset="0"/>
              </a:rPr>
              <a:t>		statement 1;</a:t>
            </a:r>
          </a:p>
          <a:p>
            <a:r>
              <a:rPr lang="en-US" dirty="0">
                <a:latin typeface="Courier New" panose="02070309020205020404" pitchFamily="49" charset="0"/>
                <a:cs typeface="Courier New" panose="02070309020205020404" pitchFamily="49" charset="0"/>
              </a:rPr>
              <a:t>else</a:t>
            </a:r>
          </a:p>
          <a:p>
            <a:r>
              <a:rPr lang="en-US" dirty="0">
                <a:latin typeface="Courier New" panose="02070309020205020404" pitchFamily="49" charset="0"/>
                <a:cs typeface="Courier New" panose="02070309020205020404" pitchFamily="49" charset="0"/>
              </a:rPr>
              <a:t>	statement 2;</a:t>
            </a:r>
          </a:p>
        </p:txBody>
      </p:sp>
      <p:pic>
        <p:nvPicPr>
          <p:cNvPr id="3" name="Picture 2"/>
          <p:cNvPicPr>
            <a:picLocks noChangeAspect="1"/>
          </p:cNvPicPr>
          <p:nvPr/>
        </p:nvPicPr>
        <p:blipFill>
          <a:blip r:embed="rId4"/>
          <a:stretch>
            <a:fillRect/>
          </a:stretch>
        </p:blipFill>
        <p:spPr>
          <a:xfrm>
            <a:off x="7921351" y="2332834"/>
            <a:ext cx="3081362" cy="4301450"/>
          </a:xfrm>
          <a:prstGeom prst="rect">
            <a:avLst/>
          </a:prstGeom>
        </p:spPr>
      </p:pic>
    </p:spTree>
    <p:extLst>
      <p:ext uri="{BB962C8B-B14F-4D97-AF65-F5344CB8AC3E}">
        <p14:creationId xmlns:p14="http://schemas.microsoft.com/office/powerpoint/2010/main" val="10468023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Fixing the Dangling Else Problem</a:t>
            </a:r>
          </a:p>
        </p:txBody>
      </p:sp>
      <p:sp>
        <p:nvSpPr>
          <p:cNvPr id="5" name="TextBox 4"/>
          <p:cNvSpPr txBox="1"/>
          <p:nvPr/>
        </p:nvSpPr>
        <p:spPr>
          <a:xfrm>
            <a:off x="2231136" y="2743199"/>
            <a:ext cx="2762295" cy="1477328"/>
          </a:xfrm>
          <a:prstGeom prst="rect">
            <a:avLst/>
          </a:prstGeom>
          <a:noFill/>
        </p:spPr>
        <p:txBody>
          <a:bodyPr wrap="none" rtlCol="0">
            <a:spAutoFit/>
          </a:bodyPr>
          <a:lstStyle/>
          <a:p>
            <a:r>
              <a:rPr lang="en-US" dirty="0">
                <a:latin typeface="Courier New" panose="02070309020205020404" pitchFamily="49" charset="0"/>
                <a:cs typeface="Courier New" panose="02070309020205020404" pitchFamily="49" charset="0"/>
              </a:rPr>
              <a:t>if (test 1)</a:t>
            </a:r>
          </a:p>
          <a:p>
            <a:r>
              <a:rPr lang="en-US" dirty="0">
                <a:latin typeface="Courier New" panose="02070309020205020404" pitchFamily="49" charset="0"/>
                <a:cs typeface="Courier New" panose="02070309020205020404" pitchFamily="49" charset="0"/>
              </a:rPr>
              <a:t>	if (test 2)</a:t>
            </a:r>
          </a:p>
          <a:p>
            <a:r>
              <a:rPr lang="en-US" dirty="0">
                <a:latin typeface="Courier New" panose="02070309020205020404" pitchFamily="49" charset="0"/>
                <a:cs typeface="Courier New" panose="02070309020205020404" pitchFamily="49" charset="0"/>
              </a:rPr>
              <a:t>		statement 1;</a:t>
            </a:r>
          </a:p>
          <a:p>
            <a:r>
              <a:rPr lang="en-US" dirty="0">
                <a:latin typeface="Courier New" panose="02070309020205020404" pitchFamily="49" charset="0"/>
                <a:cs typeface="Courier New" panose="02070309020205020404" pitchFamily="49" charset="0"/>
              </a:rPr>
              <a:t>	else</a:t>
            </a:r>
          </a:p>
          <a:p>
            <a:r>
              <a:rPr lang="en-US" dirty="0">
                <a:latin typeface="Courier New" panose="02070309020205020404" pitchFamily="49" charset="0"/>
                <a:cs typeface="Courier New" panose="02070309020205020404" pitchFamily="49" charset="0"/>
              </a:rPr>
              <a:t>		statement 2;</a:t>
            </a:r>
          </a:p>
        </p:txBody>
      </p:sp>
      <p:sp>
        <p:nvSpPr>
          <p:cNvPr id="6" name="TextBox 5"/>
          <p:cNvSpPr txBox="1"/>
          <p:nvPr/>
        </p:nvSpPr>
        <p:spPr>
          <a:xfrm>
            <a:off x="7198569" y="2743199"/>
            <a:ext cx="2762295" cy="2031325"/>
          </a:xfrm>
          <a:prstGeom prst="rect">
            <a:avLst/>
          </a:prstGeom>
          <a:noFill/>
        </p:spPr>
        <p:txBody>
          <a:bodyPr wrap="none" rtlCol="0">
            <a:spAutoFit/>
          </a:bodyPr>
          <a:lstStyle/>
          <a:p>
            <a:r>
              <a:rPr lang="en-US" dirty="0">
                <a:latin typeface="Courier New" panose="02070309020205020404" pitchFamily="49" charset="0"/>
                <a:cs typeface="Courier New" panose="02070309020205020404" pitchFamily="49" charset="0"/>
              </a:rPr>
              <a:t>if (test 1)</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if (test 2)</a:t>
            </a:r>
          </a:p>
          <a:p>
            <a:r>
              <a:rPr lang="en-US" dirty="0">
                <a:latin typeface="Courier New" panose="02070309020205020404" pitchFamily="49" charset="0"/>
                <a:cs typeface="Courier New" panose="02070309020205020404" pitchFamily="49" charset="0"/>
              </a:rPr>
              <a:t>		statement 1;</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else</a:t>
            </a:r>
          </a:p>
          <a:p>
            <a:r>
              <a:rPr lang="en-US" dirty="0">
                <a:latin typeface="Courier New" panose="02070309020205020404" pitchFamily="49" charset="0"/>
                <a:cs typeface="Courier New" panose="02070309020205020404" pitchFamily="49" charset="0"/>
              </a:rPr>
              <a:t>	statement 2;</a:t>
            </a:r>
          </a:p>
        </p:txBody>
      </p:sp>
    </p:spTree>
    <p:extLst>
      <p:ext uri="{BB962C8B-B14F-4D97-AF65-F5344CB8AC3E}">
        <p14:creationId xmlns:p14="http://schemas.microsoft.com/office/powerpoint/2010/main" val="3089828914"/>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706</TotalTime>
  <Words>1176</Words>
  <Application>Microsoft Office PowerPoint</Application>
  <PresentationFormat>Widescreen</PresentationFormat>
  <Paragraphs>144</Paragraphs>
  <Slides>9</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Courier New</vt:lpstr>
      <vt:lpstr>Gill Sans MT</vt:lpstr>
      <vt:lpstr>Parcel</vt:lpstr>
      <vt:lpstr>If Statements</vt:lpstr>
      <vt:lpstr>If Statement Flow</vt:lpstr>
      <vt:lpstr>If-Else Statement</vt:lpstr>
      <vt:lpstr>If-Else Variations</vt:lpstr>
      <vt:lpstr>If-Else Ladder</vt:lpstr>
      <vt:lpstr>If-Else Ladder</vt:lpstr>
      <vt:lpstr>Examples</vt:lpstr>
      <vt:lpstr>The Dangling Else Problem</vt:lpstr>
      <vt:lpstr>Fixing the Dangling Else Problem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34</cp:revision>
  <dcterms:created xsi:type="dcterms:W3CDTF">2016-07-13T22:03:45Z</dcterms:created>
  <dcterms:modified xsi:type="dcterms:W3CDTF">2021-09-30T19:49:17Z</dcterms:modified>
</cp:coreProperties>
</file>