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431780-B868-4675-9C4E-914A1F00CB35}" type="datetimeFigureOut">
              <a:rPr lang="en-US" smtClean="0"/>
              <a:t>10/3/2021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50998A-88CD-4B94-A7C3-1F9F5E36E9A4}" type="slidenum">
              <a:rPr lang="en-US" smtClean="0"/>
              <a:t>‹#›</a:t>
            </a:fld>
            <a:endParaRPr lang="en-US"/>
          </a:p>
        </p:txBody>
      </p:sp>
    </p:spTree>
    <p:extLst>
      <p:ext uri="{BB962C8B-B14F-4D97-AF65-F5344CB8AC3E}">
        <p14:creationId xmlns:p14="http://schemas.microsoft.com/office/powerpoint/2010/main" val="3063017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loops are a very common and a very useful control statement. They implement a determinant, test at the top iterative or looping control statement.</a:t>
            </a:r>
          </a:p>
        </p:txBody>
      </p:sp>
      <p:sp>
        <p:nvSpPr>
          <p:cNvPr id="4" name="Slide Number Placeholder 3"/>
          <p:cNvSpPr>
            <a:spLocks noGrp="1"/>
          </p:cNvSpPr>
          <p:nvPr>
            <p:ph type="sldNum" sz="quarter" idx="5"/>
          </p:nvPr>
        </p:nvSpPr>
        <p:spPr/>
        <p:txBody>
          <a:bodyPr/>
          <a:lstStyle/>
          <a:p>
            <a:fld id="{D050998A-88CD-4B94-A7C3-1F9F5E36E9A4}" type="slidenum">
              <a:rPr lang="en-US" smtClean="0"/>
              <a:t>1</a:t>
            </a:fld>
            <a:endParaRPr lang="en-US"/>
          </a:p>
        </p:txBody>
      </p:sp>
    </p:spTree>
    <p:extLst>
      <p:ext uri="{BB962C8B-B14F-4D97-AF65-F5344CB8AC3E}">
        <p14:creationId xmlns:p14="http://schemas.microsoft.com/office/powerpoint/2010/main" val="3073185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Being determinant means that the number of iterations that the loop will make is specified in the for statement itself. Each for statement includes three sub-expressions separated by semicolons and enclosed in parentheses:</a:t>
            </a:r>
          </a:p>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initialization statement establishes the initial value for the loop control variable – this is the starting point for the loop. The initialization statement is executed only once.</a:t>
            </a:r>
          </a:p>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test expression is the gate that controls if the loop continues or ends and is usually based on the value stored in the loop control variable. The loop continues as long as the test expression evaluates to true. Being a test at the top means that the test expression is evaluated at the top of the loop before the loop body is entered. This further means that if the test initially evaluates to false when the for loop is first entered, that the loop never runs.</a:t>
            </a:r>
          </a:p>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update expression runs at the end of the loop body. It typically changes the value of the loop control variable. Following the update, the test expression is reevaluated.</a:t>
            </a:r>
          </a:p>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top example illustrates a for loop with a single statement, while the bottom example illustrates a for loop with a block statement.</a:t>
            </a:r>
          </a:p>
        </p:txBody>
      </p:sp>
      <p:sp>
        <p:nvSpPr>
          <p:cNvPr id="4" name="Slide Number Placeholder 3"/>
          <p:cNvSpPr>
            <a:spLocks noGrp="1"/>
          </p:cNvSpPr>
          <p:nvPr>
            <p:ph type="sldNum" sz="quarter" idx="5"/>
          </p:nvPr>
        </p:nvSpPr>
        <p:spPr/>
        <p:txBody>
          <a:bodyPr/>
          <a:lstStyle/>
          <a:p>
            <a:fld id="{D050998A-88CD-4B94-A7C3-1F9F5E36E9A4}" type="slidenum">
              <a:rPr lang="en-US" smtClean="0"/>
              <a:t>2</a:t>
            </a:fld>
            <a:endParaRPr lang="en-US"/>
          </a:p>
        </p:txBody>
      </p:sp>
    </p:spTree>
    <p:extLst>
      <p:ext uri="{BB962C8B-B14F-4D97-AF65-F5344CB8AC3E}">
        <p14:creationId xmlns:p14="http://schemas.microsoft.com/office/powerpoint/2010/main" val="1302247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Illustrated here are five for loop examples:</a:t>
            </a:r>
          </a:p>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p>
          <a:p>
            <a:pPr marL="342900" marR="0" lvl="0" indent="-342900">
              <a:spcBef>
                <a:spcPts val="0"/>
              </a:spcBef>
              <a:spcAft>
                <a:spcPts val="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first example shows a for loop that begins at 0, increases by 1 during each iteration, and ends when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becomes 10.</a:t>
            </a:r>
          </a:p>
          <a:p>
            <a:pPr marL="342900" marR="0" lvl="0" indent="-342900">
              <a:spcBef>
                <a:spcPts val="0"/>
              </a:spcBef>
              <a:spcAft>
                <a:spcPts val="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second example shows a for loop that begins at 0, would increases by 1 during each iteration if it ran, but does not run because the test initially evaluates to false.</a:t>
            </a:r>
          </a:p>
          <a:p>
            <a:pPr marL="342900" marR="0" lvl="0" indent="-342900">
              <a:spcBef>
                <a:spcPts val="0"/>
              </a:spcBef>
              <a:spcAft>
                <a:spcPts val="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for loop in the third example begins at 0, increases by 2 during each iteration, and ends when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becomes 10.</a:t>
            </a:r>
          </a:p>
          <a:p>
            <a:pPr marL="342900" marR="0" lvl="0" indent="-342900">
              <a:spcBef>
                <a:spcPts val="0"/>
              </a:spcBef>
              <a:spcAft>
                <a:spcPts val="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for loop in the fourth example begins at 10, decreases by 1, and ends when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becomes 0,</a:t>
            </a:r>
          </a:p>
          <a:p>
            <a:pPr marL="342900" marR="0" lvl="0" indent="-342900">
              <a:spcBef>
                <a:spcPts val="0"/>
              </a:spcBef>
              <a:spcAft>
                <a:spcPts val="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loop in the last example has a null statement for a body – all of the work is done in the for statement itself. The loop starts at 79 (the end of the array), searches from the end of an array to the beginning for the first non-space character, and ends either when the beginning or left end of the array is reached or when a non-space character is found.</a:t>
            </a:r>
          </a:p>
        </p:txBody>
      </p:sp>
      <p:sp>
        <p:nvSpPr>
          <p:cNvPr id="4" name="Slide Number Placeholder 3"/>
          <p:cNvSpPr>
            <a:spLocks noGrp="1"/>
          </p:cNvSpPr>
          <p:nvPr>
            <p:ph type="sldNum" sz="quarter" idx="5"/>
          </p:nvPr>
        </p:nvSpPr>
        <p:spPr/>
        <p:txBody>
          <a:bodyPr/>
          <a:lstStyle/>
          <a:p>
            <a:fld id="{D050998A-88CD-4B94-A7C3-1F9F5E36E9A4}" type="slidenum">
              <a:rPr lang="en-US" smtClean="0"/>
              <a:t>3</a:t>
            </a:fld>
            <a:endParaRPr lang="en-US"/>
          </a:p>
        </p:txBody>
      </p:sp>
    </p:spTree>
    <p:extLst>
      <p:ext uri="{BB962C8B-B14F-4D97-AF65-F5344CB8AC3E}">
        <p14:creationId xmlns:p14="http://schemas.microsoft.com/office/powerpoint/2010/main" val="1272567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range loops (sometimes called for-each loops) are a relatively recent addition to C++. We won’t go much beyond an introduction to for for-range loops this semester because we introduce only a small number of the data types on which they operate.</a:t>
            </a:r>
          </a:p>
        </p:txBody>
      </p:sp>
      <p:sp>
        <p:nvSpPr>
          <p:cNvPr id="4" name="Slide Number Placeholder 3"/>
          <p:cNvSpPr>
            <a:spLocks noGrp="1"/>
          </p:cNvSpPr>
          <p:nvPr>
            <p:ph type="sldNum" sz="quarter" idx="5"/>
          </p:nvPr>
        </p:nvSpPr>
        <p:spPr/>
        <p:txBody>
          <a:bodyPr/>
          <a:lstStyle/>
          <a:p>
            <a:fld id="{D050998A-88CD-4B94-A7C3-1F9F5E36E9A4}" type="slidenum">
              <a:rPr lang="en-US" smtClean="0"/>
              <a:t>4</a:t>
            </a:fld>
            <a:endParaRPr lang="en-US"/>
          </a:p>
        </p:txBody>
      </p:sp>
    </p:spTree>
    <p:extLst>
      <p:ext uri="{BB962C8B-B14F-4D97-AF65-F5344CB8AC3E}">
        <p14:creationId xmlns:p14="http://schemas.microsoft.com/office/powerpoint/2010/main" val="1227254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for-range loop consists of a loop control variable definition, colon separator, and an ordered range of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interable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data.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Iterable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data are instances of classes that have a well-defined order that is processed with the “begin” and “end” functions. The string class is one of the best known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iterable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classes; the vector classes (similar to an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ArrayList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another common example. During the first iteration, the first element or value is extracted from the range and stored in the loop control variable; during the second iteration, the second value is extracted from the range and stored in the loop control variable. And so on until all the elements in the range have been processed.</a:t>
            </a:r>
          </a:p>
        </p:txBody>
      </p:sp>
      <p:sp>
        <p:nvSpPr>
          <p:cNvPr id="4" name="Slide Number Placeholder 3"/>
          <p:cNvSpPr>
            <a:spLocks noGrp="1"/>
          </p:cNvSpPr>
          <p:nvPr>
            <p:ph type="sldNum" sz="quarter" idx="5"/>
          </p:nvPr>
        </p:nvSpPr>
        <p:spPr/>
        <p:txBody>
          <a:bodyPr/>
          <a:lstStyle/>
          <a:p>
            <a:fld id="{D050998A-88CD-4B94-A7C3-1F9F5E36E9A4}" type="slidenum">
              <a:rPr lang="en-US" smtClean="0"/>
              <a:t>5</a:t>
            </a:fld>
            <a:endParaRPr lang="en-US"/>
          </a:p>
        </p:txBody>
      </p:sp>
    </p:spTree>
    <p:extLst>
      <p:ext uri="{BB962C8B-B14F-4D97-AF65-F5344CB8AC3E}">
        <p14:creationId xmlns:p14="http://schemas.microsoft.com/office/powerpoint/2010/main" val="4005121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behavior of a for-range loop is much easier to see in an example:</a:t>
            </a:r>
          </a:p>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p>
          <a:p>
            <a:pPr marL="342900" marR="0" lvl="0" indent="-342900">
              <a:spcBef>
                <a:spcPts val="0"/>
              </a:spcBef>
              <a:spcAft>
                <a:spcPts val="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first example, we explicitly create an instance of the string class, which is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iterable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that is, the string class defines a “begin” and an “end” function. The for-range loop prints the characters in the string to the console one at a time. Note that in C++ the string class is spelled with a lower case “s” rather than the capital “S” used in Java. Strings will be formally introduced in a few chapters.</a:t>
            </a:r>
          </a:p>
          <a:p>
            <a:pPr marL="342900" marR="0" lvl="0" indent="-342900">
              <a:spcBef>
                <a:spcPts val="0"/>
              </a:spcBef>
              <a:spcAft>
                <a:spcPts val="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second example is very similar to the first. Although it looks like the for-range loop is iterating over the characters in the string constant, the compiler has in fact implicitly or invisibly created another instance of the string class.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isalpha</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which is covered in detail later in this chapter, returns true if the argument is an alphabetic character (A-Z or a-z). The alphabetic characters from the string constant are printed to the console, while non-alphabetic characters are skipped or filtered out.</a:t>
            </a:r>
          </a:p>
          <a:p>
            <a:pPr marL="342900" marR="0" lvl="0" indent="-342900">
              <a:spcBef>
                <a:spcPts val="0"/>
              </a:spcBef>
              <a:spcAft>
                <a:spcPts val="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final example, it looks like the digits in an array are printed out. But again, the compiler is invisibly creating an instance of a class – in this case, an instance of the vector class, which is quite similar to an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ArrayList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This transparent conversion of an array to a vector only works in very limited situations.</a:t>
            </a:r>
          </a:p>
        </p:txBody>
      </p:sp>
      <p:sp>
        <p:nvSpPr>
          <p:cNvPr id="4" name="Slide Number Placeholder 3"/>
          <p:cNvSpPr>
            <a:spLocks noGrp="1"/>
          </p:cNvSpPr>
          <p:nvPr>
            <p:ph type="sldNum" sz="quarter" idx="5"/>
          </p:nvPr>
        </p:nvSpPr>
        <p:spPr/>
        <p:txBody>
          <a:bodyPr/>
          <a:lstStyle/>
          <a:p>
            <a:fld id="{D050998A-88CD-4B94-A7C3-1F9F5E36E9A4}" type="slidenum">
              <a:rPr lang="en-US" smtClean="0"/>
              <a:t>6</a:t>
            </a:fld>
            <a:endParaRPr lang="en-US"/>
          </a:p>
        </p:txBody>
      </p:sp>
    </p:spTree>
    <p:extLst>
      <p:ext uri="{BB962C8B-B14F-4D97-AF65-F5344CB8AC3E}">
        <p14:creationId xmlns:p14="http://schemas.microsoft.com/office/powerpoint/2010/main" val="2181972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10/3/2021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10/3/2021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10/3/2021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10/3/2021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For Loops</a:t>
            </a:r>
          </a:p>
        </p:txBody>
      </p:sp>
      <p:sp>
        <p:nvSpPr>
          <p:cNvPr id="3" name="Subtitle 2"/>
          <p:cNvSpPr>
            <a:spLocks noGrp="1"/>
          </p:cNvSpPr>
          <p:nvPr>
            <p:ph type="subTitle" idx="1"/>
          </p:nvPr>
        </p:nvSpPr>
        <p:spPr/>
        <p:txBody>
          <a:bodyPr/>
          <a:lstStyle/>
          <a:p>
            <a:r>
              <a:rPr lang="en-US" dirty="0"/>
              <a:t>Test At The Top</a:t>
            </a:r>
          </a:p>
          <a:p>
            <a:r>
              <a:rPr lang="en-US" dirty="0"/>
              <a:t>Determinant Iteration</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For Syntax and Behavior</a:t>
            </a:r>
          </a:p>
        </p:txBody>
      </p:sp>
      <p:pic>
        <p:nvPicPr>
          <p:cNvPr id="10" name="Picture 9"/>
          <p:cNvPicPr>
            <a:picLocks noChangeAspect="1"/>
          </p:cNvPicPr>
          <p:nvPr/>
        </p:nvPicPr>
        <p:blipFill>
          <a:blip r:embed="rId3"/>
          <a:stretch>
            <a:fillRect/>
          </a:stretch>
        </p:blipFill>
        <p:spPr>
          <a:xfrm>
            <a:off x="6288149" y="2499498"/>
            <a:ext cx="4353957" cy="4114800"/>
          </a:xfrm>
          <a:prstGeom prst="rect">
            <a:avLst/>
          </a:prstGeom>
        </p:spPr>
      </p:pic>
      <p:sp>
        <p:nvSpPr>
          <p:cNvPr id="11" name="TextBox 10"/>
          <p:cNvSpPr txBox="1"/>
          <p:nvPr/>
        </p:nvSpPr>
        <p:spPr>
          <a:xfrm>
            <a:off x="1537855" y="2499498"/>
            <a:ext cx="4322618" cy="3693319"/>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for (init; test; update)</a:t>
            </a:r>
          </a:p>
          <a:p>
            <a:r>
              <a:rPr lang="en-US" dirty="0">
                <a:latin typeface="Courier New" panose="02070309020205020404" pitchFamily="49" charset="0"/>
                <a:cs typeface="Courier New" panose="02070309020205020404" pitchFamily="49" charset="0"/>
              </a:rPr>
              <a:t>	statement;</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for (init; test; update)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statement1;</a:t>
            </a:r>
          </a:p>
          <a:p>
            <a:r>
              <a:rPr lang="en-US" dirty="0">
                <a:latin typeface="Courier New" panose="02070309020205020404" pitchFamily="49" charset="0"/>
                <a:cs typeface="Courier New" panose="02070309020205020404" pitchFamily="49" charset="0"/>
              </a:rPr>
              <a:t>	    . . . </a:t>
            </a:r>
          </a:p>
          <a:p>
            <a:r>
              <a:rPr lang="en-US" dirty="0">
                <a:latin typeface="Courier New" panose="02070309020205020404" pitchFamily="49" charset="0"/>
                <a:cs typeface="Courier New" panose="02070309020205020404" pitchFamily="49" charset="0"/>
              </a:rPr>
              <a:t>	statementn;</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89652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For-loop Examples</a:t>
            </a:r>
          </a:p>
        </p:txBody>
      </p:sp>
      <p:sp>
        <p:nvSpPr>
          <p:cNvPr id="3" name="TextBox 2"/>
          <p:cNvSpPr txBox="1"/>
          <p:nvPr/>
        </p:nvSpPr>
        <p:spPr>
          <a:xfrm>
            <a:off x="2220276" y="2493818"/>
            <a:ext cx="8669397" cy="3970318"/>
          </a:xfrm>
          <a:prstGeom prst="rect">
            <a:avLst/>
          </a:prstGeom>
          <a:noFill/>
        </p:spPr>
        <p:txBody>
          <a:bodyPr wrap="square" rtlCol="0">
            <a:spAutoFit/>
          </a:bodyPr>
          <a:lstStyle/>
          <a:p>
            <a:r>
              <a:rPr lang="nn-NO" dirty="0">
                <a:latin typeface="Courier New" panose="02070309020205020404" pitchFamily="49" charset="0"/>
                <a:cs typeface="Courier New" panose="02070309020205020404" pitchFamily="49" charset="0"/>
              </a:rPr>
              <a:t>for (int i = 0; i &lt; 10; i++)					// 0-9</a:t>
            </a:r>
          </a:p>
          <a:p>
            <a:r>
              <a:rPr lang="nn-NO" dirty="0">
                <a:latin typeface="Courier New" panose="02070309020205020404" pitchFamily="49" charset="0"/>
                <a:cs typeface="Courier New" panose="02070309020205020404" pitchFamily="49" charset="0"/>
              </a:rPr>
              <a:t>	cout &lt;&lt; i &lt;&lt; " ";</a:t>
            </a:r>
          </a:p>
          <a:p>
            <a:endParaRPr lang="nn-NO" dirty="0">
              <a:latin typeface="Courier New" panose="02070309020205020404" pitchFamily="49" charset="0"/>
              <a:cs typeface="Courier New" panose="02070309020205020404" pitchFamily="49" charset="0"/>
            </a:endParaRPr>
          </a:p>
          <a:p>
            <a:r>
              <a:rPr lang="nn-NO" dirty="0">
                <a:latin typeface="Courier New" panose="02070309020205020404" pitchFamily="49" charset="0"/>
                <a:cs typeface="Courier New" panose="02070309020205020404" pitchFamily="49" charset="0"/>
              </a:rPr>
              <a:t>for (int i = 0; i &gt; 10; i++)					// no output</a:t>
            </a:r>
          </a:p>
          <a:p>
            <a:r>
              <a:rPr lang="nn-NO" dirty="0">
                <a:latin typeface="Courier New" panose="02070309020205020404" pitchFamily="49" charset="0"/>
                <a:cs typeface="Courier New" panose="02070309020205020404" pitchFamily="49" charset="0"/>
              </a:rPr>
              <a:t>	cout &lt;&lt; i &lt;&lt; " ";</a:t>
            </a:r>
          </a:p>
          <a:p>
            <a:endParaRPr lang="nn-NO" dirty="0">
              <a:latin typeface="Courier New" panose="02070309020205020404" pitchFamily="49" charset="0"/>
              <a:cs typeface="Courier New" panose="02070309020205020404" pitchFamily="49" charset="0"/>
            </a:endParaRPr>
          </a:p>
          <a:p>
            <a:r>
              <a:rPr lang="nn-NO" dirty="0">
                <a:latin typeface="Courier New" panose="02070309020205020404" pitchFamily="49" charset="0"/>
                <a:cs typeface="Courier New" panose="02070309020205020404" pitchFamily="49" charset="0"/>
              </a:rPr>
              <a:t>for (int i = 0; i &lt; 10; i += 2)				// 0,2,4,6,8</a:t>
            </a:r>
          </a:p>
          <a:p>
            <a:r>
              <a:rPr lang="nn-NO" dirty="0">
                <a:latin typeface="Courier New" panose="02070309020205020404" pitchFamily="49" charset="0"/>
                <a:cs typeface="Courier New" panose="02070309020205020404" pitchFamily="49" charset="0"/>
              </a:rPr>
              <a:t>	cout &lt;&lt; i &lt;&lt; " ";</a:t>
            </a:r>
          </a:p>
          <a:p>
            <a:endParaRPr lang="nn-NO" dirty="0">
              <a:latin typeface="Courier New" panose="02070309020205020404" pitchFamily="49" charset="0"/>
              <a:cs typeface="Courier New" panose="02070309020205020404" pitchFamily="49" charset="0"/>
            </a:endParaRPr>
          </a:p>
          <a:p>
            <a:r>
              <a:rPr lang="nn-NO" dirty="0">
                <a:latin typeface="Courier New" panose="02070309020205020404" pitchFamily="49" charset="0"/>
                <a:cs typeface="Courier New" panose="02070309020205020404" pitchFamily="49" charset="0"/>
              </a:rPr>
              <a:t>for (int i = 10; i &gt; 0; i--)					// 10-1</a:t>
            </a:r>
          </a:p>
          <a:p>
            <a:r>
              <a:rPr lang="nn-NO" dirty="0">
                <a:latin typeface="Courier New" panose="02070309020205020404" pitchFamily="49" charset="0"/>
                <a:cs typeface="Courier New" panose="02070309020205020404" pitchFamily="49" charset="0"/>
              </a:rPr>
              <a:t>	cout &lt;&lt; i &lt;&lt; " ";</a:t>
            </a:r>
          </a:p>
          <a:p>
            <a:endParaRPr lang="nn-NO" dirty="0">
              <a:latin typeface="Courier New" panose="02070309020205020404" pitchFamily="49" charset="0"/>
              <a:cs typeface="Courier New" panose="02070309020205020404" pitchFamily="49" charset="0"/>
            </a:endParaRPr>
          </a:p>
          <a:p>
            <a:r>
              <a:rPr lang="nn-NO" dirty="0">
                <a:latin typeface="Courier New" panose="02070309020205020404" pitchFamily="49" charset="0"/>
                <a:cs typeface="Courier New" panose="02070309020205020404" pitchFamily="49" charset="0"/>
              </a:rPr>
              <a:t>for (i = 79; i &gt;= 0 &amp;&amp; s[i] == ' '; i--)		// all work in for</a:t>
            </a:r>
          </a:p>
          <a:p>
            <a:r>
              <a:rPr lang="nn-NO" dirty="0">
                <a:latin typeface="Courier New" panose="02070309020205020404" pitchFamily="49" charset="0"/>
                <a:cs typeface="Courier New" panose="02070309020205020404" pitchFamily="49" charset="0"/>
              </a:rPr>
              <a:t>	;</a:t>
            </a:r>
            <a:endParaRPr lang="en-US" dirty="0">
              <a:latin typeface="Courier New" panose="02070309020205020404" pitchFamily="49" charset="0"/>
              <a:cs typeface="Courier New" panose="02070309020205020404" pitchFamily="49" charset="0"/>
            </a:endParaRPr>
          </a:p>
        </p:txBody>
      </p:sp>
      <p:sp>
        <p:nvSpPr>
          <p:cNvPr id="4" name="TextBox 3"/>
          <p:cNvSpPr txBox="1"/>
          <p:nvPr/>
        </p:nvSpPr>
        <p:spPr>
          <a:xfrm>
            <a:off x="1518250" y="2493818"/>
            <a:ext cx="379562" cy="3693319"/>
          </a:xfrm>
          <a:prstGeom prst="rect">
            <a:avLst/>
          </a:prstGeom>
          <a:noFill/>
        </p:spPr>
        <p:txBody>
          <a:bodyPr wrap="square" rtlCol="0">
            <a:spAutoFit/>
          </a:bodyPr>
          <a:lstStyle/>
          <a:p>
            <a:r>
              <a:rPr lang="en-US" dirty="0"/>
              <a:t>1.</a:t>
            </a:r>
          </a:p>
          <a:p>
            <a:endParaRPr lang="en-US" dirty="0"/>
          </a:p>
          <a:p>
            <a:endParaRPr lang="en-US" dirty="0"/>
          </a:p>
          <a:p>
            <a:r>
              <a:rPr lang="en-US" dirty="0"/>
              <a:t>2.</a:t>
            </a:r>
          </a:p>
          <a:p>
            <a:endParaRPr lang="en-US" dirty="0"/>
          </a:p>
          <a:p>
            <a:endParaRPr lang="en-US" dirty="0"/>
          </a:p>
          <a:p>
            <a:r>
              <a:rPr lang="en-US" dirty="0"/>
              <a:t>3.</a:t>
            </a:r>
          </a:p>
          <a:p>
            <a:endParaRPr lang="en-US" dirty="0"/>
          </a:p>
          <a:p>
            <a:endParaRPr lang="en-US" dirty="0"/>
          </a:p>
          <a:p>
            <a:r>
              <a:rPr lang="en-US" dirty="0"/>
              <a:t>4.</a:t>
            </a:r>
          </a:p>
          <a:p>
            <a:endParaRPr lang="en-US" dirty="0"/>
          </a:p>
          <a:p>
            <a:endParaRPr lang="en-US" dirty="0"/>
          </a:p>
          <a:p>
            <a:r>
              <a:rPr lang="en-US" dirty="0"/>
              <a:t>5.</a:t>
            </a:r>
          </a:p>
        </p:txBody>
      </p:sp>
    </p:spTree>
    <p:extLst>
      <p:ext uri="{BB962C8B-B14F-4D97-AF65-F5344CB8AC3E}">
        <p14:creationId xmlns:p14="http://schemas.microsoft.com/office/powerpoint/2010/main" val="3071223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For-Range Loops</a:t>
            </a:r>
          </a:p>
        </p:txBody>
      </p:sp>
      <p:sp>
        <p:nvSpPr>
          <p:cNvPr id="3" name="Subtitle 2"/>
          <p:cNvSpPr>
            <a:spLocks noGrp="1"/>
          </p:cNvSpPr>
          <p:nvPr>
            <p:ph type="subTitle" idx="1"/>
          </p:nvPr>
        </p:nvSpPr>
        <p:spPr/>
        <p:txBody>
          <a:bodyPr/>
          <a:lstStyle/>
          <a:p>
            <a:r>
              <a:rPr lang="en-US" dirty="0"/>
              <a:t>AKA For-Each Loops</a:t>
            </a:r>
          </a:p>
        </p:txBody>
      </p:sp>
    </p:spTree>
    <p:extLst>
      <p:ext uri="{BB962C8B-B14F-4D97-AF65-F5344CB8AC3E}">
        <p14:creationId xmlns:p14="http://schemas.microsoft.com/office/powerpoint/2010/main" val="9109843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For-Range Syntax and Behavior</a:t>
            </a:r>
          </a:p>
        </p:txBody>
      </p:sp>
      <p:pic>
        <p:nvPicPr>
          <p:cNvPr id="3" name="Picture 2"/>
          <p:cNvPicPr>
            <a:picLocks noChangeAspect="1"/>
          </p:cNvPicPr>
          <p:nvPr/>
        </p:nvPicPr>
        <p:blipFill>
          <a:blip r:embed="rId3"/>
          <a:stretch>
            <a:fillRect/>
          </a:stretch>
        </p:blipFill>
        <p:spPr>
          <a:xfrm>
            <a:off x="7615882" y="2269788"/>
            <a:ext cx="2344982" cy="4430268"/>
          </a:xfrm>
          <a:prstGeom prst="rect">
            <a:avLst/>
          </a:prstGeom>
        </p:spPr>
      </p:pic>
      <p:sp>
        <p:nvSpPr>
          <p:cNvPr id="4" name="TextBox 3"/>
          <p:cNvSpPr txBox="1"/>
          <p:nvPr/>
        </p:nvSpPr>
        <p:spPr>
          <a:xfrm>
            <a:off x="2028307" y="2776762"/>
            <a:ext cx="3890356" cy="341632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for (definition : range)</a:t>
            </a:r>
          </a:p>
          <a:p>
            <a:r>
              <a:rPr lang="en-US" dirty="0">
                <a:latin typeface="Courier New" panose="02070309020205020404" pitchFamily="49" charset="0"/>
                <a:cs typeface="Courier New" panose="02070309020205020404" pitchFamily="49" charset="0"/>
              </a:rPr>
              <a:t>	statement;</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for (definition : range)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statement1;</a:t>
            </a:r>
          </a:p>
          <a:p>
            <a:r>
              <a:rPr lang="en-US" dirty="0">
                <a:latin typeface="Courier New" panose="02070309020205020404" pitchFamily="49" charset="0"/>
                <a:cs typeface="Courier New" panose="02070309020205020404" pitchFamily="49" charset="0"/>
              </a:rPr>
              <a:t>	    . . . </a:t>
            </a:r>
          </a:p>
          <a:p>
            <a:r>
              <a:rPr lang="en-US" dirty="0">
                <a:latin typeface="Courier New" panose="02070309020205020404" pitchFamily="49" charset="0"/>
                <a:cs typeface="Courier New" panose="02070309020205020404" pitchFamily="49" charset="0"/>
              </a:rPr>
              <a:t>	statementn;</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843348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For-Range Examples</a:t>
            </a:r>
          </a:p>
        </p:txBody>
      </p:sp>
      <p:sp>
        <p:nvSpPr>
          <p:cNvPr id="3" name="TextBox 2"/>
          <p:cNvSpPr txBox="1"/>
          <p:nvPr/>
        </p:nvSpPr>
        <p:spPr>
          <a:xfrm>
            <a:off x="3059096" y="2527072"/>
            <a:ext cx="6301047" cy="313932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string s = "Hello, World!";</a:t>
            </a:r>
          </a:p>
          <a:p>
            <a:r>
              <a:rPr lang="en-US" dirty="0">
                <a:latin typeface="Courier New" panose="02070309020205020404" pitchFamily="49" charset="0"/>
                <a:cs typeface="Courier New" panose="02070309020205020404" pitchFamily="49" charset="0"/>
              </a:rPr>
              <a:t>for (char c : s)</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 &lt;&lt; c &lt;&lt; ']';</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for (char c : "Hello, World!")</a:t>
            </a:r>
          </a:p>
          <a:p>
            <a:r>
              <a:rPr lang="en-US" dirty="0">
                <a:latin typeface="Courier New" panose="02070309020205020404" pitchFamily="49" charset="0"/>
                <a:cs typeface="Courier New" panose="02070309020205020404" pitchFamily="49" charset="0"/>
              </a:rPr>
              <a:t>	if (isalpha(c))</a:t>
            </a:r>
          </a:p>
          <a:p>
            <a:r>
              <a:rPr lang="en-US" dirty="0">
                <a:latin typeface="Courier New" panose="02070309020205020404" pitchFamily="49" charset="0"/>
                <a:cs typeface="Courier New" panose="02070309020205020404" pitchFamily="49" charset="0"/>
              </a:rPr>
              <a:t>		cout &lt;&lt; c &lt;&lt; " ";</a:t>
            </a:r>
          </a:p>
          <a:p>
            <a:endParaRPr lang="en-US" dirty="0">
              <a:latin typeface="Courier New" panose="02070309020205020404" pitchFamily="49" charset="0"/>
              <a:cs typeface="Courier New" panose="02070309020205020404" pitchFamily="49" charset="0"/>
            </a:endParaRPr>
          </a:p>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 = { 1, 2, 3, 4, 5, 6, 7, 8, 9, 10 };</a:t>
            </a:r>
          </a:p>
          <a:p>
            <a:r>
              <a:rPr lang="en-US" dirty="0">
                <a:latin typeface="Courier New" panose="02070309020205020404" pitchFamily="49" charset="0"/>
                <a:cs typeface="Courier New" panose="02070309020205020404" pitchFamily="49" charset="0"/>
              </a:rPr>
              <a:t>for (int i : a)</a:t>
            </a:r>
          </a:p>
          <a:p>
            <a:r>
              <a:rPr lang="en-US" dirty="0">
                <a:latin typeface="Courier New" panose="02070309020205020404" pitchFamily="49" charset="0"/>
                <a:cs typeface="Courier New" panose="02070309020205020404" pitchFamily="49" charset="0"/>
              </a:rPr>
              <a:t>	cout &lt;&lt; '[' &lt;&lt; i &lt;&lt; ']';</a:t>
            </a:r>
          </a:p>
        </p:txBody>
      </p:sp>
      <p:sp>
        <p:nvSpPr>
          <p:cNvPr id="4" name="TextBox 3"/>
          <p:cNvSpPr txBox="1"/>
          <p:nvPr/>
        </p:nvSpPr>
        <p:spPr>
          <a:xfrm>
            <a:off x="2643444" y="2527072"/>
            <a:ext cx="365760" cy="2585323"/>
          </a:xfrm>
          <a:prstGeom prst="rect">
            <a:avLst/>
          </a:prstGeom>
          <a:noFill/>
        </p:spPr>
        <p:txBody>
          <a:bodyPr wrap="square" rtlCol="0">
            <a:spAutoFit/>
          </a:bodyPr>
          <a:lstStyle/>
          <a:p>
            <a:r>
              <a:rPr lang="en-US" dirty="0"/>
              <a:t>1.</a:t>
            </a:r>
          </a:p>
          <a:p>
            <a:endParaRPr lang="en-US" dirty="0"/>
          </a:p>
          <a:p>
            <a:endParaRPr lang="en-US" dirty="0"/>
          </a:p>
          <a:p>
            <a:endParaRPr lang="en-US" dirty="0"/>
          </a:p>
          <a:p>
            <a:r>
              <a:rPr lang="en-US" dirty="0"/>
              <a:t>2.</a:t>
            </a:r>
          </a:p>
          <a:p>
            <a:endParaRPr lang="en-US" dirty="0"/>
          </a:p>
          <a:p>
            <a:endParaRPr lang="en-US" dirty="0"/>
          </a:p>
          <a:p>
            <a:endParaRPr lang="en-US" dirty="0"/>
          </a:p>
          <a:p>
            <a:r>
              <a:rPr lang="en-US" dirty="0"/>
              <a:t>3.</a:t>
            </a:r>
          </a:p>
        </p:txBody>
      </p:sp>
    </p:spTree>
    <p:extLst>
      <p:ext uri="{BB962C8B-B14F-4D97-AF65-F5344CB8AC3E}">
        <p14:creationId xmlns:p14="http://schemas.microsoft.com/office/powerpoint/2010/main" val="4232451758"/>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250</TotalTime>
  <Words>1223</Words>
  <Application>Microsoft Office PowerPoint</Application>
  <PresentationFormat>Widescreen</PresentationFormat>
  <Paragraphs>112</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Gill Sans MT</vt:lpstr>
      <vt:lpstr>Parcel</vt:lpstr>
      <vt:lpstr>For Loops</vt:lpstr>
      <vt:lpstr>For Syntax and Behavior</vt:lpstr>
      <vt:lpstr>For-loop Examples</vt:lpstr>
      <vt:lpstr>For-Range Loops</vt:lpstr>
      <vt:lpstr>For-Range Syntax and Behavior</vt:lpstr>
      <vt:lpstr>For-Range Examples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11</cp:revision>
  <dcterms:created xsi:type="dcterms:W3CDTF">2016-07-13T22:03:45Z</dcterms:created>
  <dcterms:modified xsi:type="dcterms:W3CDTF">2021-10-03T20:30:14Z</dcterms:modified>
</cp:coreProperties>
</file>