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57" r:id="rId3"/>
    <p:sldId id="258" r:id="rId4"/>
    <p:sldId id="259" r:id="rId5"/>
    <p:sldId id="261" r:id="rId6"/>
    <p:sldId id="260"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1657" autoAdjust="0"/>
  </p:normalViewPr>
  <p:slideViewPr>
    <p:cSldViewPr snapToGrid="0">
      <p:cViewPr varScale="1">
        <p:scale>
          <a:sx n="70" d="100"/>
          <a:sy n="70" d="100"/>
        </p:scale>
        <p:origin x="576"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B7086EA-C2C0-4BE3-B34D-DBC73A388B14}" type="datetimeFigureOut">
              <a:rPr lang="en-US" smtClean="0"/>
              <a:t>9/29/2021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B3B580-5FB7-47A0-824E-AFC0A15D6530}" type="slidenum">
              <a:rPr lang="en-US" smtClean="0"/>
              <a:t>‹#›</a:t>
            </a:fld>
            <a:endParaRPr lang="en-US"/>
          </a:p>
        </p:txBody>
      </p:sp>
    </p:spTree>
    <p:extLst>
      <p:ext uri="{BB962C8B-B14F-4D97-AF65-F5344CB8AC3E}">
        <p14:creationId xmlns:p14="http://schemas.microsoft.com/office/powerpoint/2010/main" val="14201575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Like Java, C++ is a block-structured language, which means that programmers create blocks with a pair of opening and closing braces. In this section, we explore some basic concepts related to blocks, especially scope.</a:t>
            </a:r>
          </a:p>
        </p:txBody>
      </p:sp>
      <p:sp>
        <p:nvSpPr>
          <p:cNvPr id="4" name="Slide Number Placeholder 3"/>
          <p:cNvSpPr>
            <a:spLocks noGrp="1"/>
          </p:cNvSpPr>
          <p:nvPr>
            <p:ph type="sldNum" sz="quarter" idx="5"/>
          </p:nvPr>
        </p:nvSpPr>
        <p:spPr/>
        <p:txBody>
          <a:bodyPr/>
          <a:lstStyle/>
          <a:p>
            <a:fld id="{F5B3B580-5FB7-47A0-824E-AFC0A15D6530}" type="slidenum">
              <a:rPr lang="en-US" smtClean="0"/>
              <a:t>1</a:t>
            </a:fld>
            <a:endParaRPr lang="en-US"/>
          </a:p>
        </p:txBody>
      </p:sp>
    </p:spTree>
    <p:extLst>
      <p:ext uri="{BB962C8B-B14F-4D97-AF65-F5344CB8AC3E}">
        <p14:creationId xmlns:p14="http://schemas.microsoft.com/office/powerpoint/2010/main" val="26369133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It’s customary for programmers to indent the statements in a block to show that they belong to or are nested in the block. Unlike Python, indentation is not syntactically significant in a C++ program. Programmers use indentation to make the physical appearance of the code better reflect its logical meaning.</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Your code will look better if you use the braces and indentation consistently throughout a program. Specifically, you shouldn’t mix styles that place the braces in different locations, and you should always indent the same amount. Mixing indentation characters can also cause problems. Users can set the tab stops in a text editor to any value. For example, the default setting in Visual Studio expands tabs to four characters, while vi (my favorite text editor) expands tabs to eight characters by default. If the indentation in your program mixes tabs and spaces, it may become hard to read if viewed in a different editor. The overriding goal is that indentation should make it easier to read and understand a program.</a:t>
            </a:r>
          </a:p>
        </p:txBody>
      </p:sp>
      <p:sp>
        <p:nvSpPr>
          <p:cNvPr id="4" name="Slide Number Placeholder 3"/>
          <p:cNvSpPr>
            <a:spLocks noGrp="1"/>
          </p:cNvSpPr>
          <p:nvPr>
            <p:ph type="sldNum" sz="quarter" idx="5"/>
          </p:nvPr>
        </p:nvSpPr>
        <p:spPr/>
        <p:txBody>
          <a:bodyPr/>
          <a:lstStyle/>
          <a:p>
            <a:fld id="{F5B3B580-5FB7-47A0-824E-AFC0A15D6530}" type="slidenum">
              <a:rPr lang="en-US" smtClean="0"/>
              <a:t>2</a:t>
            </a:fld>
            <a:endParaRPr lang="en-US"/>
          </a:p>
        </p:txBody>
      </p:sp>
    </p:spTree>
    <p:extLst>
      <p:ext uri="{BB962C8B-B14F-4D97-AF65-F5344CB8AC3E}">
        <p14:creationId xmlns:p14="http://schemas.microsoft.com/office/powerpoint/2010/main" val="27956656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 block is set of statements enclosed in braces. Although C++ allows us to create blocks anywhere in a program, we typically reserve them to form logical structures. We’ll use them in this chapter to create block or compound statements.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 chapter 1 we learned that a statement is a single instruction telling the computer to do one thing. The textbook uses a metalanguage called BNF to formally illustrate that control statements are an extension to the basic instruction definition. But less formally, we can simply say that wherever a statement is allowed, we can substitute a block or compound statement. We’ll see examples of this substitution throughout the chapter. But for now, we focus on the connection between blocks and scope.</a:t>
            </a:r>
          </a:p>
        </p:txBody>
      </p:sp>
      <p:sp>
        <p:nvSpPr>
          <p:cNvPr id="4" name="Slide Number Placeholder 3"/>
          <p:cNvSpPr>
            <a:spLocks noGrp="1"/>
          </p:cNvSpPr>
          <p:nvPr>
            <p:ph type="sldNum" sz="quarter" idx="5"/>
          </p:nvPr>
        </p:nvSpPr>
        <p:spPr/>
        <p:txBody>
          <a:bodyPr/>
          <a:lstStyle/>
          <a:p>
            <a:fld id="{F5B3B580-5FB7-47A0-824E-AFC0A15D6530}" type="slidenum">
              <a:rPr lang="en-US" smtClean="0"/>
              <a:t>3</a:t>
            </a:fld>
            <a:endParaRPr lang="en-US"/>
          </a:p>
        </p:txBody>
      </p:sp>
    </p:spTree>
    <p:extLst>
      <p:ext uri="{BB962C8B-B14F-4D97-AF65-F5344CB8AC3E}">
        <p14:creationId xmlns:p14="http://schemas.microsoft.com/office/powerpoint/2010/main" val="33543591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Scope is the location or position in a program where a named item, such as a variable, is visible and accessible. Later, we’ll learn that variables can have more than one name and that the names may have different scopes. Although a program can have many blocks, each implementing a unique scope, there are three scopes important enough for programmers to name.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braces that form the body of a function create a local scope. The variables, including parameters, are only accessible inside the function. For now, all our programs only have one function named main, making most of our variables local.</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Member variables are part of a class that controls access to them with keywords like “public” and “private.” We’ll revisit member variables in more detail later.</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Global variables are defined outside of a function or a class. Programs written for embedded environments or in the older C programming langue must often use global variables, but they are seldom needed in a well-structure C++ program, and we’ll avoid them.</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 variable defined in one block or scope can’t be accessed in another. Furthermore, programmers can’t define two variables with the same name in the same scope. It is possible to nest one block in another, which implies that scopes can be nested. As you might expect, nesting makes scoping more complex.</a:t>
            </a:r>
          </a:p>
        </p:txBody>
      </p:sp>
      <p:sp>
        <p:nvSpPr>
          <p:cNvPr id="4" name="Slide Number Placeholder 3"/>
          <p:cNvSpPr>
            <a:spLocks noGrp="1"/>
          </p:cNvSpPr>
          <p:nvPr>
            <p:ph type="sldNum" sz="quarter" idx="5"/>
          </p:nvPr>
        </p:nvSpPr>
        <p:spPr/>
        <p:txBody>
          <a:bodyPr/>
          <a:lstStyle/>
          <a:p>
            <a:fld id="{F5B3B580-5FB7-47A0-824E-AFC0A15D6530}" type="slidenum">
              <a:rPr lang="en-US" smtClean="0"/>
              <a:t>4</a:t>
            </a:fld>
            <a:endParaRPr lang="en-US"/>
          </a:p>
        </p:txBody>
      </p:sp>
    </p:spTree>
    <p:extLst>
      <p:ext uri="{BB962C8B-B14F-4D97-AF65-F5344CB8AC3E}">
        <p14:creationId xmlns:p14="http://schemas.microsoft.com/office/powerpoint/2010/main" val="14393083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While variable names must be unique within a single scope, we can have nested scopes. The example illustrates nested scopes implemented with a pair of nested if-statements. Each if-statement defines a variable named “counter.” When the statements in the inner if-statement access “counter,” they will use the variable defined in the nearest scope. Although the illustrated code is syntactically correct, it is potentially confusing and should be avoided. Java doesn’t permit this kind of nesting.</a:t>
            </a:r>
          </a:p>
        </p:txBody>
      </p:sp>
      <p:sp>
        <p:nvSpPr>
          <p:cNvPr id="4" name="Slide Number Placeholder 3"/>
          <p:cNvSpPr>
            <a:spLocks noGrp="1"/>
          </p:cNvSpPr>
          <p:nvPr>
            <p:ph type="sldNum" sz="quarter" idx="5"/>
          </p:nvPr>
        </p:nvSpPr>
        <p:spPr/>
        <p:txBody>
          <a:bodyPr/>
          <a:lstStyle/>
          <a:p>
            <a:fld id="{F5B3B580-5FB7-47A0-824E-AFC0A15D6530}" type="slidenum">
              <a:rPr lang="en-US" smtClean="0"/>
              <a:t>5</a:t>
            </a:fld>
            <a:endParaRPr lang="en-US"/>
          </a:p>
        </p:txBody>
      </p:sp>
    </p:spTree>
    <p:extLst>
      <p:ext uri="{BB962C8B-B14F-4D97-AF65-F5344CB8AC3E}">
        <p14:creationId xmlns:p14="http://schemas.microsoft.com/office/powerpoint/2010/main" val="9139039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If a local variable definition includes an explicit initialization, the initialization takes place every time the variable comes into scope. If a global variable definition includes an explicit initialization, that initialization only takes place once, when the operating system loads the program.</a:t>
            </a:r>
          </a:p>
        </p:txBody>
      </p:sp>
      <p:sp>
        <p:nvSpPr>
          <p:cNvPr id="4" name="Slide Number Placeholder 3"/>
          <p:cNvSpPr>
            <a:spLocks noGrp="1"/>
          </p:cNvSpPr>
          <p:nvPr>
            <p:ph type="sldNum" sz="quarter" idx="5"/>
          </p:nvPr>
        </p:nvSpPr>
        <p:spPr/>
        <p:txBody>
          <a:bodyPr/>
          <a:lstStyle/>
          <a:p>
            <a:fld id="{F5B3B580-5FB7-47A0-824E-AFC0A15D6530}" type="slidenum">
              <a:rPr lang="en-US" smtClean="0"/>
              <a:t>6</a:t>
            </a:fld>
            <a:endParaRPr lang="en-US"/>
          </a:p>
        </p:txBody>
      </p:sp>
    </p:spTree>
    <p:extLst>
      <p:ext uri="{BB962C8B-B14F-4D97-AF65-F5344CB8AC3E}">
        <p14:creationId xmlns:p14="http://schemas.microsoft.com/office/powerpoint/2010/main" val="26612530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9/29/2021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9/29/2021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9/29/2021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9/29/2021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9/29/2021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9/29/2021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9/29/2021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9/29/2021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9/29/2021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9/29/2021</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9/29/2021</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9/29/2021</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Block Structure And Scope</a:t>
            </a:r>
          </a:p>
        </p:txBody>
      </p:sp>
      <p:sp>
        <p:nvSpPr>
          <p:cNvPr id="3" name="Subtitle 2"/>
          <p:cNvSpPr>
            <a:spLocks noGrp="1"/>
          </p:cNvSpPr>
          <p:nvPr>
            <p:ph type="subTitle" idx="1"/>
          </p:nvPr>
        </p:nvSpPr>
        <p:spPr/>
        <p:txBody>
          <a:bodyPr/>
          <a:lstStyle/>
          <a:p>
            <a:r>
              <a:rPr lang="en-US" dirty="0"/>
              <a:t>Each block defines a unique scope</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Indentation</a:t>
            </a:r>
          </a:p>
        </p:txBody>
      </p:sp>
      <p:sp>
        <p:nvSpPr>
          <p:cNvPr id="3" name="Content Placeholder 2"/>
          <p:cNvSpPr>
            <a:spLocks noGrp="1"/>
          </p:cNvSpPr>
          <p:nvPr>
            <p:ph idx="1"/>
          </p:nvPr>
        </p:nvSpPr>
        <p:spPr/>
        <p:txBody>
          <a:bodyPr/>
          <a:lstStyle/>
          <a:p>
            <a:r>
              <a:rPr lang="en-US" dirty="0"/>
              <a:t>Indentation helps the physical layout of code reflect its logical behavior</a:t>
            </a:r>
          </a:p>
          <a:p>
            <a:r>
              <a:rPr lang="en-US" dirty="0"/>
              <a:t>Indented code “belongs to” or is nested inside a control statement</a:t>
            </a:r>
          </a:p>
          <a:p>
            <a:r>
              <a:rPr lang="en-US" dirty="0"/>
              <a:t>Use indentation consistently</a:t>
            </a:r>
          </a:p>
          <a:p>
            <a:pPr lvl="1"/>
            <a:r>
              <a:rPr lang="en-US" dirty="0"/>
              <a:t>Don’t mix styles</a:t>
            </a:r>
          </a:p>
          <a:p>
            <a:pPr lvl="1"/>
            <a:r>
              <a:rPr lang="en-US" dirty="0"/>
              <a:t>Don’t mix indentation characters</a:t>
            </a:r>
          </a:p>
          <a:p>
            <a:r>
              <a:rPr lang="en-US" dirty="0"/>
              <a:t>Indentation should make the code easier to read</a:t>
            </a:r>
          </a:p>
        </p:txBody>
      </p:sp>
    </p:spTree>
    <p:extLst>
      <p:ext uri="{BB962C8B-B14F-4D97-AF65-F5344CB8AC3E}">
        <p14:creationId xmlns:p14="http://schemas.microsoft.com/office/powerpoint/2010/main" val="32257371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Blocks</a:t>
            </a:r>
          </a:p>
        </p:txBody>
      </p:sp>
      <p:sp>
        <p:nvSpPr>
          <p:cNvPr id="3" name="Content Placeholder 2"/>
          <p:cNvSpPr>
            <a:spLocks noGrp="1"/>
          </p:cNvSpPr>
          <p:nvPr>
            <p:ph idx="1"/>
          </p:nvPr>
        </p:nvSpPr>
        <p:spPr/>
        <p:txBody>
          <a:bodyPr>
            <a:normAutofit/>
          </a:bodyPr>
          <a:lstStyle/>
          <a:p>
            <a:r>
              <a:rPr lang="en-US" dirty="0"/>
              <a:t>A block is delimited by an opening and a closing brace: { and }</a:t>
            </a:r>
          </a:p>
          <a:p>
            <a:pPr lvl="1"/>
            <a:r>
              <a:rPr lang="en-US" dirty="0"/>
              <a:t>Creates block or compound statements</a:t>
            </a:r>
          </a:p>
          <a:p>
            <a:r>
              <a:rPr lang="en-US" dirty="0"/>
              <a:t>Blocks can be created anywhere in a program but are usually associated with control statements, functions, etc.</a:t>
            </a:r>
          </a:p>
          <a:p>
            <a:pPr lvl="1"/>
            <a:r>
              <a:rPr lang="en-US" dirty="0"/>
              <a:t>C++ syntax allows replacing any statement with a block or compound statement</a:t>
            </a:r>
          </a:p>
          <a:p>
            <a:r>
              <a:rPr lang="en-US" dirty="0"/>
              <a:t>A block creates a new scope</a:t>
            </a:r>
          </a:p>
        </p:txBody>
      </p:sp>
    </p:spTree>
    <p:extLst>
      <p:ext uri="{BB962C8B-B14F-4D97-AF65-F5344CB8AC3E}">
        <p14:creationId xmlns:p14="http://schemas.microsoft.com/office/powerpoint/2010/main" val="31594575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Scope</a:t>
            </a:r>
          </a:p>
        </p:txBody>
      </p:sp>
      <p:sp>
        <p:nvSpPr>
          <p:cNvPr id="3" name="Content Placeholder 2"/>
          <p:cNvSpPr>
            <a:spLocks noGrp="1"/>
          </p:cNvSpPr>
          <p:nvPr>
            <p:ph idx="1"/>
          </p:nvPr>
        </p:nvSpPr>
        <p:spPr>
          <a:xfrm>
            <a:off x="2231136" y="2638043"/>
            <a:ext cx="7729728" cy="3255265"/>
          </a:xfrm>
        </p:spPr>
        <p:txBody>
          <a:bodyPr>
            <a:normAutofit/>
          </a:bodyPr>
          <a:lstStyle/>
          <a:p>
            <a:r>
              <a:rPr lang="en-US" dirty="0"/>
              <a:t>Scope is the location in a program where a named item (often a variable) is visible and accessible.</a:t>
            </a:r>
          </a:p>
          <a:p>
            <a:r>
              <a:rPr lang="en-US" dirty="0"/>
              <a:t>Three main scopes:</a:t>
            </a:r>
          </a:p>
          <a:p>
            <a:pPr lvl="1"/>
            <a:r>
              <a:rPr lang="en-US" dirty="0"/>
              <a:t>Local – inside a function</a:t>
            </a:r>
          </a:p>
          <a:p>
            <a:pPr lvl="1"/>
            <a:r>
              <a:rPr lang="en-US" dirty="0"/>
              <a:t>Class – inside a class</a:t>
            </a:r>
          </a:p>
          <a:p>
            <a:pPr lvl="1"/>
            <a:r>
              <a:rPr lang="en-US" dirty="0"/>
              <a:t>Global – throughout a program (generally avoided)</a:t>
            </a:r>
          </a:p>
          <a:p>
            <a:r>
              <a:rPr lang="en-US" dirty="0"/>
              <a:t>Variables defined in one scope are not visible or accessible outside that scope</a:t>
            </a:r>
          </a:p>
          <a:p>
            <a:r>
              <a:rPr lang="en-US" dirty="0"/>
              <a:t>Variable names must be unique within a scope</a:t>
            </a:r>
          </a:p>
          <a:p>
            <a:endParaRPr lang="en-US" dirty="0"/>
          </a:p>
        </p:txBody>
      </p:sp>
    </p:spTree>
    <p:extLst>
      <p:ext uri="{BB962C8B-B14F-4D97-AF65-F5344CB8AC3E}">
        <p14:creationId xmlns:p14="http://schemas.microsoft.com/office/powerpoint/2010/main" val="12170374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65563C-6242-4F2F-A95F-E5D007191828}"/>
              </a:ext>
            </a:extLst>
          </p:cNvPr>
          <p:cNvSpPr>
            <a:spLocks noGrp="1"/>
          </p:cNvSpPr>
          <p:nvPr>
            <p:ph type="title"/>
          </p:nvPr>
        </p:nvSpPr>
        <p:spPr/>
        <p:txBody>
          <a:bodyPr/>
          <a:lstStyle/>
          <a:p>
            <a:r>
              <a:rPr lang="en-US" dirty="0"/>
              <a:t>The Uniqueness Rule</a:t>
            </a:r>
          </a:p>
        </p:txBody>
      </p:sp>
      <p:sp>
        <p:nvSpPr>
          <p:cNvPr id="3" name="Content Placeholder 2">
            <a:extLst>
              <a:ext uri="{FF2B5EF4-FFF2-40B4-BE49-F238E27FC236}">
                <a16:creationId xmlns:a16="http://schemas.microsoft.com/office/drawing/2014/main" id="{3487CD78-0B1F-41A9-936E-63A111582A72}"/>
              </a:ext>
            </a:extLst>
          </p:cNvPr>
          <p:cNvSpPr>
            <a:spLocks noGrp="1"/>
          </p:cNvSpPr>
          <p:nvPr>
            <p:ph sz="half" idx="1"/>
          </p:nvPr>
        </p:nvSpPr>
        <p:spPr/>
        <p:txBody>
          <a:bodyPr>
            <a:normAutofit/>
          </a:bodyPr>
          <a:lstStyle/>
          <a:p>
            <a:r>
              <a:rPr lang="en-US" dirty="0"/>
              <a:t>Variable names must be unique within each scope</a:t>
            </a:r>
          </a:p>
          <a:p>
            <a:r>
              <a:rPr lang="en-US" dirty="0"/>
              <a:t>Defining multiple variables with the same name in the same scope is not allowed</a:t>
            </a:r>
          </a:p>
          <a:p>
            <a:r>
              <a:rPr lang="en-US" dirty="0"/>
              <a:t>Possible, but potentially confusing, reusing a name in nested scopes</a:t>
            </a:r>
          </a:p>
        </p:txBody>
      </p:sp>
      <p:sp>
        <p:nvSpPr>
          <p:cNvPr id="7" name="TextBox 6">
            <a:extLst>
              <a:ext uri="{FF2B5EF4-FFF2-40B4-BE49-F238E27FC236}">
                <a16:creationId xmlns:a16="http://schemas.microsoft.com/office/drawing/2014/main" id="{3D0D26A0-99B4-4674-9C34-D2B0499B6781}"/>
              </a:ext>
            </a:extLst>
          </p:cNvPr>
          <p:cNvSpPr txBox="1"/>
          <p:nvPr/>
        </p:nvSpPr>
        <p:spPr>
          <a:xfrm>
            <a:off x="6339841" y="2638044"/>
            <a:ext cx="4270247" cy="2862322"/>
          </a:xfrm>
          <a:prstGeom prst="rect">
            <a:avLst/>
          </a:prstGeom>
          <a:noFill/>
        </p:spPr>
        <p:txBody>
          <a:bodyPr wrap="square" rtlCol="0">
            <a:spAutoFit/>
          </a:bodyPr>
          <a:lstStyle/>
          <a:p>
            <a:pPr marL="0" indent="0">
              <a:spcBef>
                <a:spcPts val="0"/>
              </a:spcBef>
              <a:buNone/>
            </a:pPr>
            <a:r>
              <a:rPr lang="en-US" dirty="0">
                <a:latin typeface="Courier New" panose="02070309020205020404" pitchFamily="49" charset="0"/>
                <a:cs typeface="Courier New" panose="02070309020205020404" pitchFamily="49" charset="0"/>
              </a:rPr>
              <a:t>if ( . . . )</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r>
              <a:rPr lang="en-US" dirty="0">
                <a:latin typeface="Courier New" panose="02070309020205020404" pitchFamily="49" charset="0"/>
                <a:cs typeface="Courier New" panose="02070309020205020404" pitchFamily="49" charset="0"/>
              </a:rPr>
              <a:t>    int counter;</a:t>
            </a:r>
          </a:p>
          <a:p>
            <a:pPr marL="0" indent="0">
              <a:spcBef>
                <a:spcPts val="0"/>
              </a:spcBef>
              <a:buNone/>
            </a:pPr>
            <a:endParaRPr lang="en-US" dirty="0">
              <a:latin typeface="Courier New" panose="02070309020205020404" pitchFamily="49" charset="0"/>
              <a:cs typeface="Courier New" panose="02070309020205020404" pitchFamily="49" charset="0"/>
            </a:endParaRPr>
          </a:p>
          <a:p>
            <a:pPr marL="0" indent="0">
              <a:spcBef>
                <a:spcPts val="0"/>
              </a:spcBef>
              <a:buNone/>
            </a:pPr>
            <a:r>
              <a:rPr lang="en-US" dirty="0">
                <a:latin typeface="Courier New" panose="02070309020205020404" pitchFamily="49" charset="0"/>
                <a:cs typeface="Courier New" panose="02070309020205020404" pitchFamily="49" charset="0"/>
              </a:rPr>
              <a:t>    if ( . . . )</a:t>
            </a:r>
          </a:p>
          <a:p>
            <a:pPr marL="0" indent="0">
              <a:spcBef>
                <a:spcPts val="0"/>
              </a:spcBef>
              <a:buNone/>
            </a:pPr>
            <a:r>
              <a:rPr lang="en-US" dirty="0">
                <a:latin typeface="Courier New" panose="02070309020205020404" pitchFamily="49" charset="0"/>
                <a:cs typeface="Courier New" panose="02070309020205020404" pitchFamily="49" charset="0"/>
              </a:rPr>
              <a:t>    {</a:t>
            </a:r>
          </a:p>
          <a:p>
            <a:pPr marL="0" indent="0">
              <a:spcBef>
                <a:spcPts val="0"/>
              </a:spcBef>
              <a:buNone/>
            </a:pPr>
            <a:r>
              <a:rPr lang="en-US" dirty="0">
                <a:latin typeface="Courier New" panose="02070309020205020404" pitchFamily="49" charset="0"/>
                <a:cs typeface="Courier New" panose="02070309020205020404" pitchFamily="49" charset="0"/>
              </a:rPr>
              <a:t>        int counter;</a:t>
            </a:r>
          </a:p>
          <a:p>
            <a:pPr marL="0" indent="0">
              <a:spcBef>
                <a:spcPts val="0"/>
              </a:spcBef>
              <a:buNone/>
            </a:pPr>
            <a:r>
              <a:rPr lang="en-US" dirty="0">
                <a:latin typeface="Courier New" panose="02070309020205020404" pitchFamily="49" charset="0"/>
                <a:cs typeface="Courier New" panose="02070309020205020404" pitchFamily="49" charset="0"/>
              </a:rPr>
              <a:t>            . . . .</a:t>
            </a:r>
          </a:p>
          <a:p>
            <a:pPr marL="0" indent="0">
              <a:spcBef>
                <a:spcPts val="0"/>
              </a:spcBef>
              <a:buNone/>
            </a:pPr>
            <a:r>
              <a:rPr lang="en-US" dirty="0">
                <a:latin typeface="Courier New" panose="02070309020205020404" pitchFamily="49" charset="0"/>
                <a:cs typeface="Courier New" panose="02070309020205020404" pitchFamily="49" charset="0"/>
              </a:rPr>
              <a:t>    }</a:t>
            </a:r>
          </a:p>
          <a:p>
            <a:pPr marL="0" indent="0">
              <a:spcBef>
                <a:spcPts val="0"/>
              </a:spcBef>
              <a:buNone/>
            </a:pPr>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39878286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a:t>Local</a:t>
            </a:r>
          </a:p>
        </p:txBody>
      </p:sp>
      <p:sp>
        <p:nvSpPr>
          <p:cNvPr id="3" name="Content Placeholder 2"/>
          <p:cNvSpPr>
            <a:spLocks noGrp="1"/>
          </p:cNvSpPr>
          <p:nvPr>
            <p:ph sz="half" idx="2"/>
          </p:nvPr>
        </p:nvSpPr>
        <p:spPr/>
        <p:txBody>
          <a:bodyPr/>
          <a:lstStyle/>
          <a:p>
            <a:r>
              <a:rPr lang="en-US" dirty="0">
                <a:latin typeface="Courier New" panose="02070309020205020404" pitchFamily="49" charset="0"/>
                <a:cs typeface="Courier New" panose="02070309020205020404" pitchFamily="49" charset="0"/>
              </a:rPr>
              <a:t>int counter = 10;</a:t>
            </a:r>
          </a:p>
          <a:p>
            <a:endParaRPr lang="en-US" dirty="0"/>
          </a:p>
          <a:p>
            <a:r>
              <a:rPr lang="en-US" dirty="0"/>
              <a:t>Initialized each time the variable comes into scope</a:t>
            </a:r>
          </a:p>
        </p:txBody>
      </p:sp>
      <p:sp>
        <p:nvSpPr>
          <p:cNvPr id="4" name="Content Placeholder 3"/>
          <p:cNvSpPr>
            <a:spLocks noGrp="1"/>
          </p:cNvSpPr>
          <p:nvPr>
            <p:ph sz="quarter" idx="4"/>
          </p:nvPr>
        </p:nvSpPr>
        <p:spPr/>
        <p:txBody>
          <a:bodyPr/>
          <a:lstStyle/>
          <a:p>
            <a:r>
              <a:rPr lang="en-US" dirty="0">
                <a:latin typeface="Courier New" panose="02070309020205020404" pitchFamily="49" charset="0"/>
                <a:cs typeface="Courier New" panose="02070309020205020404" pitchFamily="49" charset="0"/>
              </a:rPr>
              <a:t>int counter = 10;</a:t>
            </a:r>
          </a:p>
          <a:p>
            <a:endParaRPr lang="en-US" dirty="0"/>
          </a:p>
          <a:p>
            <a:r>
              <a:rPr lang="en-US" dirty="0"/>
              <a:t>Initialized once when the program is first loaded into memory</a:t>
            </a:r>
          </a:p>
        </p:txBody>
      </p:sp>
      <p:sp>
        <p:nvSpPr>
          <p:cNvPr id="5" name="Text Placeholder 4"/>
          <p:cNvSpPr>
            <a:spLocks noGrp="1"/>
          </p:cNvSpPr>
          <p:nvPr>
            <p:ph type="body" sz="quarter" idx="13"/>
          </p:nvPr>
        </p:nvSpPr>
        <p:spPr/>
        <p:txBody>
          <a:bodyPr/>
          <a:lstStyle/>
          <a:p>
            <a:r>
              <a:rPr lang="en-US" dirty="0"/>
              <a:t>Global</a:t>
            </a:r>
          </a:p>
        </p:txBody>
      </p:sp>
      <p:sp>
        <p:nvSpPr>
          <p:cNvPr id="6" name="Title 5"/>
          <p:cNvSpPr>
            <a:spLocks noGrp="1"/>
          </p:cNvSpPr>
          <p:nvPr>
            <p:ph type="title"/>
          </p:nvPr>
        </p:nvSpPr>
        <p:spPr/>
        <p:txBody>
          <a:bodyPr/>
          <a:lstStyle/>
          <a:p>
            <a:r>
              <a:rPr lang="en-US" dirty="0"/>
              <a:t>Scope and Variable Initialization</a:t>
            </a:r>
          </a:p>
        </p:txBody>
      </p:sp>
    </p:spTree>
    <p:extLst>
      <p:ext uri="{BB962C8B-B14F-4D97-AF65-F5344CB8AC3E}">
        <p14:creationId xmlns:p14="http://schemas.microsoft.com/office/powerpoint/2010/main" val="455128741"/>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282</TotalTime>
  <Words>1044</Words>
  <Application>Microsoft Office PowerPoint</Application>
  <PresentationFormat>Widescreen</PresentationFormat>
  <Paragraphs>65</Paragraphs>
  <Slides>6</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Courier New</vt:lpstr>
      <vt:lpstr>Gill Sans MT</vt:lpstr>
      <vt:lpstr>Parcel</vt:lpstr>
      <vt:lpstr>Block Structure And Scope</vt:lpstr>
      <vt:lpstr>Indentation</vt:lpstr>
      <vt:lpstr>Blocks</vt:lpstr>
      <vt:lpstr>Scope</vt:lpstr>
      <vt:lpstr>The Uniqueness Rule</vt:lpstr>
      <vt:lpstr>Scope and Variable Initialization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13</cp:revision>
  <dcterms:created xsi:type="dcterms:W3CDTF">2016-07-13T22:03:45Z</dcterms:created>
  <dcterms:modified xsi:type="dcterms:W3CDTF">2021-09-29T18:01:55Z</dcterms:modified>
</cp:coreProperties>
</file>