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0"/>
  </p:notesMasterIdLst>
  <p:sldIdLst>
    <p:sldId id="256" r:id="rId2"/>
    <p:sldId id="258" r:id="rId3"/>
    <p:sldId id="259" r:id="rId4"/>
    <p:sldId id="261" r:id="rId5"/>
    <p:sldId id="262" r:id="rId6"/>
    <p:sldId id="263" r:id="rId7"/>
    <p:sldId id="264" r:id="rId8"/>
    <p:sldId id="265"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2" d="100"/>
          <a:sy n="72" d="100"/>
        </p:scale>
        <p:origin x="492"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09DD2E1-C426-4C54-9E26-93840954C7F6}" type="datetimeFigureOut">
              <a:rPr lang="en-US" smtClean="0"/>
              <a:t>10/5/2021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BD05C64-2438-4712-B938-2F6D59D3EFA6}" type="slidenum">
              <a:rPr lang="en-US" smtClean="0"/>
              <a:t>‹#›</a:t>
            </a:fld>
            <a:endParaRPr lang="en-US"/>
          </a:p>
        </p:txBody>
      </p:sp>
    </p:spTree>
    <p:extLst>
      <p:ext uri="{BB962C8B-B14F-4D97-AF65-F5344CB8AC3E}">
        <p14:creationId xmlns:p14="http://schemas.microsoft.com/office/powerpoint/2010/main" val="13324952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Dereferencing a pointer is one of the most challenging pointer operations to understand. And yet, without this operation, much of what we do with pointers would not be possible. The operation described here is called “dereferencing a pointer,” but the operator that performs this operation has two different names: it is naturally called the “dereference operator,” but it is also called the “indirection operator.” This last name gives us some insight to how the operator works and how the overall operation behaves.</a:t>
            </a:r>
          </a:p>
        </p:txBody>
      </p:sp>
      <p:sp>
        <p:nvSpPr>
          <p:cNvPr id="4" name="Slide Number Placeholder 3"/>
          <p:cNvSpPr>
            <a:spLocks noGrp="1"/>
          </p:cNvSpPr>
          <p:nvPr>
            <p:ph type="sldNum" sz="quarter" idx="5"/>
          </p:nvPr>
        </p:nvSpPr>
        <p:spPr/>
        <p:txBody>
          <a:bodyPr/>
          <a:lstStyle/>
          <a:p>
            <a:fld id="{7BD05C64-2438-4712-B938-2F6D59D3EFA6}" type="slidenum">
              <a:rPr lang="en-US" smtClean="0"/>
              <a:t>1</a:t>
            </a:fld>
            <a:endParaRPr lang="en-US"/>
          </a:p>
        </p:txBody>
      </p:sp>
    </p:spTree>
    <p:extLst>
      <p:ext uri="{BB962C8B-B14F-4D97-AF65-F5344CB8AC3E}">
        <p14:creationId xmlns:p14="http://schemas.microsoft.com/office/powerpoint/2010/main" val="39092561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We begin with a more concrete metaphor that should be a little easier to understand.</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Tom and friends are meeting at a restaurant for dinner. The main group goes directly to the restaurant and gets dinner. Dilbert is coming separately and doesn't know the location of the restaurant, but he does know where Tom lives. Tom leaves a note on his front door that has the address of the restaurant where the group is dining. Dilbert first goes to Tom's house, where he finds the address of the restaurant on Tom's front door. After getting the address of the restaurant, Dilbert is able to go there, meet the group, and order dinner. Dilbert is able to find the address of the restaurant </a:t>
            </a:r>
            <a:r>
              <a:rPr lang="en-US" sz="1800" i="1" dirty="0">
                <a:effectLst/>
                <a:latin typeface="Calibri" panose="020F0502020204030204" pitchFamily="34" charset="0"/>
                <a:ea typeface="Times New Roman" panose="02020603050405020304" pitchFamily="18" charset="0"/>
                <a:cs typeface="Times New Roman" panose="02020603050405020304" pitchFamily="18" charset="0"/>
              </a:rPr>
              <a:t>indirectly</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by first going to the address where Tom lives. Hence, the name “indirection operator.”</a:t>
            </a:r>
          </a:p>
        </p:txBody>
      </p:sp>
      <p:sp>
        <p:nvSpPr>
          <p:cNvPr id="4" name="Slide Number Placeholder 3"/>
          <p:cNvSpPr>
            <a:spLocks noGrp="1"/>
          </p:cNvSpPr>
          <p:nvPr>
            <p:ph type="sldNum" sz="quarter" idx="5"/>
          </p:nvPr>
        </p:nvSpPr>
        <p:spPr/>
        <p:txBody>
          <a:bodyPr/>
          <a:lstStyle/>
          <a:p>
            <a:fld id="{7BD05C64-2438-4712-B938-2F6D59D3EFA6}" type="slidenum">
              <a:rPr lang="en-US" smtClean="0"/>
              <a:t>2</a:t>
            </a:fld>
            <a:endParaRPr lang="en-US"/>
          </a:p>
        </p:txBody>
      </p:sp>
    </p:spTree>
    <p:extLst>
      <p:ext uri="{BB962C8B-B14F-4D97-AF65-F5344CB8AC3E}">
        <p14:creationId xmlns:p14="http://schemas.microsoft.com/office/powerpoint/2010/main" val="36119465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For a more abstract example, we return to the file shortcut presented earlier. We have one executable program file that allows us to stream music to our computer. There are several reasons why it’s not feasible to just copy the file to other locations, the desktop for example, from where we might want to launch the program. So, we make a shortcut link in those locations.</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Each shortcut consists of another file, but the contents of the shortcut file is the address or full pathname of the original executable. The operating system knows about shortcuts and knows how to use them to launch a program. Specifically, if I double click on a shortcut, the operating system opens the shortcut file, reads the pathname stored there, and then launches the program whose pathname was stored in the shortcut. The operation of accessing one file indirectly through another file is called dereferencing.</a:t>
            </a:r>
          </a:p>
        </p:txBody>
      </p:sp>
      <p:sp>
        <p:nvSpPr>
          <p:cNvPr id="4" name="Slide Number Placeholder 3"/>
          <p:cNvSpPr>
            <a:spLocks noGrp="1"/>
          </p:cNvSpPr>
          <p:nvPr>
            <p:ph type="sldNum" sz="quarter" idx="5"/>
          </p:nvPr>
        </p:nvSpPr>
        <p:spPr/>
        <p:txBody>
          <a:bodyPr/>
          <a:lstStyle/>
          <a:p>
            <a:fld id="{7BD05C64-2438-4712-B938-2F6D59D3EFA6}" type="slidenum">
              <a:rPr lang="en-US" smtClean="0"/>
              <a:t>3</a:t>
            </a:fld>
            <a:endParaRPr lang="en-US"/>
          </a:p>
        </p:txBody>
      </p:sp>
    </p:spTree>
    <p:extLst>
      <p:ext uri="{BB962C8B-B14F-4D97-AF65-F5344CB8AC3E}">
        <p14:creationId xmlns:p14="http://schemas.microsoft.com/office/powerpoint/2010/main" val="38509611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Just as we did before, we have a series of C++ statements on the left and an abstract representation of what is taking place in memory on the right.</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Our first statement defines an integer variable named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i</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which has an address but an undefined content. This variable is analogous to the restaurant in the Tom and Dilbert metaphor.</a:t>
            </a:r>
          </a:p>
        </p:txBody>
      </p:sp>
      <p:sp>
        <p:nvSpPr>
          <p:cNvPr id="4" name="Slide Number Placeholder 3"/>
          <p:cNvSpPr>
            <a:spLocks noGrp="1"/>
          </p:cNvSpPr>
          <p:nvPr>
            <p:ph type="sldNum" sz="quarter" idx="5"/>
          </p:nvPr>
        </p:nvSpPr>
        <p:spPr/>
        <p:txBody>
          <a:bodyPr/>
          <a:lstStyle/>
          <a:p>
            <a:fld id="{7BD05C64-2438-4712-B938-2F6D59D3EFA6}" type="slidenum">
              <a:rPr lang="en-US" smtClean="0"/>
              <a:t>4</a:t>
            </a:fld>
            <a:endParaRPr lang="en-US"/>
          </a:p>
        </p:txBody>
      </p:sp>
    </p:spTree>
    <p:extLst>
      <p:ext uri="{BB962C8B-B14F-4D97-AF65-F5344CB8AC3E}">
        <p14:creationId xmlns:p14="http://schemas.microsoft.com/office/powerpoint/2010/main" val="36754496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Next, we define a pointer-to-an-integer named p. It too has an address but an undefined content. The pointer is analogous to Tom’s house in the Tom and Dilbert metaphor.</a:t>
            </a:r>
          </a:p>
        </p:txBody>
      </p:sp>
      <p:sp>
        <p:nvSpPr>
          <p:cNvPr id="4" name="Slide Number Placeholder 3"/>
          <p:cNvSpPr>
            <a:spLocks noGrp="1"/>
          </p:cNvSpPr>
          <p:nvPr>
            <p:ph type="sldNum" sz="quarter" idx="5"/>
          </p:nvPr>
        </p:nvSpPr>
        <p:spPr/>
        <p:txBody>
          <a:bodyPr/>
          <a:lstStyle/>
          <a:p>
            <a:fld id="{7BD05C64-2438-4712-B938-2F6D59D3EFA6}" type="slidenum">
              <a:rPr lang="en-US" smtClean="0"/>
              <a:t>5</a:t>
            </a:fld>
            <a:endParaRPr lang="en-US"/>
          </a:p>
        </p:txBody>
      </p:sp>
    </p:spTree>
    <p:extLst>
      <p:ext uri="{BB962C8B-B14F-4D97-AF65-F5344CB8AC3E}">
        <p14:creationId xmlns:p14="http://schemas.microsoft.com/office/powerpoint/2010/main" val="40905784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We initialize the variable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i</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and represent that by writing the initial value inside the rectangle representing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i</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in main memory. Notice that the address is unchanged.</a:t>
            </a:r>
          </a:p>
        </p:txBody>
      </p:sp>
      <p:sp>
        <p:nvSpPr>
          <p:cNvPr id="4" name="Slide Number Placeholder 3"/>
          <p:cNvSpPr>
            <a:spLocks noGrp="1"/>
          </p:cNvSpPr>
          <p:nvPr>
            <p:ph type="sldNum" sz="quarter" idx="5"/>
          </p:nvPr>
        </p:nvSpPr>
        <p:spPr/>
        <p:txBody>
          <a:bodyPr/>
          <a:lstStyle/>
          <a:p>
            <a:fld id="{7BD05C64-2438-4712-B938-2F6D59D3EFA6}" type="slidenum">
              <a:rPr lang="en-US" smtClean="0"/>
              <a:t>6</a:t>
            </a:fld>
            <a:endParaRPr lang="en-US"/>
          </a:p>
        </p:txBody>
      </p:sp>
    </p:spTree>
    <p:extLst>
      <p:ext uri="{BB962C8B-B14F-4D97-AF65-F5344CB8AC3E}">
        <p14:creationId xmlns:p14="http://schemas.microsoft.com/office/powerpoint/2010/main" val="17862885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fourth statement initializes the pointer variable p by calculating the address of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i</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with the address of operator and storing the address of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i</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into pointer variable p.</a:t>
            </a:r>
          </a:p>
        </p:txBody>
      </p:sp>
      <p:sp>
        <p:nvSpPr>
          <p:cNvPr id="4" name="Slide Number Placeholder 3"/>
          <p:cNvSpPr>
            <a:spLocks noGrp="1"/>
          </p:cNvSpPr>
          <p:nvPr>
            <p:ph type="sldNum" sz="quarter" idx="5"/>
          </p:nvPr>
        </p:nvSpPr>
        <p:spPr/>
        <p:txBody>
          <a:bodyPr/>
          <a:lstStyle/>
          <a:p>
            <a:fld id="{7BD05C64-2438-4712-B938-2F6D59D3EFA6}" type="slidenum">
              <a:rPr lang="en-US" smtClean="0"/>
              <a:t>7</a:t>
            </a:fld>
            <a:endParaRPr lang="en-US"/>
          </a:p>
        </p:txBody>
      </p:sp>
    </p:spTree>
    <p:extLst>
      <p:ext uri="{BB962C8B-B14F-4D97-AF65-F5344CB8AC3E}">
        <p14:creationId xmlns:p14="http://schemas.microsoft.com/office/powerpoint/2010/main" val="5358815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fifth and final statement dereferences pointer variable p. First, notice that the two asterisks represent different operators. The first asterisk is used to define the pointer variable p. The second asterisk is the indirection or dereference operator. The expression “*p” refers to the contents of variable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i</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but does so indirectly through the pointer variable p. That is, *p allows us to print the content of variable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i</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without using the name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i</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The highlighted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cout</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statement will print 123.</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In terms of the contents and addresses of the variables, the dereference operator takes two trips to memory to retrieve the value 123. First, the computer looks in memory at the address of variable p and loads the value stored there, which is an address. It then goes to the address just read from variable p and loads the value stored at that address, that is 123.</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Like the shortcut example, I can have one integer variable, namely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i</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but I can access the contents of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i</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from multiple, convenient locations within my C++ program with pointers, such as pointer variable p.</a:t>
            </a:r>
          </a:p>
        </p:txBody>
      </p:sp>
      <p:sp>
        <p:nvSpPr>
          <p:cNvPr id="4" name="Slide Number Placeholder 3"/>
          <p:cNvSpPr>
            <a:spLocks noGrp="1"/>
          </p:cNvSpPr>
          <p:nvPr>
            <p:ph type="sldNum" sz="quarter" idx="5"/>
          </p:nvPr>
        </p:nvSpPr>
        <p:spPr/>
        <p:txBody>
          <a:bodyPr/>
          <a:lstStyle/>
          <a:p>
            <a:fld id="{7BD05C64-2438-4712-B938-2F6D59D3EFA6}" type="slidenum">
              <a:rPr lang="en-US" smtClean="0"/>
              <a:t>8</a:t>
            </a:fld>
            <a:endParaRPr lang="en-US"/>
          </a:p>
        </p:txBody>
      </p:sp>
    </p:spTree>
    <p:extLst>
      <p:ext uri="{BB962C8B-B14F-4D97-AF65-F5344CB8AC3E}">
        <p14:creationId xmlns:p14="http://schemas.microsoft.com/office/powerpoint/2010/main" val="13702908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10/5/2021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10/5/2021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10/5/2021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4218505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10/5/2021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328630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10/5/2021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B40FB4B4-2185-4162-9846-7C5876CD7D32}" type="datetimeFigureOut">
              <a:rPr lang="en-US" smtClean="0"/>
              <a:t>10/5/2021</a:t>
            </a:fld>
            <a:endParaRPr lang="en-US"/>
          </a:p>
        </p:txBody>
      </p:sp>
      <p:sp>
        <p:nvSpPr>
          <p:cNvPr id="9" name="Footer Placeholder 8"/>
          <p:cNvSpPr>
            <a:spLocks noGrp="1"/>
          </p:cNvSpPr>
          <p:nvPr>
            <p:ph type="ftr" sz="quarter" idx="11"/>
          </p:nvPr>
        </p:nvSpPr>
        <p:spPr/>
        <p:txBody>
          <a:bodyPr/>
          <a:lstStyle/>
          <a:p>
            <a:endParaRPr lang="en-US"/>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10/5/2021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40FB4B4-2185-4162-9846-7C5876CD7D32}" type="datetimeFigureOut">
              <a:rPr lang="en-US" smtClean="0"/>
              <a:t>10/5/2021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10/5/2021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10/5/2021</a:t>
            </a:fld>
            <a:endParaRPr lang="en-US"/>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10/5/2021</a:t>
            </a:fld>
            <a:endParaRPr lang="en-US"/>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10/5/2021</a:t>
            </a:fld>
            <a:endParaRPr lang="en-US"/>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Dereferencing A Pointer</a:t>
            </a:r>
          </a:p>
        </p:txBody>
      </p:sp>
      <p:sp>
        <p:nvSpPr>
          <p:cNvPr id="3" name="Subtitle 2"/>
          <p:cNvSpPr>
            <a:spLocks noGrp="1"/>
          </p:cNvSpPr>
          <p:nvPr>
            <p:ph type="subTitle" idx="1"/>
          </p:nvPr>
        </p:nvSpPr>
        <p:spPr/>
        <p:txBody>
          <a:bodyPr/>
          <a:lstStyle/>
          <a:p>
            <a:r>
              <a:rPr lang="en-US" dirty="0"/>
              <a:t>The Dereference Operator</a:t>
            </a:r>
          </a:p>
          <a:p>
            <a:r>
              <a:rPr lang="en-US" dirty="0"/>
              <a:t>The Indirection Operator</a:t>
            </a:r>
          </a:p>
        </p:txBody>
      </p:sp>
      <p:sp>
        <p:nvSpPr>
          <p:cNvPr id="4" name="TextBox 3"/>
          <p:cNvSpPr txBox="1"/>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21247260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1723" y="240573"/>
            <a:ext cx="11648554" cy="6376853"/>
          </a:xfrm>
          <a:prstGeom prst="rect">
            <a:avLst/>
          </a:prstGeom>
        </p:spPr>
      </p:pic>
    </p:spTree>
    <p:extLst>
      <p:ext uri="{BB962C8B-B14F-4D97-AF65-F5344CB8AC3E}">
        <p14:creationId xmlns:p14="http://schemas.microsoft.com/office/powerpoint/2010/main" val="6751276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 File Shortcut</a:t>
            </a:r>
          </a:p>
        </p:txBody>
      </p:sp>
      <p:pic>
        <p:nvPicPr>
          <p:cNvPr id="3" name="Picture 2"/>
          <p:cNvPicPr>
            <a:picLocks noChangeAspect="1"/>
          </p:cNvPicPr>
          <p:nvPr/>
        </p:nvPicPr>
        <p:blipFill>
          <a:blip r:embed="rId3"/>
          <a:stretch>
            <a:fillRect/>
          </a:stretch>
        </p:blipFill>
        <p:spPr>
          <a:xfrm>
            <a:off x="1495932" y="2569902"/>
            <a:ext cx="9200136" cy="3365386"/>
          </a:xfrm>
          <a:prstGeom prst="rect">
            <a:avLst/>
          </a:prstGeom>
        </p:spPr>
      </p:pic>
    </p:spTree>
    <p:extLst>
      <p:ext uri="{BB962C8B-B14F-4D97-AF65-F5344CB8AC3E}">
        <p14:creationId xmlns:p14="http://schemas.microsoft.com/office/powerpoint/2010/main" val="8167643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Dereferencing A Pointer</a:t>
            </a:r>
          </a:p>
        </p:txBody>
      </p:sp>
      <p:sp>
        <p:nvSpPr>
          <p:cNvPr id="8" name="TextBox 7"/>
          <p:cNvSpPr txBox="1"/>
          <p:nvPr/>
        </p:nvSpPr>
        <p:spPr>
          <a:xfrm>
            <a:off x="1675198" y="2638044"/>
            <a:ext cx="4289367" cy="369332"/>
          </a:xfrm>
          <a:prstGeom prst="rect">
            <a:avLst/>
          </a:prstGeom>
          <a:noFill/>
        </p:spPr>
        <p:txBody>
          <a:bodyPr wrap="square" rtlCol="0">
            <a:spAutoFit/>
          </a:bodyPr>
          <a:lstStyle/>
          <a:p>
            <a:r>
              <a:rPr lang="en-US" dirty="0" err="1">
                <a:latin typeface="Courier New" panose="02070309020205020404" pitchFamily="49" charset="0"/>
                <a:cs typeface="Courier New" panose="02070309020205020404" pitchFamily="49" charset="0"/>
              </a:rPr>
              <a:t>int</a:t>
            </a: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i</a:t>
            </a:r>
            <a:r>
              <a:rPr lang="en-US" dirty="0">
                <a:latin typeface="Courier New" panose="02070309020205020404" pitchFamily="49" charset="0"/>
                <a:cs typeface="Courier New" panose="02070309020205020404" pitchFamily="49" charset="0"/>
              </a:rPr>
              <a:t>;		// restaurant</a:t>
            </a:r>
          </a:p>
        </p:txBody>
      </p:sp>
      <p:grpSp>
        <p:nvGrpSpPr>
          <p:cNvPr id="4" name="Group 4"/>
          <p:cNvGrpSpPr>
            <a:grpSpLocks noChangeAspect="1"/>
          </p:cNvGrpSpPr>
          <p:nvPr/>
        </p:nvGrpSpPr>
        <p:grpSpPr bwMode="auto">
          <a:xfrm>
            <a:off x="5992813" y="2498725"/>
            <a:ext cx="4764087" cy="2954338"/>
            <a:chOff x="3775" y="1574"/>
            <a:chExt cx="3001" cy="1861"/>
          </a:xfrm>
        </p:grpSpPr>
        <p:sp>
          <p:nvSpPr>
            <p:cNvPr id="5" name="AutoShape 3"/>
            <p:cNvSpPr>
              <a:spLocks noChangeAspect="1" noChangeArrowheads="1" noTextEdit="1"/>
            </p:cNvSpPr>
            <p:nvPr/>
          </p:nvSpPr>
          <p:spPr bwMode="auto">
            <a:xfrm>
              <a:off x="3775" y="1574"/>
              <a:ext cx="3001" cy="18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Rectangle 7"/>
            <p:cNvSpPr>
              <a:spLocks noChangeArrowheads="1"/>
            </p:cNvSpPr>
            <p:nvPr/>
          </p:nvSpPr>
          <p:spPr bwMode="auto">
            <a:xfrm>
              <a:off x="4239" y="2860"/>
              <a:ext cx="0"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12" name="Rectangle 8"/>
            <p:cNvSpPr>
              <a:spLocks noChangeArrowheads="1"/>
            </p:cNvSpPr>
            <p:nvPr/>
          </p:nvSpPr>
          <p:spPr bwMode="auto">
            <a:xfrm>
              <a:off x="4348" y="2860"/>
              <a:ext cx="0"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13" name="Rectangle 9"/>
            <p:cNvSpPr>
              <a:spLocks noChangeArrowheads="1"/>
            </p:cNvSpPr>
            <p:nvPr/>
          </p:nvSpPr>
          <p:spPr bwMode="auto">
            <a:xfrm>
              <a:off x="4443" y="2860"/>
              <a:ext cx="0"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14" name="Rectangle 10"/>
            <p:cNvSpPr>
              <a:spLocks noChangeArrowheads="1"/>
            </p:cNvSpPr>
            <p:nvPr/>
          </p:nvSpPr>
          <p:spPr bwMode="auto">
            <a:xfrm>
              <a:off x="4553" y="2860"/>
              <a:ext cx="0"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15" name="Rectangle 11"/>
            <p:cNvSpPr>
              <a:spLocks noChangeArrowheads="1"/>
            </p:cNvSpPr>
            <p:nvPr/>
          </p:nvSpPr>
          <p:spPr bwMode="auto">
            <a:xfrm>
              <a:off x="4662" y="2860"/>
              <a:ext cx="0"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16" name="Rectangle 12"/>
            <p:cNvSpPr>
              <a:spLocks noChangeArrowheads="1"/>
            </p:cNvSpPr>
            <p:nvPr/>
          </p:nvSpPr>
          <p:spPr bwMode="auto">
            <a:xfrm>
              <a:off x="3911" y="2860"/>
              <a:ext cx="0"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17" name="Rectangle 13"/>
            <p:cNvSpPr>
              <a:spLocks noChangeArrowheads="1"/>
            </p:cNvSpPr>
            <p:nvPr/>
          </p:nvSpPr>
          <p:spPr bwMode="auto">
            <a:xfrm>
              <a:off x="5548" y="2860"/>
              <a:ext cx="0"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18" name="Rectangle 14"/>
            <p:cNvSpPr>
              <a:spLocks noChangeArrowheads="1"/>
            </p:cNvSpPr>
            <p:nvPr/>
          </p:nvSpPr>
          <p:spPr bwMode="auto">
            <a:xfrm>
              <a:off x="5658" y="2860"/>
              <a:ext cx="0"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19" name="Rectangle 15"/>
            <p:cNvSpPr>
              <a:spLocks noChangeArrowheads="1"/>
            </p:cNvSpPr>
            <p:nvPr/>
          </p:nvSpPr>
          <p:spPr bwMode="auto">
            <a:xfrm>
              <a:off x="5753" y="2860"/>
              <a:ext cx="0"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20" name="Rectangle 16"/>
            <p:cNvSpPr>
              <a:spLocks noChangeArrowheads="1"/>
            </p:cNvSpPr>
            <p:nvPr/>
          </p:nvSpPr>
          <p:spPr bwMode="auto">
            <a:xfrm>
              <a:off x="5862" y="2860"/>
              <a:ext cx="0"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21" name="Rectangle 17"/>
            <p:cNvSpPr>
              <a:spLocks noChangeArrowheads="1"/>
            </p:cNvSpPr>
            <p:nvPr/>
          </p:nvSpPr>
          <p:spPr bwMode="auto">
            <a:xfrm>
              <a:off x="5971" y="2860"/>
              <a:ext cx="0"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23" name="Rectangle 19"/>
            <p:cNvSpPr>
              <a:spLocks noChangeArrowheads="1"/>
            </p:cNvSpPr>
            <p:nvPr/>
          </p:nvSpPr>
          <p:spPr bwMode="auto">
            <a:xfrm>
              <a:off x="4130" y="1683"/>
              <a:ext cx="1309" cy="65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Rectangle 20"/>
            <p:cNvSpPr>
              <a:spLocks noChangeArrowheads="1"/>
            </p:cNvSpPr>
            <p:nvPr/>
          </p:nvSpPr>
          <p:spPr bwMode="auto">
            <a:xfrm>
              <a:off x="4130" y="1683"/>
              <a:ext cx="1309" cy="657"/>
            </a:xfrm>
            <a:prstGeom prst="rect">
              <a:avLst/>
            </a:prstGeom>
            <a:noFill/>
            <a:ln w="2222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 name="Rectangle 21"/>
            <p:cNvSpPr>
              <a:spLocks noChangeArrowheads="1"/>
            </p:cNvSpPr>
            <p:nvPr/>
          </p:nvSpPr>
          <p:spPr bwMode="auto">
            <a:xfrm>
              <a:off x="4621" y="1875"/>
              <a:ext cx="0"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26" name="Rectangle 22"/>
            <p:cNvSpPr>
              <a:spLocks noChangeArrowheads="1"/>
            </p:cNvSpPr>
            <p:nvPr/>
          </p:nvSpPr>
          <p:spPr bwMode="auto">
            <a:xfrm>
              <a:off x="3939" y="1875"/>
              <a:ext cx="164" cy="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700" b="0" i="0" u="none" strike="noStrike" cap="none" normalizeH="0" baseline="0">
                  <a:ln>
                    <a:noFill/>
                  </a:ln>
                  <a:solidFill>
                    <a:srgbClr val="000000"/>
                  </a:solidFill>
                  <a:effectLst/>
                  <a:latin typeface="Calibri" panose="020F0502020204030204" pitchFamily="34" charset="0"/>
                </a:rPr>
                <a:t>i</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7" name="Rectangle 23"/>
            <p:cNvSpPr>
              <a:spLocks noChangeArrowheads="1"/>
            </p:cNvSpPr>
            <p:nvPr/>
          </p:nvSpPr>
          <p:spPr bwMode="auto">
            <a:xfrm>
              <a:off x="5548" y="1875"/>
              <a:ext cx="218" cy="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700" b="0" i="0" u="none" strike="noStrike" cap="none" normalizeH="0" baseline="0">
                  <a:ln>
                    <a:noFill/>
                  </a:ln>
                  <a:solidFill>
                    <a:srgbClr val="000000"/>
                  </a:solidFill>
                  <a:effectLst/>
                  <a:latin typeface="Calibri" panose="020F0502020204030204" pitchFamily="34" charset="0"/>
                </a:rPr>
                <a:t>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8" name="Rectangle 24"/>
            <p:cNvSpPr>
              <a:spLocks noChangeArrowheads="1"/>
            </p:cNvSpPr>
            <p:nvPr/>
          </p:nvSpPr>
          <p:spPr bwMode="auto">
            <a:xfrm>
              <a:off x="5658" y="1875"/>
              <a:ext cx="205" cy="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700" b="0" i="0" u="none" strike="noStrike" cap="none" normalizeH="0" baseline="0">
                  <a:ln>
                    <a:noFill/>
                  </a:ln>
                  <a:solidFill>
                    <a:srgbClr val="000000"/>
                  </a:solidFill>
                  <a:effectLst/>
                  <a:latin typeface="Calibri" panose="020F0502020204030204" pitchFamily="34" charset="0"/>
                </a:rPr>
                <a:t>x</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9" name="Rectangle 25"/>
            <p:cNvSpPr>
              <a:spLocks noChangeArrowheads="1"/>
            </p:cNvSpPr>
            <p:nvPr/>
          </p:nvSpPr>
          <p:spPr bwMode="auto">
            <a:xfrm>
              <a:off x="5753" y="1875"/>
              <a:ext cx="218" cy="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700" b="0" i="0" u="none" strike="noStrike" cap="none" normalizeH="0" baseline="0">
                  <a:ln>
                    <a:noFill/>
                  </a:ln>
                  <a:solidFill>
                    <a:srgbClr val="000000"/>
                  </a:solidFill>
                  <a:effectLst/>
                  <a:latin typeface="Calibri" panose="020F0502020204030204" pitchFamily="34" charset="0"/>
                </a:rPr>
                <a:t>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0" name="Rectangle 26"/>
            <p:cNvSpPr>
              <a:spLocks noChangeArrowheads="1"/>
            </p:cNvSpPr>
            <p:nvPr/>
          </p:nvSpPr>
          <p:spPr bwMode="auto">
            <a:xfrm>
              <a:off x="5862" y="1875"/>
              <a:ext cx="218" cy="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700" b="0" i="0" u="none" strike="noStrike" cap="none" normalizeH="0" baseline="0">
                  <a:ln>
                    <a:noFill/>
                  </a:ln>
                  <a:solidFill>
                    <a:srgbClr val="000000"/>
                  </a:solidFill>
                  <a:effectLst/>
                  <a:latin typeface="Calibri" panose="020F0502020204030204" pitchFamily="34" charset="0"/>
                </a:rPr>
                <a:t>a</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1" name="Rectangle 27"/>
            <p:cNvSpPr>
              <a:spLocks noChangeArrowheads="1"/>
            </p:cNvSpPr>
            <p:nvPr/>
          </p:nvSpPr>
          <p:spPr bwMode="auto">
            <a:xfrm>
              <a:off x="5971" y="1875"/>
              <a:ext cx="778" cy="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700" b="0" i="0" u="none" strike="noStrike" cap="none" normalizeH="0" baseline="0">
                  <a:ln>
                    <a:noFill/>
                  </a:ln>
                  <a:solidFill>
                    <a:srgbClr val="000000"/>
                  </a:solidFill>
                  <a:effectLst/>
                  <a:latin typeface="Calibri" panose="020F0502020204030204" pitchFamily="34" charset="0"/>
                </a:rPr>
                <a:t>000010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5" name="Rectangle 31"/>
            <p:cNvSpPr>
              <a:spLocks noChangeArrowheads="1"/>
            </p:cNvSpPr>
            <p:nvPr/>
          </p:nvSpPr>
          <p:spPr bwMode="auto">
            <a:xfrm>
              <a:off x="3802" y="1601"/>
              <a:ext cx="2947" cy="1807"/>
            </a:xfrm>
            <a:prstGeom prst="rect">
              <a:avLst/>
            </a:prstGeom>
            <a:noFill/>
            <a:ln w="22225"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25713729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Dereferencing A Pointer</a:t>
            </a:r>
          </a:p>
        </p:txBody>
      </p:sp>
      <p:sp>
        <p:nvSpPr>
          <p:cNvPr id="8" name="TextBox 7"/>
          <p:cNvSpPr txBox="1"/>
          <p:nvPr/>
        </p:nvSpPr>
        <p:spPr>
          <a:xfrm>
            <a:off x="1675198" y="2638044"/>
            <a:ext cx="4289367" cy="646331"/>
          </a:xfrm>
          <a:prstGeom prst="rect">
            <a:avLst/>
          </a:prstGeom>
          <a:noFill/>
        </p:spPr>
        <p:txBody>
          <a:bodyPr wrap="square" rtlCol="0">
            <a:spAutoFit/>
          </a:bodyPr>
          <a:lstStyle/>
          <a:p>
            <a:r>
              <a:rPr lang="en-US" dirty="0" err="1">
                <a:latin typeface="Courier New" panose="02070309020205020404" pitchFamily="49" charset="0"/>
                <a:cs typeface="Courier New" panose="02070309020205020404" pitchFamily="49" charset="0"/>
              </a:rPr>
              <a:t>int</a:t>
            </a: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i</a:t>
            </a:r>
            <a:r>
              <a:rPr lang="en-US" dirty="0">
                <a:latin typeface="Courier New" panose="02070309020205020404" pitchFamily="49" charset="0"/>
                <a:cs typeface="Courier New" panose="02070309020205020404" pitchFamily="49" charset="0"/>
              </a:rPr>
              <a:t>;		// restaurant</a:t>
            </a:r>
          </a:p>
          <a:p>
            <a:r>
              <a:rPr lang="en-US" dirty="0" err="1">
                <a:latin typeface="Courier New" panose="02070309020205020404" pitchFamily="49" charset="0"/>
                <a:cs typeface="Courier New" panose="02070309020205020404" pitchFamily="49" charset="0"/>
              </a:rPr>
              <a:t>int</a:t>
            </a:r>
            <a:r>
              <a:rPr lang="en-US" dirty="0">
                <a:latin typeface="Courier New" panose="02070309020205020404" pitchFamily="49" charset="0"/>
                <a:cs typeface="Courier New" panose="02070309020205020404" pitchFamily="49" charset="0"/>
              </a:rPr>
              <a:t>* p;	// Tom’s house</a:t>
            </a:r>
          </a:p>
        </p:txBody>
      </p:sp>
      <p:sp>
        <p:nvSpPr>
          <p:cNvPr id="5" name="AutoShape 3"/>
          <p:cNvSpPr>
            <a:spLocks noChangeAspect="1" noChangeArrowheads="1" noTextEdit="1"/>
          </p:cNvSpPr>
          <p:nvPr/>
        </p:nvSpPr>
        <p:spPr bwMode="auto">
          <a:xfrm>
            <a:off x="5992813" y="2498725"/>
            <a:ext cx="4764087" cy="2954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Rectangle 5"/>
          <p:cNvSpPr>
            <a:spLocks noChangeArrowheads="1"/>
          </p:cNvSpPr>
          <p:nvPr/>
        </p:nvSpPr>
        <p:spPr bwMode="auto">
          <a:xfrm>
            <a:off x="6556375" y="4237038"/>
            <a:ext cx="2078037" cy="1041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Rectangle 6"/>
          <p:cNvSpPr>
            <a:spLocks noChangeArrowheads="1"/>
          </p:cNvSpPr>
          <p:nvPr/>
        </p:nvSpPr>
        <p:spPr bwMode="auto">
          <a:xfrm>
            <a:off x="6556375" y="4237038"/>
            <a:ext cx="2078037" cy="1041400"/>
          </a:xfrm>
          <a:prstGeom prst="rect">
            <a:avLst/>
          </a:prstGeom>
          <a:noFill/>
          <a:ln w="2222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 name="Rectangle 12"/>
          <p:cNvSpPr>
            <a:spLocks noChangeArrowheads="1"/>
          </p:cNvSpPr>
          <p:nvPr/>
        </p:nvSpPr>
        <p:spPr bwMode="auto">
          <a:xfrm>
            <a:off x="6208713" y="4540250"/>
            <a:ext cx="346075" cy="54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700" b="0" i="0" u="none" strike="noStrike" cap="none" normalizeH="0" baseline="0">
                <a:ln>
                  <a:noFill/>
                </a:ln>
                <a:solidFill>
                  <a:srgbClr val="000000"/>
                </a:solidFill>
                <a:effectLst/>
                <a:latin typeface="Calibri" panose="020F0502020204030204" pitchFamily="34" charset="0"/>
              </a:rPr>
              <a:t>p</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7" name="Rectangle 13"/>
          <p:cNvSpPr>
            <a:spLocks noChangeArrowheads="1"/>
          </p:cNvSpPr>
          <p:nvPr/>
        </p:nvSpPr>
        <p:spPr bwMode="auto">
          <a:xfrm>
            <a:off x="8807450" y="4540250"/>
            <a:ext cx="346075" cy="54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700" b="0" i="0" u="none" strike="noStrike" cap="none" normalizeH="0" baseline="0">
                <a:ln>
                  <a:noFill/>
                </a:ln>
                <a:solidFill>
                  <a:srgbClr val="000000"/>
                </a:solidFill>
                <a:effectLst/>
                <a:latin typeface="Calibri" panose="020F0502020204030204" pitchFamily="34" charset="0"/>
              </a:rPr>
              <a:t>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8" name="Rectangle 14"/>
          <p:cNvSpPr>
            <a:spLocks noChangeArrowheads="1"/>
          </p:cNvSpPr>
          <p:nvPr/>
        </p:nvSpPr>
        <p:spPr bwMode="auto">
          <a:xfrm>
            <a:off x="8982075" y="4540250"/>
            <a:ext cx="325437" cy="54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700" b="0" i="0" u="none" strike="noStrike" cap="none" normalizeH="0" baseline="0">
                <a:ln>
                  <a:noFill/>
                </a:ln>
                <a:solidFill>
                  <a:srgbClr val="000000"/>
                </a:solidFill>
                <a:effectLst/>
                <a:latin typeface="Calibri" panose="020F0502020204030204" pitchFamily="34" charset="0"/>
              </a:rPr>
              <a:t>x</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9" name="Rectangle 15"/>
          <p:cNvSpPr>
            <a:spLocks noChangeArrowheads="1"/>
          </p:cNvSpPr>
          <p:nvPr/>
        </p:nvSpPr>
        <p:spPr bwMode="auto">
          <a:xfrm>
            <a:off x="9132888" y="4540250"/>
            <a:ext cx="346075" cy="54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700" b="0" i="0" u="none" strike="noStrike" cap="none" normalizeH="0" baseline="0">
                <a:ln>
                  <a:noFill/>
                </a:ln>
                <a:solidFill>
                  <a:srgbClr val="000000"/>
                </a:solidFill>
                <a:effectLst/>
                <a:latin typeface="Calibri" panose="020F0502020204030204" pitchFamily="34" charset="0"/>
              </a:rPr>
              <a:t>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0" name="Rectangle 16"/>
          <p:cNvSpPr>
            <a:spLocks noChangeArrowheads="1"/>
          </p:cNvSpPr>
          <p:nvPr/>
        </p:nvSpPr>
        <p:spPr bwMode="auto">
          <a:xfrm>
            <a:off x="9305925" y="4540250"/>
            <a:ext cx="346075" cy="54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700" b="0" i="0" u="none" strike="noStrike" cap="none" normalizeH="0" baseline="0">
                <a:ln>
                  <a:noFill/>
                </a:ln>
                <a:solidFill>
                  <a:srgbClr val="000000"/>
                </a:solidFill>
                <a:effectLst/>
                <a:latin typeface="Calibri" panose="020F0502020204030204" pitchFamily="34" charset="0"/>
              </a:rPr>
              <a:t>a</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1" name="Rectangle 17"/>
          <p:cNvSpPr>
            <a:spLocks noChangeArrowheads="1"/>
          </p:cNvSpPr>
          <p:nvPr/>
        </p:nvSpPr>
        <p:spPr bwMode="auto">
          <a:xfrm>
            <a:off x="9478963" y="4540250"/>
            <a:ext cx="1235075" cy="54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700" b="0" i="0" u="none" strike="noStrike" cap="none" normalizeH="0" baseline="0">
                <a:ln>
                  <a:noFill/>
                </a:ln>
                <a:solidFill>
                  <a:srgbClr val="000000"/>
                </a:solidFill>
                <a:effectLst/>
                <a:latin typeface="Calibri" panose="020F0502020204030204" pitchFamily="34" charset="0"/>
              </a:rPr>
              <a:t>000014</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3" name="Rectangle 19"/>
          <p:cNvSpPr>
            <a:spLocks noChangeArrowheads="1"/>
          </p:cNvSpPr>
          <p:nvPr/>
        </p:nvSpPr>
        <p:spPr bwMode="auto">
          <a:xfrm>
            <a:off x="6556375" y="2671763"/>
            <a:ext cx="2078037" cy="10429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Rectangle 20"/>
          <p:cNvSpPr>
            <a:spLocks noChangeArrowheads="1"/>
          </p:cNvSpPr>
          <p:nvPr/>
        </p:nvSpPr>
        <p:spPr bwMode="auto">
          <a:xfrm>
            <a:off x="6556375" y="2671763"/>
            <a:ext cx="2078037" cy="1042988"/>
          </a:xfrm>
          <a:prstGeom prst="rect">
            <a:avLst/>
          </a:prstGeom>
          <a:noFill/>
          <a:ln w="2222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6" name="Rectangle 22"/>
          <p:cNvSpPr>
            <a:spLocks noChangeArrowheads="1"/>
          </p:cNvSpPr>
          <p:nvPr/>
        </p:nvSpPr>
        <p:spPr bwMode="auto">
          <a:xfrm>
            <a:off x="6253163" y="2976563"/>
            <a:ext cx="260350" cy="54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700" b="0" i="0" u="none" strike="noStrike" cap="none" normalizeH="0" baseline="0">
                <a:ln>
                  <a:noFill/>
                </a:ln>
                <a:solidFill>
                  <a:srgbClr val="000000"/>
                </a:solidFill>
                <a:effectLst/>
                <a:latin typeface="Calibri" panose="020F0502020204030204" pitchFamily="34" charset="0"/>
              </a:rPr>
              <a:t>i</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7" name="Rectangle 23"/>
          <p:cNvSpPr>
            <a:spLocks noChangeArrowheads="1"/>
          </p:cNvSpPr>
          <p:nvPr/>
        </p:nvSpPr>
        <p:spPr bwMode="auto">
          <a:xfrm>
            <a:off x="8807450" y="2976563"/>
            <a:ext cx="346075" cy="54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700" b="0" i="0" u="none" strike="noStrike" cap="none" normalizeH="0" baseline="0">
                <a:ln>
                  <a:noFill/>
                </a:ln>
                <a:solidFill>
                  <a:srgbClr val="000000"/>
                </a:solidFill>
                <a:effectLst/>
                <a:latin typeface="Calibri" panose="020F0502020204030204" pitchFamily="34" charset="0"/>
              </a:rPr>
              <a:t>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8" name="Rectangle 24"/>
          <p:cNvSpPr>
            <a:spLocks noChangeArrowheads="1"/>
          </p:cNvSpPr>
          <p:nvPr/>
        </p:nvSpPr>
        <p:spPr bwMode="auto">
          <a:xfrm>
            <a:off x="8982075" y="2976563"/>
            <a:ext cx="325437" cy="54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700" b="0" i="0" u="none" strike="noStrike" cap="none" normalizeH="0" baseline="0">
                <a:ln>
                  <a:noFill/>
                </a:ln>
                <a:solidFill>
                  <a:srgbClr val="000000"/>
                </a:solidFill>
                <a:effectLst/>
                <a:latin typeface="Calibri" panose="020F0502020204030204" pitchFamily="34" charset="0"/>
              </a:rPr>
              <a:t>x</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9" name="Rectangle 25"/>
          <p:cNvSpPr>
            <a:spLocks noChangeArrowheads="1"/>
          </p:cNvSpPr>
          <p:nvPr/>
        </p:nvSpPr>
        <p:spPr bwMode="auto">
          <a:xfrm>
            <a:off x="9132888" y="2976563"/>
            <a:ext cx="346075" cy="54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700" b="0" i="0" u="none" strike="noStrike" cap="none" normalizeH="0" baseline="0">
                <a:ln>
                  <a:noFill/>
                </a:ln>
                <a:solidFill>
                  <a:srgbClr val="000000"/>
                </a:solidFill>
                <a:effectLst/>
                <a:latin typeface="Calibri" panose="020F0502020204030204" pitchFamily="34" charset="0"/>
              </a:rPr>
              <a:t>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0" name="Rectangle 26"/>
          <p:cNvSpPr>
            <a:spLocks noChangeArrowheads="1"/>
          </p:cNvSpPr>
          <p:nvPr/>
        </p:nvSpPr>
        <p:spPr bwMode="auto">
          <a:xfrm>
            <a:off x="9305925" y="2976563"/>
            <a:ext cx="346075" cy="54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700" b="0" i="0" u="none" strike="noStrike" cap="none" normalizeH="0" baseline="0">
                <a:ln>
                  <a:noFill/>
                </a:ln>
                <a:solidFill>
                  <a:srgbClr val="000000"/>
                </a:solidFill>
                <a:effectLst/>
                <a:latin typeface="Calibri" panose="020F0502020204030204" pitchFamily="34" charset="0"/>
              </a:rPr>
              <a:t>a</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1" name="Rectangle 27"/>
          <p:cNvSpPr>
            <a:spLocks noChangeArrowheads="1"/>
          </p:cNvSpPr>
          <p:nvPr/>
        </p:nvSpPr>
        <p:spPr bwMode="auto">
          <a:xfrm>
            <a:off x="9478963" y="2976563"/>
            <a:ext cx="1235075" cy="54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700" b="0" i="0" u="none" strike="noStrike" cap="none" normalizeH="0" baseline="0" dirty="0">
                <a:ln>
                  <a:noFill/>
                </a:ln>
                <a:solidFill>
                  <a:srgbClr val="000000"/>
                </a:solidFill>
                <a:effectLst/>
                <a:latin typeface="Calibri" panose="020F0502020204030204" pitchFamily="34" charset="0"/>
              </a:rPr>
              <a:t>000010</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35" name="Rectangle 31"/>
          <p:cNvSpPr>
            <a:spLocks noChangeArrowheads="1"/>
          </p:cNvSpPr>
          <p:nvPr/>
        </p:nvSpPr>
        <p:spPr bwMode="auto">
          <a:xfrm>
            <a:off x="6035675" y="2541588"/>
            <a:ext cx="4678362" cy="2868613"/>
          </a:xfrm>
          <a:prstGeom prst="rect">
            <a:avLst/>
          </a:prstGeom>
          <a:noFill/>
          <a:ln w="22225"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7766346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Dereferencing A Pointer</a:t>
            </a:r>
          </a:p>
        </p:txBody>
      </p:sp>
      <p:sp>
        <p:nvSpPr>
          <p:cNvPr id="8" name="TextBox 7"/>
          <p:cNvSpPr txBox="1"/>
          <p:nvPr/>
        </p:nvSpPr>
        <p:spPr>
          <a:xfrm>
            <a:off x="1675198" y="2638044"/>
            <a:ext cx="4289367" cy="1200329"/>
          </a:xfrm>
          <a:prstGeom prst="rect">
            <a:avLst/>
          </a:prstGeom>
          <a:noFill/>
        </p:spPr>
        <p:txBody>
          <a:bodyPr wrap="square" rtlCol="0">
            <a:spAutoFit/>
          </a:bodyPr>
          <a:lstStyle/>
          <a:p>
            <a:r>
              <a:rPr lang="en-US" dirty="0" err="1">
                <a:latin typeface="Courier New" panose="02070309020205020404" pitchFamily="49" charset="0"/>
                <a:cs typeface="Courier New" panose="02070309020205020404" pitchFamily="49" charset="0"/>
              </a:rPr>
              <a:t>int</a:t>
            </a: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i</a:t>
            </a:r>
            <a:r>
              <a:rPr lang="en-US" dirty="0">
                <a:latin typeface="Courier New" panose="02070309020205020404" pitchFamily="49" charset="0"/>
                <a:cs typeface="Courier New" panose="02070309020205020404" pitchFamily="49" charset="0"/>
              </a:rPr>
              <a:t>;		// restaurant</a:t>
            </a:r>
          </a:p>
          <a:p>
            <a:r>
              <a:rPr lang="en-US" dirty="0" err="1">
                <a:latin typeface="Courier New" panose="02070309020205020404" pitchFamily="49" charset="0"/>
                <a:cs typeface="Courier New" panose="02070309020205020404" pitchFamily="49" charset="0"/>
              </a:rPr>
              <a:t>int</a:t>
            </a:r>
            <a:r>
              <a:rPr lang="en-US" dirty="0">
                <a:latin typeface="Courier New" panose="02070309020205020404" pitchFamily="49" charset="0"/>
                <a:cs typeface="Courier New" panose="02070309020205020404" pitchFamily="49" charset="0"/>
              </a:rPr>
              <a:t>* p;	// Tom’s house</a:t>
            </a:r>
          </a:p>
          <a:p>
            <a:endParaRPr lang="en-US" dirty="0">
              <a:latin typeface="Courier New" panose="02070309020205020404" pitchFamily="49" charset="0"/>
              <a:cs typeface="Courier New" panose="02070309020205020404" pitchFamily="49" charset="0"/>
            </a:endParaRPr>
          </a:p>
          <a:p>
            <a:r>
              <a:rPr lang="en-US" dirty="0" err="1">
                <a:latin typeface="Courier New" panose="02070309020205020404" pitchFamily="49" charset="0"/>
                <a:cs typeface="Courier New" panose="02070309020205020404" pitchFamily="49" charset="0"/>
              </a:rPr>
              <a:t>i</a:t>
            </a:r>
            <a:r>
              <a:rPr lang="en-US" dirty="0">
                <a:latin typeface="Courier New" panose="02070309020205020404" pitchFamily="49" charset="0"/>
                <a:cs typeface="Courier New" panose="02070309020205020404" pitchFamily="49" charset="0"/>
              </a:rPr>
              <a:t> = 123;</a:t>
            </a:r>
          </a:p>
        </p:txBody>
      </p:sp>
      <p:sp>
        <p:nvSpPr>
          <p:cNvPr id="5" name="AutoShape 3"/>
          <p:cNvSpPr>
            <a:spLocks noChangeAspect="1" noChangeArrowheads="1" noTextEdit="1"/>
          </p:cNvSpPr>
          <p:nvPr/>
        </p:nvSpPr>
        <p:spPr bwMode="auto">
          <a:xfrm>
            <a:off x="5992813" y="2498725"/>
            <a:ext cx="4764087" cy="2954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 name="Rectangle 5"/>
          <p:cNvSpPr>
            <a:spLocks noChangeArrowheads="1"/>
          </p:cNvSpPr>
          <p:nvPr/>
        </p:nvSpPr>
        <p:spPr bwMode="auto">
          <a:xfrm>
            <a:off x="6556375" y="4237038"/>
            <a:ext cx="2078037" cy="1041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Rectangle 6"/>
          <p:cNvSpPr>
            <a:spLocks noChangeArrowheads="1"/>
          </p:cNvSpPr>
          <p:nvPr/>
        </p:nvSpPr>
        <p:spPr bwMode="auto">
          <a:xfrm>
            <a:off x="6556375" y="4237038"/>
            <a:ext cx="2078037" cy="1041400"/>
          </a:xfrm>
          <a:prstGeom prst="rect">
            <a:avLst/>
          </a:prstGeom>
          <a:noFill/>
          <a:ln w="2222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 name="Rectangle 12"/>
          <p:cNvSpPr>
            <a:spLocks noChangeArrowheads="1"/>
          </p:cNvSpPr>
          <p:nvPr/>
        </p:nvSpPr>
        <p:spPr bwMode="auto">
          <a:xfrm>
            <a:off x="6208713" y="4540250"/>
            <a:ext cx="346075" cy="54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700" b="0" i="0" u="none" strike="noStrike" cap="none" normalizeH="0" baseline="0">
                <a:ln>
                  <a:noFill/>
                </a:ln>
                <a:solidFill>
                  <a:srgbClr val="000000"/>
                </a:solidFill>
                <a:effectLst/>
                <a:latin typeface="Calibri" panose="020F0502020204030204" pitchFamily="34" charset="0"/>
              </a:rPr>
              <a:t>p</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7" name="Rectangle 13"/>
          <p:cNvSpPr>
            <a:spLocks noChangeArrowheads="1"/>
          </p:cNvSpPr>
          <p:nvPr/>
        </p:nvSpPr>
        <p:spPr bwMode="auto">
          <a:xfrm>
            <a:off x="8807450" y="4540250"/>
            <a:ext cx="346075" cy="54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700" b="0" i="0" u="none" strike="noStrike" cap="none" normalizeH="0" baseline="0">
                <a:ln>
                  <a:noFill/>
                </a:ln>
                <a:solidFill>
                  <a:srgbClr val="000000"/>
                </a:solidFill>
                <a:effectLst/>
                <a:latin typeface="Calibri" panose="020F0502020204030204" pitchFamily="34" charset="0"/>
              </a:rPr>
              <a:t>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8" name="Rectangle 14"/>
          <p:cNvSpPr>
            <a:spLocks noChangeArrowheads="1"/>
          </p:cNvSpPr>
          <p:nvPr/>
        </p:nvSpPr>
        <p:spPr bwMode="auto">
          <a:xfrm>
            <a:off x="8982075" y="4540250"/>
            <a:ext cx="325437" cy="54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700" b="0" i="0" u="none" strike="noStrike" cap="none" normalizeH="0" baseline="0">
                <a:ln>
                  <a:noFill/>
                </a:ln>
                <a:solidFill>
                  <a:srgbClr val="000000"/>
                </a:solidFill>
                <a:effectLst/>
                <a:latin typeface="Calibri" panose="020F0502020204030204" pitchFamily="34" charset="0"/>
              </a:rPr>
              <a:t>x</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9" name="Rectangle 15"/>
          <p:cNvSpPr>
            <a:spLocks noChangeArrowheads="1"/>
          </p:cNvSpPr>
          <p:nvPr/>
        </p:nvSpPr>
        <p:spPr bwMode="auto">
          <a:xfrm>
            <a:off x="9132888" y="4540250"/>
            <a:ext cx="346075" cy="54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700" b="0" i="0" u="none" strike="noStrike" cap="none" normalizeH="0" baseline="0">
                <a:ln>
                  <a:noFill/>
                </a:ln>
                <a:solidFill>
                  <a:srgbClr val="000000"/>
                </a:solidFill>
                <a:effectLst/>
                <a:latin typeface="Calibri" panose="020F0502020204030204" pitchFamily="34" charset="0"/>
              </a:rPr>
              <a:t>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0" name="Rectangle 16"/>
          <p:cNvSpPr>
            <a:spLocks noChangeArrowheads="1"/>
          </p:cNvSpPr>
          <p:nvPr/>
        </p:nvSpPr>
        <p:spPr bwMode="auto">
          <a:xfrm>
            <a:off x="9305925" y="4540250"/>
            <a:ext cx="346075" cy="54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700" b="0" i="0" u="none" strike="noStrike" cap="none" normalizeH="0" baseline="0">
                <a:ln>
                  <a:noFill/>
                </a:ln>
                <a:solidFill>
                  <a:srgbClr val="000000"/>
                </a:solidFill>
                <a:effectLst/>
                <a:latin typeface="Calibri" panose="020F0502020204030204" pitchFamily="34" charset="0"/>
              </a:rPr>
              <a:t>a</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1" name="Rectangle 17"/>
          <p:cNvSpPr>
            <a:spLocks noChangeArrowheads="1"/>
          </p:cNvSpPr>
          <p:nvPr/>
        </p:nvSpPr>
        <p:spPr bwMode="auto">
          <a:xfrm>
            <a:off x="9478963" y="4540250"/>
            <a:ext cx="1235075" cy="54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700" b="0" i="0" u="none" strike="noStrike" cap="none" normalizeH="0" baseline="0">
                <a:ln>
                  <a:noFill/>
                </a:ln>
                <a:solidFill>
                  <a:srgbClr val="000000"/>
                </a:solidFill>
                <a:effectLst/>
                <a:latin typeface="Calibri" panose="020F0502020204030204" pitchFamily="34" charset="0"/>
              </a:rPr>
              <a:t>000014</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3" name="Rectangle 19"/>
          <p:cNvSpPr>
            <a:spLocks noChangeArrowheads="1"/>
          </p:cNvSpPr>
          <p:nvPr/>
        </p:nvSpPr>
        <p:spPr bwMode="auto">
          <a:xfrm>
            <a:off x="6556375" y="2671763"/>
            <a:ext cx="2078037" cy="10429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Rectangle 20"/>
          <p:cNvSpPr>
            <a:spLocks noChangeArrowheads="1"/>
          </p:cNvSpPr>
          <p:nvPr/>
        </p:nvSpPr>
        <p:spPr bwMode="auto">
          <a:xfrm>
            <a:off x="6556375" y="2671763"/>
            <a:ext cx="2078037" cy="1042988"/>
          </a:xfrm>
          <a:prstGeom prst="rect">
            <a:avLst/>
          </a:prstGeom>
          <a:noFill/>
          <a:ln w="2222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 name="Rectangle 21"/>
          <p:cNvSpPr>
            <a:spLocks noChangeArrowheads="1"/>
          </p:cNvSpPr>
          <p:nvPr/>
        </p:nvSpPr>
        <p:spPr bwMode="auto">
          <a:xfrm>
            <a:off x="7335838" y="2976563"/>
            <a:ext cx="693737" cy="54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700" b="0" i="0" u="none" strike="noStrike" cap="none" normalizeH="0" baseline="0">
                <a:ln>
                  <a:noFill/>
                </a:ln>
                <a:solidFill>
                  <a:srgbClr val="000000"/>
                </a:solidFill>
                <a:effectLst/>
                <a:latin typeface="Calibri" panose="020F0502020204030204" pitchFamily="34" charset="0"/>
              </a:rPr>
              <a:t>123</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6" name="Rectangle 22"/>
          <p:cNvSpPr>
            <a:spLocks noChangeArrowheads="1"/>
          </p:cNvSpPr>
          <p:nvPr/>
        </p:nvSpPr>
        <p:spPr bwMode="auto">
          <a:xfrm>
            <a:off x="6253163" y="2976563"/>
            <a:ext cx="260350" cy="54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700" b="0" i="0" u="none" strike="noStrike" cap="none" normalizeH="0" baseline="0">
                <a:ln>
                  <a:noFill/>
                </a:ln>
                <a:solidFill>
                  <a:srgbClr val="000000"/>
                </a:solidFill>
                <a:effectLst/>
                <a:latin typeface="Calibri" panose="020F0502020204030204" pitchFamily="34" charset="0"/>
              </a:rPr>
              <a:t>i</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7" name="Rectangle 23"/>
          <p:cNvSpPr>
            <a:spLocks noChangeArrowheads="1"/>
          </p:cNvSpPr>
          <p:nvPr/>
        </p:nvSpPr>
        <p:spPr bwMode="auto">
          <a:xfrm>
            <a:off x="8807450" y="2976563"/>
            <a:ext cx="346075" cy="54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700" b="0" i="0" u="none" strike="noStrike" cap="none" normalizeH="0" baseline="0">
                <a:ln>
                  <a:noFill/>
                </a:ln>
                <a:solidFill>
                  <a:srgbClr val="000000"/>
                </a:solidFill>
                <a:effectLst/>
                <a:latin typeface="Calibri" panose="020F0502020204030204" pitchFamily="34" charset="0"/>
              </a:rPr>
              <a:t>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8" name="Rectangle 24"/>
          <p:cNvSpPr>
            <a:spLocks noChangeArrowheads="1"/>
          </p:cNvSpPr>
          <p:nvPr/>
        </p:nvSpPr>
        <p:spPr bwMode="auto">
          <a:xfrm>
            <a:off x="8982075" y="2976563"/>
            <a:ext cx="325437" cy="54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700" b="0" i="0" u="none" strike="noStrike" cap="none" normalizeH="0" baseline="0">
                <a:ln>
                  <a:noFill/>
                </a:ln>
                <a:solidFill>
                  <a:srgbClr val="000000"/>
                </a:solidFill>
                <a:effectLst/>
                <a:latin typeface="Calibri" panose="020F0502020204030204" pitchFamily="34" charset="0"/>
              </a:rPr>
              <a:t>x</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9" name="Rectangle 25"/>
          <p:cNvSpPr>
            <a:spLocks noChangeArrowheads="1"/>
          </p:cNvSpPr>
          <p:nvPr/>
        </p:nvSpPr>
        <p:spPr bwMode="auto">
          <a:xfrm>
            <a:off x="9132888" y="2976563"/>
            <a:ext cx="346075" cy="54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700" b="0" i="0" u="none" strike="noStrike" cap="none" normalizeH="0" baseline="0">
                <a:ln>
                  <a:noFill/>
                </a:ln>
                <a:solidFill>
                  <a:srgbClr val="000000"/>
                </a:solidFill>
                <a:effectLst/>
                <a:latin typeface="Calibri" panose="020F0502020204030204" pitchFamily="34" charset="0"/>
              </a:rPr>
              <a:t>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0" name="Rectangle 26"/>
          <p:cNvSpPr>
            <a:spLocks noChangeArrowheads="1"/>
          </p:cNvSpPr>
          <p:nvPr/>
        </p:nvSpPr>
        <p:spPr bwMode="auto">
          <a:xfrm>
            <a:off x="9305925" y="2976563"/>
            <a:ext cx="346075" cy="54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700" b="0" i="0" u="none" strike="noStrike" cap="none" normalizeH="0" baseline="0">
                <a:ln>
                  <a:noFill/>
                </a:ln>
                <a:solidFill>
                  <a:srgbClr val="000000"/>
                </a:solidFill>
                <a:effectLst/>
                <a:latin typeface="Calibri" panose="020F0502020204030204" pitchFamily="34" charset="0"/>
              </a:rPr>
              <a:t>a</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1" name="Rectangle 27"/>
          <p:cNvSpPr>
            <a:spLocks noChangeArrowheads="1"/>
          </p:cNvSpPr>
          <p:nvPr/>
        </p:nvSpPr>
        <p:spPr bwMode="auto">
          <a:xfrm>
            <a:off x="9478963" y="2976563"/>
            <a:ext cx="1235075" cy="54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700" b="0" i="0" u="none" strike="noStrike" cap="none" normalizeH="0" baseline="0">
                <a:ln>
                  <a:noFill/>
                </a:ln>
                <a:solidFill>
                  <a:srgbClr val="000000"/>
                </a:solidFill>
                <a:effectLst/>
                <a:latin typeface="Calibri" panose="020F0502020204030204" pitchFamily="34" charset="0"/>
              </a:rPr>
              <a:t>000010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5" name="Rectangle 31"/>
          <p:cNvSpPr>
            <a:spLocks noChangeArrowheads="1"/>
          </p:cNvSpPr>
          <p:nvPr/>
        </p:nvSpPr>
        <p:spPr bwMode="auto">
          <a:xfrm>
            <a:off x="6035675" y="2541588"/>
            <a:ext cx="4678362" cy="2868613"/>
          </a:xfrm>
          <a:prstGeom prst="rect">
            <a:avLst/>
          </a:prstGeom>
          <a:noFill/>
          <a:ln w="22225"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4085650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Dereferencing A Pointer</a:t>
            </a:r>
          </a:p>
        </p:txBody>
      </p:sp>
      <p:sp>
        <p:nvSpPr>
          <p:cNvPr id="8" name="TextBox 7"/>
          <p:cNvSpPr txBox="1"/>
          <p:nvPr/>
        </p:nvSpPr>
        <p:spPr>
          <a:xfrm>
            <a:off x="1675198" y="2638044"/>
            <a:ext cx="4289367" cy="1477328"/>
          </a:xfrm>
          <a:prstGeom prst="rect">
            <a:avLst/>
          </a:prstGeom>
          <a:noFill/>
        </p:spPr>
        <p:txBody>
          <a:bodyPr wrap="square" rtlCol="0">
            <a:spAutoFit/>
          </a:bodyPr>
          <a:lstStyle/>
          <a:p>
            <a:r>
              <a:rPr lang="en-US" dirty="0" err="1">
                <a:latin typeface="Courier New" panose="02070309020205020404" pitchFamily="49" charset="0"/>
                <a:cs typeface="Courier New" panose="02070309020205020404" pitchFamily="49" charset="0"/>
              </a:rPr>
              <a:t>int</a:t>
            </a: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i</a:t>
            </a:r>
            <a:r>
              <a:rPr lang="en-US" dirty="0">
                <a:latin typeface="Courier New" panose="02070309020205020404" pitchFamily="49" charset="0"/>
                <a:cs typeface="Courier New" panose="02070309020205020404" pitchFamily="49" charset="0"/>
              </a:rPr>
              <a:t>;		// restaurant</a:t>
            </a:r>
          </a:p>
          <a:p>
            <a:r>
              <a:rPr lang="en-US" dirty="0" err="1">
                <a:latin typeface="Courier New" panose="02070309020205020404" pitchFamily="49" charset="0"/>
                <a:cs typeface="Courier New" panose="02070309020205020404" pitchFamily="49" charset="0"/>
              </a:rPr>
              <a:t>int</a:t>
            </a:r>
            <a:r>
              <a:rPr lang="en-US" dirty="0">
                <a:latin typeface="Courier New" panose="02070309020205020404" pitchFamily="49" charset="0"/>
                <a:cs typeface="Courier New" panose="02070309020205020404" pitchFamily="49" charset="0"/>
              </a:rPr>
              <a:t>* p;	// Tom’s house</a:t>
            </a:r>
          </a:p>
          <a:p>
            <a:endParaRPr lang="en-US" dirty="0">
              <a:latin typeface="Courier New" panose="02070309020205020404" pitchFamily="49" charset="0"/>
              <a:cs typeface="Courier New" panose="02070309020205020404" pitchFamily="49" charset="0"/>
            </a:endParaRPr>
          </a:p>
          <a:p>
            <a:r>
              <a:rPr lang="en-US" dirty="0" err="1">
                <a:latin typeface="Courier New" panose="02070309020205020404" pitchFamily="49" charset="0"/>
                <a:cs typeface="Courier New" panose="02070309020205020404" pitchFamily="49" charset="0"/>
              </a:rPr>
              <a:t>i</a:t>
            </a:r>
            <a:r>
              <a:rPr lang="en-US" dirty="0">
                <a:latin typeface="Courier New" panose="02070309020205020404" pitchFamily="49" charset="0"/>
                <a:cs typeface="Courier New" panose="02070309020205020404" pitchFamily="49" charset="0"/>
              </a:rPr>
              <a:t> = 123;</a:t>
            </a:r>
          </a:p>
          <a:p>
            <a:r>
              <a:rPr lang="en-US" dirty="0">
                <a:latin typeface="Courier New" panose="02070309020205020404" pitchFamily="49" charset="0"/>
                <a:cs typeface="Courier New" panose="02070309020205020404" pitchFamily="49" charset="0"/>
              </a:rPr>
              <a:t>p = &amp;</a:t>
            </a:r>
            <a:r>
              <a:rPr lang="en-US" dirty="0" err="1">
                <a:latin typeface="Courier New" panose="02070309020205020404" pitchFamily="49" charset="0"/>
                <a:cs typeface="Courier New" panose="02070309020205020404" pitchFamily="49" charset="0"/>
              </a:rPr>
              <a:t>i</a:t>
            </a:r>
            <a:r>
              <a:rPr lang="en-US" dirty="0">
                <a:latin typeface="Courier New" panose="02070309020205020404" pitchFamily="49" charset="0"/>
                <a:cs typeface="Courier New" panose="02070309020205020404" pitchFamily="49" charset="0"/>
              </a:rPr>
              <a:t>;</a:t>
            </a:r>
          </a:p>
        </p:txBody>
      </p:sp>
      <p:sp>
        <p:nvSpPr>
          <p:cNvPr id="5" name="AutoShape 3"/>
          <p:cNvSpPr>
            <a:spLocks noChangeAspect="1" noChangeArrowheads="1" noTextEdit="1"/>
          </p:cNvSpPr>
          <p:nvPr/>
        </p:nvSpPr>
        <p:spPr bwMode="auto">
          <a:xfrm>
            <a:off x="5992813" y="2498725"/>
            <a:ext cx="4764087" cy="2954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 name="Rectangle 5"/>
          <p:cNvSpPr>
            <a:spLocks noChangeArrowheads="1"/>
          </p:cNvSpPr>
          <p:nvPr/>
        </p:nvSpPr>
        <p:spPr bwMode="auto">
          <a:xfrm>
            <a:off x="6556375" y="4237038"/>
            <a:ext cx="2078037" cy="1041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Rectangle 6"/>
          <p:cNvSpPr>
            <a:spLocks noChangeArrowheads="1"/>
          </p:cNvSpPr>
          <p:nvPr/>
        </p:nvSpPr>
        <p:spPr bwMode="auto">
          <a:xfrm>
            <a:off x="6556375" y="4237038"/>
            <a:ext cx="2078037" cy="1041400"/>
          </a:xfrm>
          <a:prstGeom prst="rect">
            <a:avLst/>
          </a:prstGeom>
          <a:noFill/>
          <a:ln w="2222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 name="Rectangle 7"/>
          <p:cNvSpPr>
            <a:spLocks noChangeArrowheads="1"/>
          </p:cNvSpPr>
          <p:nvPr/>
        </p:nvSpPr>
        <p:spPr bwMode="auto">
          <a:xfrm>
            <a:off x="6729413" y="4540250"/>
            <a:ext cx="346075" cy="54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700" b="0" i="0" u="none" strike="noStrike" cap="none" normalizeH="0" baseline="0">
                <a:ln>
                  <a:noFill/>
                </a:ln>
                <a:solidFill>
                  <a:srgbClr val="000000"/>
                </a:solidFill>
                <a:effectLst/>
                <a:latin typeface="Calibri" panose="020F0502020204030204" pitchFamily="34" charset="0"/>
              </a:rPr>
              <a:t>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2" name="Rectangle 8"/>
          <p:cNvSpPr>
            <a:spLocks noChangeArrowheads="1"/>
          </p:cNvSpPr>
          <p:nvPr/>
        </p:nvSpPr>
        <p:spPr bwMode="auto">
          <a:xfrm>
            <a:off x="6902450" y="4540250"/>
            <a:ext cx="325437" cy="54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700" b="0" i="0" u="none" strike="noStrike" cap="none" normalizeH="0" baseline="0">
                <a:ln>
                  <a:noFill/>
                </a:ln>
                <a:solidFill>
                  <a:srgbClr val="000000"/>
                </a:solidFill>
                <a:effectLst/>
                <a:latin typeface="Calibri" panose="020F0502020204030204" pitchFamily="34" charset="0"/>
              </a:rPr>
              <a:t>x</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3" name="Rectangle 9"/>
          <p:cNvSpPr>
            <a:spLocks noChangeArrowheads="1"/>
          </p:cNvSpPr>
          <p:nvPr/>
        </p:nvSpPr>
        <p:spPr bwMode="auto">
          <a:xfrm>
            <a:off x="7053263" y="4540250"/>
            <a:ext cx="346075" cy="54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700" b="0" i="0" u="none" strike="noStrike" cap="none" normalizeH="0" baseline="0">
                <a:ln>
                  <a:noFill/>
                </a:ln>
                <a:solidFill>
                  <a:srgbClr val="000000"/>
                </a:solidFill>
                <a:effectLst/>
                <a:latin typeface="Calibri" panose="020F0502020204030204" pitchFamily="34" charset="0"/>
              </a:rPr>
              <a:t>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4" name="Rectangle 10"/>
          <p:cNvSpPr>
            <a:spLocks noChangeArrowheads="1"/>
          </p:cNvSpPr>
          <p:nvPr/>
        </p:nvSpPr>
        <p:spPr bwMode="auto">
          <a:xfrm>
            <a:off x="7227888" y="4540250"/>
            <a:ext cx="346075" cy="54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700" b="0" i="0" u="none" strike="noStrike" cap="none" normalizeH="0" baseline="0">
                <a:ln>
                  <a:noFill/>
                </a:ln>
                <a:solidFill>
                  <a:srgbClr val="000000"/>
                </a:solidFill>
                <a:effectLst/>
                <a:latin typeface="Calibri" panose="020F0502020204030204" pitchFamily="34" charset="0"/>
              </a:rPr>
              <a:t>a</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5" name="Rectangle 11"/>
          <p:cNvSpPr>
            <a:spLocks noChangeArrowheads="1"/>
          </p:cNvSpPr>
          <p:nvPr/>
        </p:nvSpPr>
        <p:spPr bwMode="auto">
          <a:xfrm>
            <a:off x="7400925" y="4540250"/>
            <a:ext cx="1235075" cy="54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700" b="0" i="0" u="none" strike="noStrike" cap="none" normalizeH="0" baseline="0">
                <a:ln>
                  <a:noFill/>
                </a:ln>
                <a:solidFill>
                  <a:srgbClr val="000000"/>
                </a:solidFill>
                <a:effectLst/>
                <a:latin typeface="Calibri" panose="020F0502020204030204" pitchFamily="34" charset="0"/>
              </a:rPr>
              <a:t>000010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6" name="Rectangle 12"/>
          <p:cNvSpPr>
            <a:spLocks noChangeArrowheads="1"/>
          </p:cNvSpPr>
          <p:nvPr/>
        </p:nvSpPr>
        <p:spPr bwMode="auto">
          <a:xfrm>
            <a:off x="6208713" y="4540250"/>
            <a:ext cx="346075" cy="54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700" b="0" i="0" u="none" strike="noStrike" cap="none" normalizeH="0" baseline="0">
                <a:ln>
                  <a:noFill/>
                </a:ln>
                <a:solidFill>
                  <a:srgbClr val="000000"/>
                </a:solidFill>
                <a:effectLst/>
                <a:latin typeface="Calibri" panose="020F0502020204030204" pitchFamily="34" charset="0"/>
              </a:rPr>
              <a:t>p</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7" name="Rectangle 13"/>
          <p:cNvSpPr>
            <a:spLocks noChangeArrowheads="1"/>
          </p:cNvSpPr>
          <p:nvPr/>
        </p:nvSpPr>
        <p:spPr bwMode="auto">
          <a:xfrm>
            <a:off x="8807450" y="4540250"/>
            <a:ext cx="346075" cy="54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700" b="0" i="0" u="none" strike="noStrike" cap="none" normalizeH="0" baseline="0">
                <a:ln>
                  <a:noFill/>
                </a:ln>
                <a:solidFill>
                  <a:srgbClr val="000000"/>
                </a:solidFill>
                <a:effectLst/>
                <a:latin typeface="Calibri" panose="020F0502020204030204" pitchFamily="34" charset="0"/>
              </a:rPr>
              <a:t>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8" name="Rectangle 14"/>
          <p:cNvSpPr>
            <a:spLocks noChangeArrowheads="1"/>
          </p:cNvSpPr>
          <p:nvPr/>
        </p:nvSpPr>
        <p:spPr bwMode="auto">
          <a:xfrm>
            <a:off x="8982075" y="4540250"/>
            <a:ext cx="325437" cy="54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700" b="0" i="0" u="none" strike="noStrike" cap="none" normalizeH="0" baseline="0">
                <a:ln>
                  <a:noFill/>
                </a:ln>
                <a:solidFill>
                  <a:srgbClr val="000000"/>
                </a:solidFill>
                <a:effectLst/>
                <a:latin typeface="Calibri" panose="020F0502020204030204" pitchFamily="34" charset="0"/>
              </a:rPr>
              <a:t>x</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9" name="Rectangle 15"/>
          <p:cNvSpPr>
            <a:spLocks noChangeArrowheads="1"/>
          </p:cNvSpPr>
          <p:nvPr/>
        </p:nvSpPr>
        <p:spPr bwMode="auto">
          <a:xfrm>
            <a:off x="9132888" y="4540250"/>
            <a:ext cx="346075" cy="54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700" b="0" i="0" u="none" strike="noStrike" cap="none" normalizeH="0" baseline="0">
                <a:ln>
                  <a:noFill/>
                </a:ln>
                <a:solidFill>
                  <a:srgbClr val="000000"/>
                </a:solidFill>
                <a:effectLst/>
                <a:latin typeface="Calibri" panose="020F0502020204030204" pitchFamily="34" charset="0"/>
              </a:rPr>
              <a:t>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0" name="Rectangle 16"/>
          <p:cNvSpPr>
            <a:spLocks noChangeArrowheads="1"/>
          </p:cNvSpPr>
          <p:nvPr/>
        </p:nvSpPr>
        <p:spPr bwMode="auto">
          <a:xfrm>
            <a:off x="9305925" y="4540250"/>
            <a:ext cx="346075" cy="54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700" b="0" i="0" u="none" strike="noStrike" cap="none" normalizeH="0" baseline="0">
                <a:ln>
                  <a:noFill/>
                </a:ln>
                <a:solidFill>
                  <a:srgbClr val="000000"/>
                </a:solidFill>
                <a:effectLst/>
                <a:latin typeface="Calibri" panose="020F0502020204030204" pitchFamily="34" charset="0"/>
              </a:rPr>
              <a:t>a</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1" name="Rectangle 17"/>
          <p:cNvSpPr>
            <a:spLocks noChangeArrowheads="1"/>
          </p:cNvSpPr>
          <p:nvPr/>
        </p:nvSpPr>
        <p:spPr bwMode="auto">
          <a:xfrm>
            <a:off x="9478963" y="4540250"/>
            <a:ext cx="1235075" cy="54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700" b="0" i="0" u="none" strike="noStrike" cap="none" normalizeH="0" baseline="0">
                <a:ln>
                  <a:noFill/>
                </a:ln>
                <a:solidFill>
                  <a:srgbClr val="000000"/>
                </a:solidFill>
                <a:effectLst/>
                <a:latin typeface="Calibri" panose="020F0502020204030204" pitchFamily="34" charset="0"/>
              </a:rPr>
              <a:t>000014</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2" name="Freeform 18"/>
          <p:cNvSpPr>
            <a:spLocks/>
          </p:cNvSpPr>
          <p:nvPr/>
        </p:nvSpPr>
        <p:spPr bwMode="auto">
          <a:xfrm>
            <a:off x="6556375" y="4497388"/>
            <a:ext cx="2078037" cy="520700"/>
          </a:xfrm>
          <a:custGeom>
            <a:avLst/>
            <a:gdLst>
              <a:gd name="T0" fmla="*/ 1309 w 1309"/>
              <a:gd name="T1" fmla="*/ 164 h 328"/>
              <a:gd name="T2" fmla="*/ 654 w 1309"/>
              <a:gd name="T3" fmla="*/ 0 h 328"/>
              <a:gd name="T4" fmla="*/ 0 w 1309"/>
              <a:gd name="T5" fmla="*/ 164 h 328"/>
              <a:gd name="T6" fmla="*/ 654 w 1309"/>
              <a:gd name="T7" fmla="*/ 328 h 328"/>
              <a:gd name="T8" fmla="*/ 1309 w 1309"/>
              <a:gd name="T9" fmla="*/ 164 h 328"/>
            </a:gdLst>
            <a:ahLst/>
            <a:cxnLst>
              <a:cxn ang="0">
                <a:pos x="T0" y="T1"/>
              </a:cxn>
              <a:cxn ang="0">
                <a:pos x="T2" y="T3"/>
              </a:cxn>
              <a:cxn ang="0">
                <a:pos x="T4" y="T5"/>
              </a:cxn>
              <a:cxn ang="0">
                <a:pos x="T6" y="T7"/>
              </a:cxn>
              <a:cxn ang="0">
                <a:pos x="T8" y="T9"/>
              </a:cxn>
            </a:cxnLst>
            <a:rect l="0" t="0" r="r" b="b"/>
            <a:pathLst>
              <a:path w="1309" h="328">
                <a:moveTo>
                  <a:pt x="1309" y="164"/>
                </a:moveTo>
                <a:cubicBezTo>
                  <a:pt x="1309" y="73"/>
                  <a:pt x="1017" y="0"/>
                  <a:pt x="654" y="0"/>
                </a:cubicBezTo>
                <a:cubicBezTo>
                  <a:pt x="293" y="0"/>
                  <a:pt x="0" y="73"/>
                  <a:pt x="0" y="164"/>
                </a:cubicBezTo>
                <a:cubicBezTo>
                  <a:pt x="0" y="256"/>
                  <a:pt x="293" y="328"/>
                  <a:pt x="654" y="328"/>
                </a:cubicBezTo>
                <a:cubicBezTo>
                  <a:pt x="1017" y="328"/>
                  <a:pt x="1309" y="256"/>
                  <a:pt x="1309" y="164"/>
                </a:cubicBezTo>
              </a:path>
            </a:pathLst>
          </a:custGeom>
          <a:noFill/>
          <a:ln w="42863"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 name="Rectangle 19"/>
          <p:cNvSpPr>
            <a:spLocks noChangeArrowheads="1"/>
          </p:cNvSpPr>
          <p:nvPr/>
        </p:nvSpPr>
        <p:spPr bwMode="auto">
          <a:xfrm>
            <a:off x="6556375" y="2671763"/>
            <a:ext cx="2078037" cy="10429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Rectangle 20"/>
          <p:cNvSpPr>
            <a:spLocks noChangeArrowheads="1"/>
          </p:cNvSpPr>
          <p:nvPr/>
        </p:nvSpPr>
        <p:spPr bwMode="auto">
          <a:xfrm>
            <a:off x="6556375" y="2671763"/>
            <a:ext cx="2078037" cy="1042988"/>
          </a:xfrm>
          <a:prstGeom prst="rect">
            <a:avLst/>
          </a:prstGeom>
          <a:noFill/>
          <a:ln w="2222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 name="Rectangle 21"/>
          <p:cNvSpPr>
            <a:spLocks noChangeArrowheads="1"/>
          </p:cNvSpPr>
          <p:nvPr/>
        </p:nvSpPr>
        <p:spPr bwMode="auto">
          <a:xfrm>
            <a:off x="7335838" y="2976563"/>
            <a:ext cx="693737" cy="54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700" b="0" i="0" u="none" strike="noStrike" cap="none" normalizeH="0" baseline="0">
                <a:ln>
                  <a:noFill/>
                </a:ln>
                <a:solidFill>
                  <a:srgbClr val="000000"/>
                </a:solidFill>
                <a:effectLst/>
                <a:latin typeface="Calibri" panose="020F0502020204030204" pitchFamily="34" charset="0"/>
              </a:rPr>
              <a:t>123</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6" name="Rectangle 22"/>
          <p:cNvSpPr>
            <a:spLocks noChangeArrowheads="1"/>
          </p:cNvSpPr>
          <p:nvPr/>
        </p:nvSpPr>
        <p:spPr bwMode="auto">
          <a:xfrm>
            <a:off x="6253163" y="2976563"/>
            <a:ext cx="260350" cy="54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700" b="0" i="0" u="none" strike="noStrike" cap="none" normalizeH="0" baseline="0">
                <a:ln>
                  <a:noFill/>
                </a:ln>
                <a:solidFill>
                  <a:srgbClr val="000000"/>
                </a:solidFill>
                <a:effectLst/>
                <a:latin typeface="Calibri" panose="020F0502020204030204" pitchFamily="34" charset="0"/>
              </a:rPr>
              <a:t>i</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7" name="Rectangle 23"/>
          <p:cNvSpPr>
            <a:spLocks noChangeArrowheads="1"/>
          </p:cNvSpPr>
          <p:nvPr/>
        </p:nvSpPr>
        <p:spPr bwMode="auto">
          <a:xfrm>
            <a:off x="8807450" y="2976563"/>
            <a:ext cx="346075" cy="54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700" b="0" i="0" u="none" strike="noStrike" cap="none" normalizeH="0" baseline="0">
                <a:ln>
                  <a:noFill/>
                </a:ln>
                <a:solidFill>
                  <a:srgbClr val="000000"/>
                </a:solidFill>
                <a:effectLst/>
                <a:latin typeface="Calibri" panose="020F0502020204030204" pitchFamily="34" charset="0"/>
              </a:rPr>
              <a:t>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8" name="Rectangle 24"/>
          <p:cNvSpPr>
            <a:spLocks noChangeArrowheads="1"/>
          </p:cNvSpPr>
          <p:nvPr/>
        </p:nvSpPr>
        <p:spPr bwMode="auto">
          <a:xfrm>
            <a:off x="8982075" y="2976563"/>
            <a:ext cx="325437" cy="54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700" b="0" i="0" u="none" strike="noStrike" cap="none" normalizeH="0" baseline="0">
                <a:ln>
                  <a:noFill/>
                </a:ln>
                <a:solidFill>
                  <a:srgbClr val="000000"/>
                </a:solidFill>
                <a:effectLst/>
                <a:latin typeface="Calibri" panose="020F0502020204030204" pitchFamily="34" charset="0"/>
              </a:rPr>
              <a:t>x</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9" name="Rectangle 25"/>
          <p:cNvSpPr>
            <a:spLocks noChangeArrowheads="1"/>
          </p:cNvSpPr>
          <p:nvPr/>
        </p:nvSpPr>
        <p:spPr bwMode="auto">
          <a:xfrm>
            <a:off x="9132888" y="2976563"/>
            <a:ext cx="346075" cy="54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700" b="0" i="0" u="none" strike="noStrike" cap="none" normalizeH="0" baseline="0">
                <a:ln>
                  <a:noFill/>
                </a:ln>
                <a:solidFill>
                  <a:srgbClr val="000000"/>
                </a:solidFill>
                <a:effectLst/>
                <a:latin typeface="Calibri" panose="020F0502020204030204" pitchFamily="34" charset="0"/>
              </a:rPr>
              <a:t>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0" name="Rectangle 26"/>
          <p:cNvSpPr>
            <a:spLocks noChangeArrowheads="1"/>
          </p:cNvSpPr>
          <p:nvPr/>
        </p:nvSpPr>
        <p:spPr bwMode="auto">
          <a:xfrm>
            <a:off x="9305925" y="2976563"/>
            <a:ext cx="346075" cy="54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700" b="0" i="0" u="none" strike="noStrike" cap="none" normalizeH="0" baseline="0">
                <a:ln>
                  <a:noFill/>
                </a:ln>
                <a:solidFill>
                  <a:srgbClr val="000000"/>
                </a:solidFill>
                <a:effectLst/>
                <a:latin typeface="Calibri" panose="020F0502020204030204" pitchFamily="34" charset="0"/>
              </a:rPr>
              <a:t>a</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1" name="Rectangle 27"/>
          <p:cNvSpPr>
            <a:spLocks noChangeArrowheads="1"/>
          </p:cNvSpPr>
          <p:nvPr/>
        </p:nvSpPr>
        <p:spPr bwMode="auto">
          <a:xfrm>
            <a:off x="9478963" y="2976563"/>
            <a:ext cx="1235075" cy="54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700" b="0" i="0" u="none" strike="noStrike" cap="none" normalizeH="0" baseline="0">
                <a:ln>
                  <a:noFill/>
                </a:ln>
                <a:solidFill>
                  <a:srgbClr val="000000"/>
                </a:solidFill>
                <a:effectLst/>
                <a:latin typeface="Calibri" panose="020F0502020204030204" pitchFamily="34" charset="0"/>
              </a:rPr>
              <a:t>000010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2" name="Oval 28"/>
          <p:cNvSpPr>
            <a:spLocks noChangeArrowheads="1"/>
          </p:cNvSpPr>
          <p:nvPr/>
        </p:nvSpPr>
        <p:spPr bwMode="auto">
          <a:xfrm>
            <a:off x="8634413" y="2933700"/>
            <a:ext cx="2014537" cy="520700"/>
          </a:xfrm>
          <a:prstGeom prst="ellipse">
            <a:avLst/>
          </a:prstGeom>
          <a:noFill/>
          <a:ln w="42863"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 name="Line 29"/>
          <p:cNvSpPr>
            <a:spLocks noChangeShapeType="1"/>
          </p:cNvSpPr>
          <p:nvPr/>
        </p:nvSpPr>
        <p:spPr bwMode="auto">
          <a:xfrm flipV="1">
            <a:off x="8159750" y="3454399"/>
            <a:ext cx="1103312" cy="1084263"/>
          </a:xfrm>
          <a:prstGeom prst="line">
            <a:avLst/>
          </a:prstGeom>
          <a:noFill/>
          <a:ln w="42863" cap="rnd">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 name="Freeform 30"/>
          <p:cNvSpPr>
            <a:spLocks/>
          </p:cNvSpPr>
          <p:nvPr/>
        </p:nvSpPr>
        <p:spPr bwMode="auto">
          <a:xfrm rot="10800000">
            <a:off x="8156434" y="4283514"/>
            <a:ext cx="246062" cy="247650"/>
          </a:xfrm>
          <a:custGeom>
            <a:avLst/>
            <a:gdLst>
              <a:gd name="T0" fmla="*/ 182 w 182"/>
              <a:gd name="T1" fmla="*/ 0 h 182"/>
              <a:gd name="T2" fmla="*/ 122 w 182"/>
              <a:gd name="T3" fmla="*/ 182 h 182"/>
              <a:gd name="T4" fmla="*/ 0 w 182"/>
              <a:gd name="T5" fmla="*/ 60 h 182"/>
              <a:gd name="T6" fmla="*/ 0 w 182"/>
              <a:gd name="T7" fmla="*/ 60 h 182"/>
              <a:gd name="T8" fmla="*/ 182 w 182"/>
              <a:gd name="T9" fmla="*/ 0 h 182"/>
            </a:gdLst>
            <a:ahLst/>
            <a:cxnLst>
              <a:cxn ang="0">
                <a:pos x="T0" y="T1"/>
              </a:cxn>
              <a:cxn ang="0">
                <a:pos x="T2" y="T3"/>
              </a:cxn>
              <a:cxn ang="0">
                <a:pos x="T4" y="T5"/>
              </a:cxn>
              <a:cxn ang="0">
                <a:pos x="T6" y="T7"/>
              </a:cxn>
              <a:cxn ang="0">
                <a:pos x="T8" y="T9"/>
              </a:cxn>
            </a:cxnLst>
            <a:rect l="0" t="0" r="r" b="b"/>
            <a:pathLst>
              <a:path w="182" h="182">
                <a:moveTo>
                  <a:pt x="182" y="0"/>
                </a:moveTo>
                <a:lnTo>
                  <a:pt x="122" y="182"/>
                </a:lnTo>
                <a:cubicBezTo>
                  <a:pt x="102" y="124"/>
                  <a:pt x="57" y="79"/>
                  <a:pt x="0" y="60"/>
                </a:cubicBezTo>
                <a:lnTo>
                  <a:pt x="0" y="60"/>
                </a:lnTo>
                <a:lnTo>
                  <a:pt x="182" y="0"/>
                </a:lnTo>
                <a:close/>
              </a:path>
            </a:pathLst>
          </a:custGeom>
          <a:solidFill>
            <a:srgbClr val="FF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5" name="Rectangle 31"/>
          <p:cNvSpPr>
            <a:spLocks noChangeArrowheads="1"/>
          </p:cNvSpPr>
          <p:nvPr/>
        </p:nvSpPr>
        <p:spPr bwMode="auto">
          <a:xfrm>
            <a:off x="6035675" y="2541588"/>
            <a:ext cx="4678362" cy="2868613"/>
          </a:xfrm>
          <a:prstGeom prst="rect">
            <a:avLst/>
          </a:prstGeom>
          <a:noFill/>
          <a:ln w="22225"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77824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1675198" y="4339087"/>
            <a:ext cx="2698394" cy="267419"/>
          </a:xfrm>
          <a:prstGeom prst="rect">
            <a:avLst/>
          </a:prstGeom>
          <a:solidFill>
            <a:srgbClr val="FF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a:t>Dereferencing A Pointer</a:t>
            </a:r>
          </a:p>
        </p:txBody>
      </p:sp>
      <p:sp>
        <p:nvSpPr>
          <p:cNvPr id="8" name="TextBox 7"/>
          <p:cNvSpPr txBox="1"/>
          <p:nvPr/>
        </p:nvSpPr>
        <p:spPr>
          <a:xfrm>
            <a:off x="1675198" y="2638044"/>
            <a:ext cx="4289367" cy="2031325"/>
          </a:xfrm>
          <a:prstGeom prst="rect">
            <a:avLst/>
          </a:prstGeom>
          <a:noFill/>
        </p:spPr>
        <p:txBody>
          <a:bodyPr wrap="square" rtlCol="0">
            <a:spAutoFit/>
          </a:bodyPr>
          <a:lstStyle/>
          <a:p>
            <a:r>
              <a:rPr lang="en-US" dirty="0" err="1">
                <a:latin typeface="Courier New" panose="02070309020205020404" pitchFamily="49" charset="0"/>
                <a:cs typeface="Courier New" panose="02070309020205020404" pitchFamily="49" charset="0"/>
              </a:rPr>
              <a:t>int</a:t>
            </a: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i</a:t>
            </a:r>
            <a:r>
              <a:rPr lang="en-US" dirty="0">
                <a:latin typeface="Courier New" panose="02070309020205020404" pitchFamily="49" charset="0"/>
                <a:cs typeface="Courier New" panose="02070309020205020404" pitchFamily="49" charset="0"/>
              </a:rPr>
              <a:t>;		// restaurant</a:t>
            </a:r>
          </a:p>
          <a:p>
            <a:r>
              <a:rPr lang="en-US" dirty="0" err="1">
                <a:latin typeface="Courier New" panose="02070309020205020404" pitchFamily="49" charset="0"/>
                <a:cs typeface="Courier New" panose="02070309020205020404" pitchFamily="49" charset="0"/>
              </a:rPr>
              <a:t>int</a:t>
            </a:r>
            <a:r>
              <a:rPr lang="en-US" dirty="0">
                <a:latin typeface="Courier New" panose="02070309020205020404" pitchFamily="49" charset="0"/>
                <a:cs typeface="Courier New" panose="02070309020205020404" pitchFamily="49" charset="0"/>
              </a:rPr>
              <a:t>* p;	// Tom’s house</a:t>
            </a:r>
          </a:p>
          <a:p>
            <a:endParaRPr lang="en-US" dirty="0">
              <a:latin typeface="Courier New" panose="02070309020205020404" pitchFamily="49" charset="0"/>
              <a:cs typeface="Courier New" panose="02070309020205020404" pitchFamily="49" charset="0"/>
            </a:endParaRPr>
          </a:p>
          <a:p>
            <a:r>
              <a:rPr lang="en-US" dirty="0" err="1">
                <a:latin typeface="Courier New" panose="02070309020205020404" pitchFamily="49" charset="0"/>
                <a:cs typeface="Courier New" panose="02070309020205020404" pitchFamily="49" charset="0"/>
              </a:rPr>
              <a:t>i</a:t>
            </a:r>
            <a:r>
              <a:rPr lang="en-US" dirty="0">
                <a:latin typeface="Courier New" panose="02070309020205020404" pitchFamily="49" charset="0"/>
                <a:cs typeface="Courier New" panose="02070309020205020404" pitchFamily="49" charset="0"/>
              </a:rPr>
              <a:t> = 123;</a:t>
            </a:r>
          </a:p>
          <a:p>
            <a:r>
              <a:rPr lang="en-US" dirty="0">
                <a:latin typeface="Courier New" panose="02070309020205020404" pitchFamily="49" charset="0"/>
                <a:cs typeface="Courier New" panose="02070309020205020404" pitchFamily="49" charset="0"/>
              </a:rPr>
              <a:t>p = &amp;</a:t>
            </a:r>
            <a:r>
              <a:rPr lang="en-US" dirty="0" err="1">
                <a:latin typeface="Courier New" panose="02070309020205020404" pitchFamily="49" charset="0"/>
                <a:cs typeface="Courier New" panose="02070309020205020404" pitchFamily="49" charset="0"/>
              </a:rPr>
              <a:t>i</a:t>
            </a:r>
            <a:endParaRPr lang="en-US" dirty="0">
              <a:latin typeface="Courier New" panose="02070309020205020404" pitchFamily="49" charset="0"/>
              <a:cs typeface="Courier New" panose="02070309020205020404" pitchFamily="49" charset="0"/>
            </a:endParaRPr>
          </a:p>
          <a:p>
            <a:endParaRPr lang="en-US" dirty="0">
              <a:latin typeface="Courier New" panose="02070309020205020404" pitchFamily="49" charset="0"/>
              <a:cs typeface="Courier New" panose="02070309020205020404" pitchFamily="49" charset="0"/>
            </a:endParaRPr>
          </a:p>
          <a:p>
            <a:r>
              <a:rPr lang="en-US" dirty="0" err="1">
                <a:latin typeface="Courier New" panose="02070309020205020404" pitchFamily="49" charset="0"/>
                <a:cs typeface="Courier New" panose="02070309020205020404" pitchFamily="49" charset="0"/>
              </a:rPr>
              <a:t>cout</a:t>
            </a:r>
            <a:r>
              <a:rPr lang="en-US" dirty="0">
                <a:latin typeface="Courier New" panose="02070309020205020404" pitchFamily="49" charset="0"/>
                <a:cs typeface="Courier New" panose="02070309020205020404" pitchFamily="49" charset="0"/>
              </a:rPr>
              <a:t> &lt;&lt; *p &lt;&lt; </a:t>
            </a:r>
            <a:r>
              <a:rPr lang="en-US" dirty="0" err="1">
                <a:latin typeface="Courier New" panose="02070309020205020404" pitchFamily="49" charset="0"/>
                <a:cs typeface="Courier New" panose="02070309020205020404" pitchFamily="49" charset="0"/>
              </a:rPr>
              <a:t>endl</a:t>
            </a:r>
            <a:r>
              <a:rPr lang="en-US" dirty="0">
                <a:latin typeface="Courier New" panose="02070309020205020404" pitchFamily="49" charset="0"/>
                <a:cs typeface="Courier New" panose="02070309020205020404" pitchFamily="49" charset="0"/>
              </a:rPr>
              <a:t>;</a:t>
            </a:r>
          </a:p>
        </p:txBody>
      </p:sp>
      <p:grpSp>
        <p:nvGrpSpPr>
          <p:cNvPr id="4" name="Group 4"/>
          <p:cNvGrpSpPr>
            <a:grpSpLocks noChangeAspect="1"/>
          </p:cNvGrpSpPr>
          <p:nvPr/>
        </p:nvGrpSpPr>
        <p:grpSpPr bwMode="auto">
          <a:xfrm>
            <a:off x="5992813" y="2498725"/>
            <a:ext cx="4764087" cy="2954338"/>
            <a:chOff x="3775" y="1574"/>
            <a:chExt cx="3001" cy="1861"/>
          </a:xfrm>
        </p:grpSpPr>
        <p:sp>
          <p:nvSpPr>
            <p:cNvPr id="5" name="AutoShape 3"/>
            <p:cNvSpPr>
              <a:spLocks noChangeAspect="1" noChangeArrowheads="1" noTextEdit="1"/>
            </p:cNvSpPr>
            <p:nvPr/>
          </p:nvSpPr>
          <p:spPr bwMode="auto">
            <a:xfrm>
              <a:off x="3775" y="1574"/>
              <a:ext cx="3001" cy="18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 name="Rectangle 5"/>
            <p:cNvSpPr>
              <a:spLocks noChangeArrowheads="1"/>
            </p:cNvSpPr>
            <p:nvPr/>
          </p:nvSpPr>
          <p:spPr bwMode="auto">
            <a:xfrm>
              <a:off x="4130" y="2669"/>
              <a:ext cx="1309" cy="65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Rectangle 6"/>
            <p:cNvSpPr>
              <a:spLocks noChangeArrowheads="1"/>
            </p:cNvSpPr>
            <p:nvPr/>
          </p:nvSpPr>
          <p:spPr bwMode="auto">
            <a:xfrm>
              <a:off x="4130" y="2669"/>
              <a:ext cx="1309" cy="656"/>
            </a:xfrm>
            <a:prstGeom prst="rect">
              <a:avLst/>
            </a:prstGeom>
            <a:noFill/>
            <a:ln w="2222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 name="Rectangle 7"/>
            <p:cNvSpPr>
              <a:spLocks noChangeArrowheads="1"/>
            </p:cNvSpPr>
            <p:nvPr/>
          </p:nvSpPr>
          <p:spPr bwMode="auto">
            <a:xfrm>
              <a:off x="4239" y="2860"/>
              <a:ext cx="218" cy="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700" b="0" i="0" u="none" strike="noStrike" cap="none" normalizeH="0" baseline="0">
                  <a:ln>
                    <a:noFill/>
                  </a:ln>
                  <a:solidFill>
                    <a:srgbClr val="000000"/>
                  </a:solidFill>
                  <a:effectLst/>
                  <a:latin typeface="Calibri" panose="020F0502020204030204" pitchFamily="34" charset="0"/>
                </a:rPr>
                <a:t>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2" name="Rectangle 8"/>
            <p:cNvSpPr>
              <a:spLocks noChangeArrowheads="1"/>
            </p:cNvSpPr>
            <p:nvPr/>
          </p:nvSpPr>
          <p:spPr bwMode="auto">
            <a:xfrm>
              <a:off x="4348" y="2860"/>
              <a:ext cx="205" cy="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700" b="0" i="0" u="none" strike="noStrike" cap="none" normalizeH="0" baseline="0">
                  <a:ln>
                    <a:noFill/>
                  </a:ln>
                  <a:solidFill>
                    <a:srgbClr val="000000"/>
                  </a:solidFill>
                  <a:effectLst/>
                  <a:latin typeface="Calibri" panose="020F0502020204030204" pitchFamily="34" charset="0"/>
                </a:rPr>
                <a:t>x</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3" name="Rectangle 9"/>
            <p:cNvSpPr>
              <a:spLocks noChangeArrowheads="1"/>
            </p:cNvSpPr>
            <p:nvPr/>
          </p:nvSpPr>
          <p:spPr bwMode="auto">
            <a:xfrm>
              <a:off x="4443" y="2860"/>
              <a:ext cx="218" cy="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700" b="0" i="0" u="none" strike="noStrike" cap="none" normalizeH="0" baseline="0">
                  <a:ln>
                    <a:noFill/>
                  </a:ln>
                  <a:solidFill>
                    <a:srgbClr val="000000"/>
                  </a:solidFill>
                  <a:effectLst/>
                  <a:latin typeface="Calibri" panose="020F0502020204030204" pitchFamily="34" charset="0"/>
                </a:rPr>
                <a:t>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4" name="Rectangle 10"/>
            <p:cNvSpPr>
              <a:spLocks noChangeArrowheads="1"/>
            </p:cNvSpPr>
            <p:nvPr/>
          </p:nvSpPr>
          <p:spPr bwMode="auto">
            <a:xfrm>
              <a:off x="4553" y="2860"/>
              <a:ext cx="218" cy="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700" b="0" i="0" u="none" strike="noStrike" cap="none" normalizeH="0" baseline="0">
                  <a:ln>
                    <a:noFill/>
                  </a:ln>
                  <a:solidFill>
                    <a:srgbClr val="000000"/>
                  </a:solidFill>
                  <a:effectLst/>
                  <a:latin typeface="Calibri" panose="020F0502020204030204" pitchFamily="34" charset="0"/>
                </a:rPr>
                <a:t>a</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5" name="Rectangle 11"/>
            <p:cNvSpPr>
              <a:spLocks noChangeArrowheads="1"/>
            </p:cNvSpPr>
            <p:nvPr/>
          </p:nvSpPr>
          <p:spPr bwMode="auto">
            <a:xfrm>
              <a:off x="4662" y="2860"/>
              <a:ext cx="778" cy="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700" b="0" i="0" u="none" strike="noStrike" cap="none" normalizeH="0" baseline="0">
                  <a:ln>
                    <a:noFill/>
                  </a:ln>
                  <a:solidFill>
                    <a:srgbClr val="000000"/>
                  </a:solidFill>
                  <a:effectLst/>
                  <a:latin typeface="Calibri" panose="020F0502020204030204" pitchFamily="34" charset="0"/>
                </a:rPr>
                <a:t>000010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6" name="Rectangle 12"/>
            <p:cNvSpPr>
              <a:spLocks noChangeArrowheads="1"/>
            </p:cNvSpPr>
            <p:nvPr/>
          </p:nvSpPr>
          <p:spPr bwMode="auto">
            <a:xfrm>
              <a:off x="3911" y="2860"/>
              <a:ext cx="218" cy="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700" b="0" i="0" u="none" strike="noStrike" cap="none" normalizeH="0" baseline="0">
                  <a:ln>
                    <a:noFill/>
                  </a:ln>
                  <a:solidFill>
                    <a:srgbClr val="000000"/>
                  </a:solidFill>
                  <a:effectLst/>
                  <a:latin typeface="Calibri" panose="020F0502020204030204" pitchFamily="34" charset="0"/>
                </a:rPr>
                <a:t>p</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7" name="Rectangle 13"/>
            <p:cNvSpPr>
              <a:spLocks noChangeArrowheads="1"/>
            </p:cNvSpPr>
            <p:nvPr/>
          </p:nvSpPr>
          <p:spPr bwMode="auto">
            <a:xfrm>
              <a:off x="5548" y="2860"/>
              <a:ext cx="218" cy="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700" b="0" i="0" u="none" strike="noStrike" cap="none" normalizeH="0" baseline="0">
                  <a:ln>
                    <a:noFill/>
                  </a:ln>
                  <a:solidFill>
                    <a:srgbClr val="000000"/>
                  </a:solidFill>
                  <a:effectLst/>
                  <a:latin typeface="Calibri" panose="020F0502020204030204" pitchFamily="34" charset="0"/>
                </a:rPr>
                <a:t>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8" name="Rectangle 14"/>
            <p:cNvSpPr>
              <a:spLocks noChangeArrowheads="1"/>
            </p:cNvSpPr>
            <p:nvPr/>
          </p:nvSpPr>
          <p:spPr bwMode="auto">
            <a:xfrm>
              <a:off x="5658" y="2860"/>
              <a:ext cx="205" cy="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700" b="0" i="0" u="none" strike="noStrike" cap="none" normalizeH="0" baseline="0">
                  <a:ln>
                    <a:noFill/>
                  </a:ln>
                  <a:solidFill>
                    <a:srgbClr val="000000"/>
                  </a:solidFill>
                  <a:effectLst/>
                  <a:latin typeface="Calibri" panose="020F0502020204030204" pitchFamily="34" charset="0"/>
                </a:rPr>
                <a:t>x</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9" name="Rectangle 15"/>
            <p:cNvSpPr>
              <a:spLocks noChangeArrowheads="1"/>
            </p:cNvSpPr>
            <p:nvPr/>
          </p:nvSpPr>
          <p:spPr bwMode="auto">
            <a:xfrm>
              <a:off x="5753" y="2860"/>
              <a:ext cx="218" cy="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700" b="0" i="0" u="none" strike="noStrike" cap="none" normalizeH="0" baseline="0">
                  <a:ln>
                    <a:noFill/>
                  </a:ln>
                  <a:solidFill>
                    <a:srgbClr val="000000"/>
                  </a:solidFill>
                  <a:effectLst/>
                  <a:latin typeface="Calibri" panose="020F0502020204030204" pitchFamily="34" charset="0"/>
                </a:rPr>
                <a:t>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0" name="Rectangle 16"/>
            <p:cNvSpPr>
              <a:spLocks noChangeArrowheads="1"/>
            </p:cNvSpPr>
            <p:nvPr/>
          </p:nvSpPr>
          <p:spPr bwMode="auto">
            <a:xfrm>
              <a:off x="5862" y="2860"/>
              <a:ext cx="218" cy="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700" b="0" i="0" u="none" strike="noStrike" cap="none" normalizeH="0" baseline="0">
                  <a:ln>
                    <a:noFill/>
                  </a:ln>
                  <a:solidFill>
                    <a:srgbClr val="000000"/>
                  </a:solidFill>
                  <a:effectLst/>
                  <a:latin typeface="Calibri" panose="020F0502020204030204" pitchFamily="34" charset="0"/>
                </a:rPr>
                <a:t>a</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1" name="Rectangle 17"/>
            <p:cNvSpPr>
              <a:spLocks noChangeArrowheads="1"/>
            </p:cNvSpPr>
            <p:nvPr/>
          </p:nvSpPr>
          <p:spPr bwMode="auto">
            <a:xfrm>
              <a:off x="5971" y="2860"/>
              <a:ext cx="778" cy="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700" b="0" i="0" u="none" strike="noStrike" cap="none" normalizeH="0" baseline="0">
                  <a:ln>
                    <a:noFill/>
                  </a:ln>
                  <a:solidFill>
                    <a:srgbClr val="000000"/>
                  </a:solidFill>
                  <a:effectLst/>
                  <a:latin typeface="Calibri" panose="020F0502020204030204" pitchFamily="34" charset="0"/>
                </a:rPr>
                <a:t>000014</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2" name="Freeform 18"/>
            <p:cNvSpPr>
              <a:spLocks/>
            </p:cNvSpPr>
            <p:nvPr/>
          </p:nvSpPr>
          <p:spPr bwMode="auto">
            <a:xfrm>
              <a:off x="4130" y="2833"/>
              <a:ext cx="1309" cy="328"/>
            </a:xfrm>
            <a:custGeom>
              <a:avLst/>
              <a:gdLst>
                <a:gd name="T0" fmla="*/ 1309 w 1309"/>
                <a:gd name="T1" fmla="*/ 164 h 328"/>
                <a:gd name="T2" fmla="*/ 654 w 1309"/>
                <a:gd name="T3" fmla="*/ 0 h 328"/>
                <a:gd name="T4" fmla="*/ 0 w 1309"/>
                <a:gd name="T5" fmla="*/ 164 h 328"/>
                <a:gd name="T6" fmla="*/ 654 w 1309"/>
                <a:gd name="T7" fmla="*/ 328 h 328"/>
                <a:gd name="T8" fmla="*/ 1309 w 1309"/>
                <a:gd name="T9" fmla="*/ 164 h 328"/>
              </a:gdLst>
              <a:ahLst/>
              <a:cxnLst>
                <a:cxn ang="0">
                  <a:pos x="T0" y="T1"/>
                </a:cxn>
                <a:cxn ang="0">
                  <a:pos x="T2" y="T3"/>
                </a:cxn>
                <a:cxn ang="0">
                  <a:pos x="T4" y="T5"/>
                </a:cxn>
                <a:cxn ang="0">
                  <a:pos x="T6" y="T7"/>
                </a:cxn>
                <a:cxn ang="0">
                  <a:pos x="T8" y="T9"/>
                </a:cxn>
              </a:cxnLst>
              <a:rect l="0" t="0" r="r" b="b"/>
              <a:pathLst>
                <a:path w="1309" h="328">
                  <a:moveTo>
                    <a:pt x="1309" y="164"/>
                  </a:moveTo>
                  <a:cubicBezTo>
                    <a:pt x="1309" y="73"/>
                    <a:pt x="1017" y="0"/>
                    <a:pt x="654" y="0"/>
                  </a:cubicBezTo>
                  <a:cubicBezTo>
                    <a:pt x="293" y="0"/>
                    <a:pt x="0" y="73"/>
                    <a:pt x="0" y="164"/>
                  </a:cubicBezTo>
                  <a:cubicBezTo>
                    <a:pt x="0" y="256"/>
                    <a:pt x="293" y="328"/>
                    <a:pt x="654" y="328"/>
                  </a:cubicBezTo>
                  <a:cubicBezTo>
                    <a:pt x="1017" y="328"/>
                    <a:pt x="1309" y="256"/>
                    <a:pt x="1309" y="164"/>
                  </a:cubicBezTo>
                </a:path>
              </a:pathLst>
            </a:custGeom>
            <a:noFill/>
            <a:ln w="42863"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 name="Rectangle 19"/>
            <p:cNvSpPr>
              <a:spLocks noChangeArrowheads="1"/>
            </p:cNvSpPr>
            <p:nvPr/>
          </p:nvSpPr>
          <p:spPr bwMode="auto">
            <a:xfrm>
              <a:off x="4130" y="1683"/>
              <a:ext cx="1309" cy="65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Rectangle 20"/>
            <p:cNvSpPr>
              <a:spLocks noChangeArrowheads="1"/>
            </p:cNvSpPr>
            <p:nvPr/>
          </p:nvSpPr>
          <p:spPr bwMode="auto">
            <a:xfrm>
              <a:off x="4130" y="1683"/>
              <a:ext cx="1309" cy="657"/>
            </a:xfrm>
            <a:prstGeom prst="rect">
              <a:avLst/>
            </a:prstGeom>
            <a:noFill/>
            <a:ln w="2222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 name="Rectangle 21"/>
            <p:cNvSpPr>
              <a:spLocks noChangeArrowheads="1"/>
            </p:cNvSpPr>
            <p:nvPr/>
          </p:nvSpPr>
          <p:spPr bwMode="auto">
            <a:xfrm>
              <a:off x="4621" y="1875"/>
              <a:ext cx="437" cy="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700" b="0" i="0" u="none" strike="noStrike" cap="none" normalizeH="0" baseline="0">
                  <a:ln>
                    <a:noFill/>
                  </a:ln>
                  <a:solidFill>
                    <a:srgbClr val="000000"/>
                  </a:solidFill>
                  <a:effectLst/>
                  <a:latin typeface="Calibri" panose="020F0502020204030204" pitchFamily="34" charset="0"/>
                </a:rPr>
                <a:t>123</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6" name="Rectangle 22"/>
            <p:cNvSpPr>
              <a:spLocks noChangeArrowheads="1"/>
            </p:cNvSpPr>
            <p:nvPr/>
          </p:nvSpPr>
          <p:spPr bwMode="auto">
            <a:xfrm>
              <a:off x="3939" y="1875"/>
              <a:ext cx="164" cy="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700" b="0" i="0" u="none" strike="noStrike" cap="none" normalizeH="0" baseline="0">
                  <a:ln>
                    <a:noFill/>
                  </a:ln>
                  <a:solidFill>
                    <a:srgbClr val="000000"/>
                  </a:solidFill>
                  <a:effectLst/>
                  <a:latin typeface="Calibri" panose="020F0502020204030204" pitchFamily="34" charset="0"/>
                </a:rPr>
                <a:t>i</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7" name="Rectangle 23"/>
            <p:cNvSpPr>
              <a:spLocks noChangeArrowheads="1"/>
            </p:cNvSpPr>
            <p:nvPr/>
          </p:nvSpPr>
          <p:spPr bwMode="auto">
            <a:xfrm>
              <a:off x="5548" y="1875"/>
              <a:ext cx="218" cy="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700" b="0" i="0" u="none" strike="noStrike" cap="none" normalizeH="0" baseline="0">
                  <a:ln>
                    <a:noFill/>
                  </a:ln>
                  <a:solidFill>
                    <a:srgbClr val="000000"/>
                  </a:solidFill>
                  <a:effectLst/>
                  <a:latin typeface="Calibri" panose="020F0502020204030204" pitchFamily="34" charset="0"/>
                </a:rPr>
                <a:t>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8" name="Rectangle 24"/>
            <p:cNvSpPr>
              <a:spLocks noChangeArrowheads="1"/>
            </p:cNvSpPr>
            <p:nvPr/>
          </p:nvSpPr>
          <p:spPr bwMode="auto">
            <a:xfrm>
              <a:off x="5658" y="1875"/>
              <a:ext cx="205" cy="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700" b="0" i="0" u="none" strike="noStrike" cap="none" normalizeH="0" baseline="0">
                  <a:ln>
                    <a:noFill/>
                  </a:ln>
                  <a:solidFill>
                    <a:srgbClr val="000000"/>
                  </a:solidFill>
                  <a:effectLst/>
                  <a:latin typeface="Calibri" panose="020F0502020204030204" pitchFamily="34" charset="0"/>
                </a:rPr>
                <a:t>x</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9" name="Rectangle 25"/>
            <p:cNvSpPr>
              <a:spLocks noChangeArrowheads="1"/>
            </p:cNvSpPr>
            <p:nvPr/>
          </p:nvSpPr>
          <p:spPr bwMode="auto">
            <a:xfrm>
              <a:off x="5753" y="1875"/>
              <a:ext cx="218" cy="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700" b="0" i="0" u="none" strike="noStrike" cap="none" normalizeH="0" baseline="0">
                  <a:ln>
                    <a:noFill/>
                  </a:ln>
                  <a:solidFill>
                    <a:srgbClr val="000000"/>
                  </a:solidFill>
                  <a:effectLst/>
                  <a:latin typeface="Calibri" panose="020F0502020204030204" pitchFamily="34" charset="0"/>
                </a:rPr>
                <a:t>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0" name="Rectangle 26"/>
            <p:cNvSpPr>
              <a:spLocks noChangeArrowheads="1"/>
            </p:cNvSpPr>
            <p:nvPr/>
          </p:nvSpPr>
          <p:spPr bwMode="auto">
            <a:xfrm>
              <a:off x="5862" y="1875"/>
              <a:ext cx="218" cy="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700" b="0" i="0" u="none" strike="noStrike" cap="none" normalizeH="0" baseline="0">
                  <a:ln>
                    <a:noFill/>
                  </a:ln>
                  <a:solidFill>
                    <a:srgbClr val="000000"/>
                  </a:solidFill>
                  <a:effectLst/>
                  <a:latin typeface="Calibri" panose="020F0502020204030204" pitchFamily="34" charset="0"/>
                </a:rPr>
                <a:t>a</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1" name="Rectangle 27"/>
            <p:cNvSpPr>
              <a:spLocks noChangeArrowheads="1"/>
            </p:cNvSpPr>
            <p:nvPr/>
          </p:nvSpPr>
          <p:spPr bwMode="auto">
            <a:xfrm>
              <a:off x="5971" y="1875"/>
              <a:ext cx="778" cy="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700" b="0" i="0" u="none" strike="noStrike" cap="none" normalizeH="0" baseline="0">
                  <a:ln>
                    <a:noFill/>
                  </a:ln>
                  <a:solidFill>
                    <a:srgbClr val="000000"/>
                  </a:solidFill>
                  <a:effectLst/>
                  <a:latin typeface="Calibri" panose="020F0502020204030204" pitchFamily="34" charset="0"/>
                </a:rPr>
                <a:t>000010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2" name="Oval 28"/>
            <p:cNvSpPr>
              <a:spLocks noChangeArrowheads="1"/>
            </p:cNvSpPr>
            <p:nvPr/>
          </p:nvSpPr>
          <p:spPr bwMode="auto">
            <a:xfrm>
              <a:off x="5439" y="1848"/>
              <a:ext cx="1269" cy="328"/>
            </a:xfrm>
            <a:prstGeom prst="ellipse">
              <a:avLst/>
            </a:prstGeom>
            <a:noFill/>
            <a:ln w="42863"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 name="Line 29"/>
            <p:cNvSpPr>
              <a:spLocks noChangeShapeType="1"/>
            </p:cNvSpPr>
            <p:nvPr/>
          </p:nvSpPr>
          <p:spPr bwMode="auto">
            <a:xfrm flipV="1">
              <a:off x="5140" y="2241"/>
              <a:ext cx="616" cy="618"/>
            </a:xfrm>
            <a:prstGeom prst="line">
              <a:avLst/>
            </a:prstGeom>
            <a:noFill/>
            <a:ln w="42863" cap="rnd">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 name="Freeform 30"/>
            <p:cNvSpPr>
              <a:spLocks/>
            </p:cNvSpPr>
            <p:nvPr/>
          </p:nvSpPr>
          <p:spPr bwMode="auto">
            <a:xfrm>
              <a:off x="5679" y="2163"/>
              <a:ext cx="155" cy="156"/>
            </a:xfrm>
            <a:custGeom>
              <a:avLst/>
              <a:gdLst>
                <a:gd name="T0" fmla="*/ 182 w 182"/>
                <a:gd name="T1" fmla="*/ 0 h 182"/>
                <a:gd name="T2" fmla="*/ 122 w 182"/>
                <a:gd name="T3" fmla="*/ 182 h 182"/>
                <a:gd name="T4" fmla="*/ 0 w 182"/>
                <a:gd name="T5" fmla="*/ 60 h 182"/>
                <a:gd name="T6" fmla="*/ 0 w 182"/>
                <a:gd name="T7" fmla="*/ 60 h 182"/>
                <a:gd name="T8" fmla="*/ 182 w 182"/>
                <a:gd name="T9" fmla="*/ 0 h 182"/>
              </a:gdLst>
              <a:ahLst/>
              <a:cxnLst>
                <a:cxn ang="0">
                  <a:pos x="T0" y="T1"/>
                </a:cxn>
                <a:cxn ang="0">
                  <a:pos x="T2" y="T3"/>
                </a:cxn>
                <a:cxn ang="0">
                  <a:pos x="T4" y="T5"/>
                </a:cxn>
                <a:cxn ang="0">
                  <a:pos x="T6" y="T7"/>
                </a:cxn>
                <a:cxn ang="0">
                  <a:pos x="T8" y="T9"/>
                </a:cxn>
              </a:cxnLst>
              <a:rect l="0" t="0" r="r" b="b"/>
              <a:pathLst>
                <a:path w="182" h="182">
                  <a:moveTo>
                    <a:pt x="182" y="0"/>
                  </a:moveTo>
                  <a:lnTo>
                    <a:pt x="122" y="182"/>
                  </a:lnTo>
                  <a:cubicBezTo>
                    <a:pt x="102" y="124"/>
                    <a:pt x="57" y="79"/>
                    <a:pt x="0" y="60"/>
                  </a:cubicBezTo>
                  <a:lnTo>
                    <a:pt x="0" y="60"/>
                  </a:lnTo>
                  <a:lnTo>
                    <a:pt x="182" y="0"/>
                  </a:lnTo>
                  <a:close/>
                </a:path>
              </a:pathLst>
            </a:custGeom>
            <a:solidFill>
              <a:srgbClr val="FF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5" name="Rectangle 31"/>
            <p:cNvSpPr>
              <a:spLocks noChangeArrowheads="1"/>
            </p:cNvSpPr>
            <p:nvPr/>
          </p:nvSpPr>
          <p:spPr bwMode="auto">
            <a:xfrm>
              <a:off x="3802" y="1601"/>
              <a:ext cx="2947" cy="1807"/>
            </a:xfrm>
            <a:prstGeom prst="rect">
              <a:avLst/>
            </a:prstGeom>
            <a:noFill/>
            <a:ln w="22225"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911145307"/>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99</TotalTime>
  <Words>982</Words>
  <Application>Microsoft Office PowerPoint</Application>
  <PresentationFormat>Widescreen</PresentationFormat>
  <Paragraphs>117</Paragraphs>
  <Slides>8</Slides>
  <Notes>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Calibri</vt:lpstr>
      <vt:lpstr>Courier New</vt:lpstr>
      <vt:lpstr>Gill Sans MT</vt:lpstr>
      <vt:lpstr>Parcel</vt:lpstr>
      <vt:lpstr>Dereferencing A Pointer</vt:lpstr>
      <vt:lpstr>PowerPoint Presentation</vt:lpstr>
      <vt:lpstr>A File Shortcut</vt:lpstr>
      <vt:lpstr>Dereferencing A Pointer</vt:lpstr>
      <vt:lpstr>Dereferencing A Pointer</vt:lpstr>
      <vt:lpstr>Dereferencing A Pointer</vt:lpstr>
      <vt:lpstr>Dereferencing A Pointer</vt:lpstr>
      <vt:lpstr>Dereferencing A Pointer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Operators and Operands</dc:title>
  <dc:creator>Delroy Brinkerhoff</dc:creator>
  <cp:lastModifiedBy>Delroy Brinkerhoff</cp:lastModifiedBy>
  <cp:revision>12</cp:revision>
  <dcterms:created xsi:type="dcterms:W3CDTF">2016-07-13T22:03:45Z</dcterms:created>
  <dcterms:modified xsi:type="dcterms:W3CDTF">2021-10-05T17:34:37Z</dcterms:modified>
</cp:coreProperties>
</file>