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C724F3-735E-4712-947C-9186A9BDFC38}"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CCA4F2-DB83-4B73-8494-3C5909E319BF}" type="slidenum">
              <a:rPr lang="en-US" smtClean="0"/>
              <a:t>‹#›</a:t>
            </a:fld>
            <a:endParaRPr lang="en-US"/>
          </a:p>
        </p:txBody>
      </p:sp>
    </p:spTree>
    <p:extLst>
      <p:ext uri="{BB962C8B-B14F-4D97-AF65-F5344CB8AC3E}">
        <p14:creationId xmlns:p14="http://schemas.microsoft.com/office/powerpoint/2010/main" val="3269614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a Java program, you access or select class methods and class data, called instance fields or instance variables, with the dot operator. C++ also uses the dot operator for the same purpose, but because C++ has two ways of creating objects, it also has two operators for selecting class features. The second is called the arrow operator.</a:t>
            </a:r>
          </a:p>
        </p:txBody>
      </p:sp>
      <p:sp>
        <p:nvSpPr>
          <p:cNvPr id="4" name="Slide Number Placeholder 3"/>
          <p:cNvSpPr>
            <a:spLocks noGrp="1"/>
          </p:cNvSpPr>
          <p:nvPr>
            <p:ph type="sldNum" sz="quarter" idx="5"/>
          </p:nvPr>
        </p:nvSpPr>
        <p:spPr/>
        <p:txBody>
          <a:bodyPr/>
          <a:lstStyle/>
          <a:p>
            <a:fld id="{63CCA4F2-DB83-4B73-8494-3C5909E319BF}" type="slidenum">
              <a:rPr lang="en-US" smtClean="0"/>
              <a:t>1</a:t>
            </a:fld>
            <a:endParaRPr lang="en-US"/>
          </a:p>
        </p:txBody>
      </p:sp>
    </p:spTree>
    <p:extLst>
      <p:ext uri="{BB962C8B-B14F-4D97-AF65-F5344CB8AC3E}">
        <p14:creationId xmlns:p14="http://schemas.microsoft.com/office/powerpoint/2010/main" val="379096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demonstrate the syntax and use of the two operators, let’s begin by assuming that we have a class named Widget. We’ll further assume that Widget has a member variable named price and a member function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getPrice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set of statements creates an instance of Widget as an automatic variable named w0. We use the dot operator to access or select the price member variable and to call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getPrice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member function. Aside from not using the new operator, this first set of statements should look very familiar as it is identical to the equivalent operations in Java.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set of statements create an instance of Widget dynamically with new and stores the object’s address in the pointer w1. The following statements use the arrow operator to access or select price and to call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setPrice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5"/>
          </p:nvPr>
        </p:nvSpPr>
        <p:spPr/>
        <p:txBody>
          <a:bodyPr/>
          <a:lstStyle/>
          <a:p>
            <a:fld id="{63CCA4F2-DB83-4B73-8494-3C5909E319BF}" type="slidenum">
              <a:rPr lang="en-US" smtClean="0"/>
              <a:t>2</a:t>
            </a:fld>
            <a:endParaRPr lang="en-US"/>
          </a:p>
        </p:txBody>
      </p:sp>
    </p:spTree>
    <p:extLst>
      <p:ext uri="{BB962C8B-B14F-4D97-AF65-F5344CB8AC3E}">
        <p14:creationId xmlns:p14="http://schemas.microsoft.com/office/powerpoint/2010/main" val="3919926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arrow operator is really just a shortcut that combines the action of the dereference and the dot selection operators into a single operation. The dot operator has a higher precedence than the dereference operator so we are forced to use parentheses if we use the two operators in place of the arrow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it is possible to write the statements appearing on the right, doing so is rare and you are encouraged to just use the arrow operator.</a:t>
            </a:r>
          </a:p>
        </p:txBody>
      </p:sp>
      <p:sp>
        <p:nvSpPr>
          <p:cNvPr id="4" name="Slide Number Placeholder 3"/>
          <p:cNvSpPr>
            <a:spLocks noGrp="1"/>
          </p:cNvSpPr>
          <p:nvPr>
            <p:ph type="sldNum" sz="quarter" idx="5"/>
          </p:nvPr>
        </p:nvSpPr>
        <p:spPr/>
        <p:txBody>
          <a:bodyPr/>
          <a:lstStyle/>
          <a:p>
            <a:fld id="{63CCA4F2-DB83-4B73-8494-3C5909E319BF}" type="slidenum">
              <a:rPr lang="en-US" smtClean="0"/>
              <a:t>3</a:t>
            </a:fld>
            <a:endParaRPr lang="en-US"/>
          </a:p>
        </p:txBody>
      </p:sp>
    </p:spTree>
    <p:extLst>
      <p:ext uri="{BB962C8B-B14F-4D97-AF65-F5344CB8AC3E}">
        <p14:creationId xmlns:p14="http://schemas.microsoft.com/office/powerpoint/2010/main" val="1247611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Member Selection:</a:t>
            </a:r>
            <a:br>
              <a:rPr lang="en-US" dirty="0"/>
            </a:br>
            <a:r>
              <a:rPr lang="en-US" dirty="0"/>
              <a:t>Dot and Arrow</a:t>
            </a:r>
          </a:p>
        </p:txBody>
      </p:sp>
      <p:sp>
        <p:nvSpPr>
          <p:cNvPr id="3" name="Subtitle 2"/>
          <p:cNvSpPr>
            <a:spLocks noGrp="1"/>
          </p:cNvSpPr>
          <p:nvPr>
            <p:ph type="subTitle" idx="1"/>
          </p:nvPr>
        </p:nvSpPr>
        <p:spPr/>
        <p:txBody>
          <a:bodyPr/>
          <a:lstStyle/>
          <a:p>
            <a:r>
              <a:rPr lang="en-US" dirty="0"/>
              <a:t>Accessing Class Elements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Member Selection</a:t>
            </a:r>
          </a:p>
        </p:txBody>
      </p:sp>
      <p:sp>
        <p:nvSpPr>
          <p:cNvPr id="5" name="Content Placeholder 4"/>
          <p:cNvSpPr>
            <a:spLocks noGrp="1"/>
          </p:cNvSpPr>
          <p:nvPr>
            <p:ph sz="half" idx="1"/>
          </p:nvPr>
        </p:nvSpPr>
        <p:spPr/>
        <p:txBody>
          <a:bodyPr/>
          <a:lstStyle/>
          <a:p>
            <a:r>
              <a:rPr lang="en-US" dirty="0"/>
              <a:t>Assume that </a:t>
            </a:r>
            <a:r>
              <a:rPr lang="en-US" dirty="0">
                <a:latin typeface="Courier New" panose="02070309020205020404" pitchFamily="49" charset="0"/>
                <a:cs typeface="Courier New" panose="02070309020205020404" pitchFamily="49" charset="0"/>
              </a:rPr>
              <a:t>Widget</a:t>
            </a:r>
            <a:r>
              <a:rPr lang="en-US" dirty="0"/>
              <a:t> is a class that has</a:t>
            </a:r>
          </a:p>
          <a:p>
            <a:pPr lvl="1"/>
            <a:r>
              <a:rPr lang="en-US" dirty="0"/>
              <a:t>a data member named </a:t>
            </a:r>
            <a:r>
              <a:rPr lang="en-US" sz="1800" dirty="0">
                <a:latin typeface="Courier New" panose="02070309020205020404" pitchFamily="49" charset="0"/>
                <a:cs typeface="Courier New" panose="02070309020205020404" pitchFamily="49" charset="0"/>
              </a:rPr>
              <a:t>price</a:t>
            </a:r>
          </a:p>
          <a:p>
            <a:pPr lvl="1"/>
            <a:r>
              <a:rPr lang="en-US" dirty="0"/>
              <a:t>a function named </a:t>
            </a:r>
            <a:r>
              <a:rPr lang="en-US" dirty="0">
                <a:latin typeface="Courier New" panose="02070309020205020404" pitchFamily="49" charset="0"/>
                <a:cs typeface="Courier New" panose="02070309020205020404" pitchFamily="49" charset="0"/>
              </a:rPr>
              <a:t>getPrice()</a:t>
            </a:r>
          </a:p>
        </p:txBody>
      </p:sp>
      <p:sp>
        <p:nvSpPr>
          <p:cNvPr id="6" name="Content Placeholder 5"/>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Widget w0;</a:t>
            </a:r>
          </a:p>
          <a:p>
            <a:r>
              <a:rPr lang="en-US" dirty="0">
                <a:latin typeface="Courier New" panose="02070309020205020404" pitchFamily="49" charset="0"/>
                <a:cs typeface="Courier New" panose="02070309020205020404" pitchFamily="49" charset="0"/>
              </a:rPr>
              <a:t>w0.price</a:t>
            </a:r>
          </a:p>
          <a:p>
            <a:r>
              <a:rPr lang="en-US" dirty="0">
                <a:latin typeface="Courier New" panose="02070309020205020404" pitchFamily="49" charset="0"/>
                <a:cs typeface="Courier New" panose="02070309020205020404" pitchFamily="49" charset="0"/>
              </a:rPr>
              <a:t>w0.getPrice();</a:t>
            </a:r>
          </a:p>
          <a:p>
            <a:endParaRPr lang="en-US" dirty="0"/>
          </a:p>
          <a:p>
            <a:r>
              <a:rPr lang="en-US" sz="1600" dirty="0">
                <a:latin typeface="Courier New" panose="02070309020205020404" pitchFamily="49" charset="0"/>
                <a:cs typeface="Courier New" panose="02070309020205020404" pitchFamily="49" charset="0"/>
              </a:rPr>
              <a:t>Widget* w1 = new Widget;</a:t>
            </a:r>
          </a:p>
          <a:p>
            <a:r>
              <a:rPr lang="en-US" dirty="0">
                <a:latin typeface="Courier New" panose="02070309020205020404" pitchFamily="49" charset="0"/>
                <a:cs typeface="Courier New" panose="02070309020205020404" pitchFamily="49" charset="0"/>
              </a:rPr>
              <a:t>w1</a:t>
            </a:r>
            <a:r>
              <a:rPr lang="en-US" dirty="0">
                <a:solidFill>
                  <a:srgbClr val="FF0000"/>
                </a:solidFill>
                <a:latin typeface="Courier New" panose="02070309020205020404" pitchFamily="49" charset="0"/>
                <a:cs typeface="Courier New" panose="02070309020205020404" pitchFamily="49" charset="0"/>
              </a:rPr>
              <a:t>-&gt;</a:t>
            </a:r>
            <a:r>
              <a:rPr lang="en-US" dirty="0">
                <a:latin typeface="Courier New" panose="02070309020205020404" pitchFamily="49" charset="0"/>
                <a:cs typeface="Courier New" panose="02070309020205020404" pitchFamily="49" charset="0"/>
              </a:rPr>
              <a:t>price</a:t>
            </a:r>
          </a:p>
          <a:p>
            <a:r>
              <a:rPr lang="en-US" dirty="0">
                <a:latin typeface="Courier New" panose="02070309020205020404" pitchFamily="49" charset="0"/>
                <a:cs typeface="Courier New" panose="02070309020205020404" pitchFamily="49" charset="0"/>
              </a:rPr>
              <a:t>w1</a:t>
            </a:r>
            <a:r>
              <a:rPr lang="en-US" dirty="0">
                <a:solidFill>
                  <a:srgbClr val="FF0000"/>
                </a:solidFill>
                <a:latin typeface="Courier New" panose="02070309020205020404" pitchFamily="49" charset="0"/>
                <a:cs typeface="Courier New" panose="02070309020205020404" pitchFamily="49" charset="0"/>
              </a:rPr>
              <a:t>-&gt;</a:t>
            </a:r>
            <a:r>
              <a:rPr lang="en-US" dirty="0">
                <a:latin typeface="Courier New" panose="02070309020205020404" pitchFamily="49" charset="0"/>
                <a:cs typeface="Courier New" panose="02070309020205020404" pitchFamily="49" charset="0"/>
              </a:rPr>
              <a:t>getPrice();</a:t>
            </a:r>
          </a:p>
        </p:txBody>
      </p:sp>
    </p:spTree>
    <p:extLst>
      <p:ext uri="{BB962C8B-B14F-4D97-AF65-F5344CB8AC3E}">
        <p14:creationId xmlns:p14="http://schemas.microsoft.com/office/powerpoint/2010/main" val="3924037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Arrow Operator is a shortcut</a:t>
            </a:r>
          </a:p>
        </p:txBody>
      </p:sp>
      <p:sp>
        <p:nvSpPr>
          <p:cNvPr id="3" name="Content Placeholder 2"/>
          <p:cNvSpPr>
            <a:spLocks noGrp="1"/>
          </p:cNvSpPr>
          <p:nvPr>
            <p:ph sz="half" idx="1"/>
          </p:nvPr>
        </p:nvSpPr>
        <p:spPr/>
        <p:txBody>
          <a:bodyPr/>
          <a:lstStyle/>
          <a:p>
            <a:r>
              <a:rPr lang="en-US" dirty="0">
                <a:latin typeface="Courier New" panose="02070309020205020404" pitchFamily="49" charset="0"/>
                <a:cs typeface="Courier New" panose="02070309020205020404" pitchFamily="49" charset="0"/>
              </a:rPr>
              <a:t>Widget* w1 = new Widget;</a:t>
            </a:r>
          </a:p>
          <a:p>
            <a:r>
              <a:rPr lang="en-US" dirty="0">
                <a:latin typeface="Courier New" panose="02070309020205020404" pitchFamily="49" charset="0"/>
                <a:cs typeface="Courier New" panose="02070309020205020404" pitchFamily="49" charset="0"/>
              </a:rPr>
              <a:t>w1-&gt;price</a:t>
            </a:r>
          </a:p>
          <a:p>
            <a:r>
              <a:rPr lang="en-US" dirty="0">
                <a:latin typeface="Courier New" panose="02070309020205020404" pitchFamily="49" charset="0"/>
                <a:cs typeface="Courier New" panose="02070309020205020404" pitchFamily="49" charset="0"/>
              </a:rPr>
              <a:t>w1-&gt;getPrice()</a:t>
            </a:r>
          </a:p>
          <a:p>
            <a:pPr marL="0" indent="0">
              <a:buNone/>
            </a:pPr>
            <a:endParaRPr lang="en-US" dirty="0"/>
          </a:p>
        </p:txBody>
      </p:sp>
      <p:sp>
        <p:nvSpPr>
          <p:cNvPr id="4" name="Content Placeholder 3"/>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Widget* w2 = new Widget;</a:t>
            </a:r>
          </a:p>
          <a:p>
            <a:r>
              <a:rPr lang="en-US" dirty="0">
                <a:latin typeface="Courier New" panose="02070309020205020404" pitchFamily="49" charset="0"/>
                <a:cs typeface="Courier New" panose="02070309020205020404" pitchFamily="49" charset="0"/>
              </a:rPr>
              <a:t>(*w2).price</a:t>
            </a:r>
          </a:p>
          <a:p>
            <a:r>
              <a:rPr lang="en-US" dirty="0">
                <a:latin typeface="Courier New" panose="02070309020205020404" pitchFamily="49" charset="0"/>
                <a:cs typeface="Courier New" panose="02070309020205020404" pitchFamily="49" charset="0"/>
              </a:rPr>
              <a:t>(*w2).getPrice()</a:t>
            </a:r>
          </a:p>
          <a:p>
            <a:pPr marL="0" indent="0">
              <a:buNone/>
            </a:pPr>
            <a:endParaRPr lang="en-US" dirty="0"/>
          </a:p>
        </p:txBody>
      </p:sp>
    </p:spTree>
    <p:extLst>
      <p:ext uri="{BB962C8B-B14F-4D97-AF65-F5344CB8AC3E}">
        <p14:creationId xmlns:p14="http://schemas.microsoft.com/office/powerpoint/2010/main" val="184034096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104</TotalTime>
  <Words>396</Words>
  <Application>Microsoft Office PowerPoint</Application>
  <PresentationFormat>Widescreen</PresentationFormat>
  <Paragraphs>30</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Gill Sans MT</vt:lpstr>
      <vt:lpstr>Parcel</vt:lpstr>
      <vt:lpstr>Member Selection: Dot and Arrow</vt:lpstr>
      <vt:lpstr>Member Selection</vt:lpstr>
      <vt:lpstr>The Arrow Operator is a shortcut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19</cp:revision>
  <dcterms:created xsi:type="dcterms:W3CDTF">2016-07-13T22:03:45Z</dcterms:created>
  <dcterms:modified xsi:type="dcterms:W3CDTF">2021-10-05T22:14:55Z</dcterms:modified>
</cp:coreProperties>
</file>