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9" r:id="rId3"/>
    <p:sldId id="260" r:id="rId4"/>
    <p:sldId id="257" r:id="rId5"/>
    <p:sldId id="258"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18E482-CFEF-4A26-9888-897A96382E92}" type="datetimeFigureOut">
              <a:rPr lang="en-US" smtClean="0"/>
              <a:t>10/5/2021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DBD631-741F-4BFC-B39A-C6270CE50DDE}" type="slidenum">
              <a:rPr lang="en-US" smtClean="0"/>
              <a:t>‹#›</a:t>
            </a:fld>
            <a:endParaRPr lang="en-US"/>
          </a:p>
        </p:txBody>
      </p:sp>
    </p:spTree>
    <p:extLst>
      <p:ext uri="{BB962C8B-B14F-4D97-AF65-F5344CB8AC3E}">
        <p14:creationId xmlns:p14="http://schemas.microsoft.com/office/powerpoint/2010/main" val="18383854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Pointers are incredibly powerful and therefore immensely useful. In one way or another, pointers are associated with most C++ programming features, which makes their introduction difficult. Three introductory paths are possible:</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introduce the main concepts without pointers and then revisit these concepts when pointers are introduced later</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cover pointers each time that we introduce a main concept</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introduce pointers first but without presenting how they are used or why they are so powerful.</a:t>
            </a:r>
          </a:p>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Although the third path is not without its flaws, it makes the best use of our limited time and so is the approach that we will take. Rest assured that valid uses for pointers are introduced soon.</a:t>
            </a:r>
            <a:endParaRPr lang="en-US" dirty="0"/>
          </a:p>
        </p:txBody>
      </p:sp>
      <p:sp>
        <p:nvSpPr>
          <p:cNvPr id="4" name="Slide Number Placeholder 3"/>
          <p:cNvSpPr>
            <a:spLocks noGrp="1"/>
          </p:cNvSpPr>
          <p:nvPr>
            <p:ph type="sldNum" sz="quarter" idx="5"/>
          </p:nvPr>
        </p:nvSpPr>
        <p:spPr/>
        <p:txBody>
          <a:bodyPr/>
          <a:lstStyle/>
          <a:p>
            <a:fld id="{54DBD631-741F-4BFC-B39A-C6270CE50DDE}" type="slidenum">
              <a:rPr lang="en-US" smtClean="0"/>
              <a:t>1</a:t>
            </a:fld>
            <a:endParaRPr lang="en-US"/>
          </a:p>
        </p:txBody>
      </p:sp>
    </p:spTree>
    <p:extLst>
      <p:ext uri="{BB962C8B-B14F-4D97-AF65-F5344CB8AC3E}">
        <p14:creationId xmlns:p14="http://schemas.microsoft.com/office/powerpoint/2010/main" val="510538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Our first and greatest challenge is just to understand pointers at a very basic, high level. To help achieve this goal, we turn to a more common and a more concrete example: a computer file. A file is similar is some ways to a variable; specifically, a file has the same three characteristics that were ascribed to a variable in chapter 1, figure 2: it has a name, a content, and an address.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file’s address can be conceived in two ways: First is the physical address, which depends on the actual device where the file is stored. Second, and most useful for us, is the logical address, which consists of a full pathname. In the example illustrated here, the file’s name is wmplayer.exe and its address is given by the drive letter, C, and the path consisting of two directories or folders: “Program Files” and “Windows Media Player.” Every file has a location - an entry in some directory or folder - that is specified by its full pathname.</a:t>
            </a:r>
          </a:p>
        </p:txBody>
      </p:sp>
      <p:sp>
        <p:nvSpPr>
          <p:cNvPr id="4" name="Slide Number Placeholder 3"/>
          <p:cNvSpPr>
            <a:spLocks noGrp="1"/>
          </p:cNvSpPr>
          <p:nvPr>
            <p:ph type="sldNum" sz="quarter" idx="5"/>
          </p:nvPr>
        </p:nvSpPr>
        <p:spPr/>
        <p:txBody>
          <a:bodyPr/>
          <a:lstStyle/>
          <a:p>
            <a:fld id="{54DBD631-741F-4BFC-B39A-C6270CE50DDE}" type="slidenum">
              <a:rPr lang="en-US" smtClean="0"/>
              <a:t>2</a:t>
            </a:fld>
            <a:endParaRPr lang="en-US"/>
          </a:p>
        </p:txBody>
      </p:sp>
    </p:spTree>
    <p:extLst>
      <p:ext uri="{BB962C8B-B14F-4D97-AF65-F5344CB8AC3E}">
        <p14:creationId xmlns:p14="http://schemas.microsoft.com/office/powerpoint/2010/main" val="926083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Pointers are similar to a file system feature provided by most contemporary operating systems. Windows calls this feature a shortcut, while the same feature is known as a symbolic or soft link in Unix, Linux, and OS X. A shortcut is a file, but its contents are the address or path to another file. Shortcuts allow us to have multiple names for the same file:</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different name for the file in the same directory</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same name but in a different directory</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different name in a different directory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this example, the file is an executable program, and it’s a common practice to put shortcuts for frequently used programs on the desktop. If I launch the Spotify program by double-clicking the entry in the Desktop directory, the computer first opens and reads the shortcut file, and then opens the Spotify executable file named in the shortcut file. Adding a second file to the launch process does slow down program startup a little, but it allows me to have one program file that can be stared from multiple, convenient locations.</a:t>
            </a:r>
          </a:p>
        </p:txBody>
      </p:sp>
      <p:sp>
        <p:nvSpPr>
          <p:cNvPr id="4" name="Slide Number Placeholder 3"/>
          <p:cNvSpPr>
            <a:spLocks noGrp="1"/>
          </p:cNvSpPr>
          <p:nvPr>
            <p:ph type="sldNum" sz="quarter" idx="5"/>
          </p:nvPr>
        </p:nvSpPr>
        <p:spPr/>
        <p:txBody>
          <a:bodyPr/>
          <a:lstStyle/>
          <a:p>
            <a:fld id="{54DBD631-741F-4BFC-B39A-C6270CE50DDE}" type="slidenum">
              <a:rPr lang="en-US" smtClean="0"/>
              <a:t>3</a:t>
            </a:fld>
            <a:endParaRPr lang="en-US"/>
          </a:p>
        </p:txBody>
      </p:sp>
    </p:spTree>
    <p:extLst>
      <p:ext uri="{BB962C8B-B14F-4D97-AF65-F5344CB8AC3E}">
        <p14:creationId xmlns:p14="http://schemas.microsoft.com/office/powerpoint/2010/main" val="3288396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Authors of some Java textbooks claim that Java has done away with pointers. That is true only in a limited sense: Java uses references instead of pointers, but pointers and references are really very similar.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Suppose that we have a class named “Person.” Then the syntax needed to create an instance of Person, a new Person object, is nearly identical in the two languages. The only difference between the two statements is that C++ requires an additional symbol. Even more striking is that an abstract representation of what takes place in main memory is the same for both languages.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Java has done away with the pointer notation, but not with pointers.</a:t>
            </a:r>
          </a:p>
        </p:txBody>
      </p:sp>
      <p:sp>
        <p:nvSpPr>
          <p:cNvPr id="4" name="Slide Number Placeholder 3"/>
          <p:cNvSpPr>
            <a:spLocks noGrp="1"/>
          </p:cNvSpPr>
          <p:nvPr>
            <p:ph type="sldNum" sz="quarter" idx="5"/>
          </p:nvPr>
        </p:nvSpPr>
        <p:spPr/>
        <p:txBody>
          <a:bodyPr/>
          <a:lstStyle/>
          <a:p>
            <a:fld id="{54DBD631-741F-4BFC-B39A-C6270CE50DDE}" type="slidenum">
              <a:rPr lang="en-US" smtClean="0"/>
              <a:t>4</a:t>
            </a:fld>
            <a:endParaRPr lang="en-US"/>
          </a:p>
        </p:txBody>
      </p:sp>
    </p:spTree>
    <p:extLst>
      <p:ext uri="{BB962C8B-B14F-4D97-AF65-F5344CB8AC3E}">
        <p14:creationId xmlns:p14="http://schemas.microsoft.com/office/powerpoint/2010/main" val="2410437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reason that C++ requires an additional symbol is that it is more flexible than is Java. Whereas Java has only one way of creating and manipulating an object, C++ has two ways. Automatic variables were also introduced in chapter 1 and their behavior also applies to objects. The distinction between dynamic and automatic objects is explored in more detail later in this chapter.</a:t>
            </a:r>
          </a:p>
        </p:txBody>
      </p:sp>
      <p:sp>
        <p:nvSpPr>
          <p:cNvPr id="4" name="Slide Number Placeholder 3"/>
          <p:cNvSpPr>
            <a:spLocks noGrp="1"/>
          </p:cNvSpPr>
          <p:nvPr>
            <p:ph type="sldNum" sz="quarter" idx="5"/>
          </p:nvPr>
        </p:nvSpPr>
        <p:spPr/>
        <p:txBody>
          <a:bodyPr/>
          <a:lstStyle/>
          <a:p>
            <a:fld id="{54DBD631-741F-4BFC-B39A-C6270CE50DDE}" type="slidenum">
              <a:rPr lang="en-US" smtClean="0"/>
              <a:t>5</a:t>
            </a:fld>
            <a:endParaRPr lang="en-US"/>
          </a:p>
        </p:txBody>
      </p:sp>
    </p:spTree>
    <p:extLst>
      <p:ext uri="{BB962C8B-B14F-4D97-AF65-F5344CB8AC3E}">
        <p14:creationId xmlns:p14="http://schemas.microsoft.com/office/powerpoint/2010/main" val="715119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10/5/2021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10/5/2021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10/5/2021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10/5/2021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Introduction To Pointers</a:t>
            </a:r>
          </a:p>
        </p:txBody>
      </p:sp>
      <p:sp>
        <p:nvSpPr>
          <p:cNvPr id="3" name="Subtitle 2"/>
          <p:cNvSpPr>
            <a:spLocks noGrp="1"/>
          </p:cNvSpPr>
          <p:nvPr>
            <p:ph type="subTitle" idx="1"/>
          </p:nvPr>
        </p:nvSpPr>
        <p:spPr/>
        <p:txBody>
          <a:bodyPr/>
          <a:lstStyle/>
          <a:p>
            <a:r>
              <a:rPr lang="en-US" dirty="0"/>
              <a:t>Basic Concepts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An Executable File</a:t>
            </a:r>
          </a:p>
        </p:txBody>
      </p:sp>
      <p:pic>
        <p:nvPicPr>
          <p:cNvPr id="5" name="Picture 4"/>
          <p:cNvPicPr>
            <a:picLocks noChangeAspect="1"/>
          </p:cNvPicPr>
          <p:nvPr/>
        </p:nvPicPr>
        <p:blipFill>
          <a:blip r:embed="rId3"/>
          <a:stretch>
            <a:fillRect/>
          </a:stretch>
        </p:blipFill>
        <p:spPr>
          <a:xfrm>
            <a:off x="4616116" y="2525847"/>
            <a:ext cx="2959768" cy="3697349"/>
          </a:xfrm>
          <a:prstGeom prst="rect">
            <a:avLst/>
          </a:prstGeom>
        </p:spPr>
      </p:pic>
    </p:spTree>
    <p:extLst>
      <p:ext uri="{BB962C8B-B14F-4D97-AF65-F5344CB8AC3E}">
        <p14:creationId xmlns:p14="http://schemas.microsoft.com/office/powerpoint/2010/main" val="3430612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File Shortcut</a:t>
            </a:r>
          </a:p>
        </p:txBody>
      </p:sp>
      <p:pic>
        <p:nvPicPr>
          <p:cNvPr id="3" name="Picture 2"/>
          <p:cNvPicPr>
            <a:picLocks noChangeAspect="1"/>
          </p:cNvPicPr>
          <p:nvPr/>
        </p:nvPicPr>
        <p:blipFill>
          <a:blip r:embed="rId3"/>
          <a:stretch>
            <a:fillRect/>
          </a:stretch>
        </p:blipFill>
        <p:spPr>
          <a:xfrm>
            <a:off x="1495932" y="2569902"/>
            <a:ext cx="9200136" cy="3365386"/>
          </a:xfrm>
          <a:prstGeom prst="rect">
            <a:avLst/>
          </a:prstGeom>
        </p:spPr>
      </p:pic>
    </p:spTree>
    <p:extLst>
      <p:ext uri="{BB962C8B-B14F-4D97-AF65-F5344CB8AC3E}">
        <p14:creationId xmlns:p14="http://schemas.microsoft.com/office/powerpoint/2010/main" val="326036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Java</a:t>
            </a:r>
          </a:p>
        </p:txBody>
      </p:sp>
      <p:pic>
        <p:nvPicPr>
          <p:cNvPr id="12" name="Content Placeholder 11"/>
          <p:cNvPicPr>
            <a:picLocks noGrp="1" noChangeAspect="1"/>
          </p:cNvPicPr>
          <p:nvPr>
            <p:ph sz="quarter" idx="4"/>
          </p:nvPr>
        </p:nvPicPr>
        <p:blipFill>
          <a:blip r:embed="rId3"/>
          <a:stretch>
            <a:fillRect/>
          </a:stretch>
        </p:blipFill>
        <p:spPr>
          <a:xfrm>
            <a:off x="6338888" y="3663623"/>
            <a:ext cx="4252912" cy="1556403"/>
          </a:xfrm>
          <a:prstGeom prst="rect">
            <a:avLst/>
          </a:prstGeom>
        </p:spPr>
      </p:pic>
      <p:sp>
        <p:nvSpPr>
          <p:cNvPr id="5" name="Text Placeholder 4"/>
          <p:cNvSpPr>
            <a:spLocks noGrp="1"/>
          </p:cNvSpPr>
          <p:nvPr>
            <p:ph type="body" sz="quarter" idx="13"/>
          </p:nvPr>
        </p:nvSpPr>
        <p:spPr/>
        <p:txBody>
          <a:bodyPr/>
          <a:lstStyle/>
          <a:p>
            <a:r>
              <a:rPr lang="en-US" dirty="0"/>
              <a:t>C++</a:t>
            </a:r>
          </a:p>
        </p:txBody>
      </p:sp>
      <p:sp>
        <p:nvSpPr>
          <p:cNvPr id="6" name="Title 5"/>
          <p:cNvSpPr>
            <a:spLocks noGrp="1"/>
          </p:cNvSpPr>
          <p:nvPr>
            <p:ph type="title"/>
          </p:nvPr>
        </p:nvSpPr>
        <p:spPr/>
        <p:txBody>
          <a:bodyPr/>
          <a:lstStyle/>
          <a:p>
            <a:r>
              <a:rPr lang="en-US" dirty="0"/>
              <a:t>Pointers</a:t>
            </a:r>
          </a:p>
        </p:txBody>
      </p:sp>
      <p:pic>
        <p:nvPicPr>
          <p:cNvPr id="11" name="Content Placeholder 10"/>
          <p:cNvPicPr>
            <a:picLocks noGrp="1" noChangeAspect="1"/>
          </p:cNvPicPr>
          <p:nvPr>
            <p:ph sz="half" idx="2"/>
          </p:nvPr>
        </p:nvPicPr>
        <p:blipFill>
          <a:blip r:embed="rId4"/>
          <a:stretch>
            <a:fillRect/>
          </a:stretch>
        </p:blipFill>
        <p:spPr>
          <a:xfrm>
            <a:off x="1582738" y="3660428"/>
            <a:ext cx="4270375" cy="1562793"/>
          </a:xfrm>
          <a:prstGeom prst="rect">
            <a:avLst/>
          </a:prstGeom>
        </p:spPr>
      </p:pic>
      <p:sp>
        <p:nvSpPr>
          <p:cNvPr id="14" name="Rectangle 1"/>
          <p:cNvSpPr>
            <a:spLocks noChangeArrowheads="1"/>
          </p:cNvSpPr>
          <p:nvPr/>
        </p:nvSpPr>
        <p:spPr bwMode="auto">
          <a:xfrm>
            <a:off x="1707428" y="5650685"/>
            <a:ext cx="42703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2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Person p = new Person(); </a:t>
            </a:r>
          </a:p>
        </p:txBody>
      </p:sp>
      <p:sp>
        <p:nvSpPr>
          <p:cNvPr id="17" name="Rectangle 4"/>
          <p:cNvSpPr>
            <a:spLocks noChangeArrowheads="1"/>
          </p:cNvSpPr>
          <p:nvPr/>
        </p:nvSpPr>
        <p:spPr bwMode="auto">
          <a:xfrm>
            <a:off x="6472844" y="5650685"/>
            <a:ext cx="413572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2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Person* p = new Person; </a:t>
            </a:r>
          </a:p>
        </p:txBody>
      </p:sp>
    </p:spTree>
    <p:extLst>
      <p:ext uri="{BB962C8B-B14F-4D97-AF65-F5344CB8AC3E}">
        <p14:creationId xmlns:p14="http://schemas.microsoft.com/office/powerpoint/2010/main" val="1280500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Dynamic Data</a:t>
            </a:r>
          </a:p>
        </p:txBody>
      </p:sp>
      <p:pic>
        <p:nvPicPr>
          <p:cNvPr id="8" name="Content Placeholder 7"/>
          <p:cNvPicPr>
            <a:picLocks noGrp="1" noChangeAspect="1"/>
          </p:cNvPicPr>
          <p:nvPr>
            <p:ph sz="half" idx="2"/>
          </p:nvPr>
        </p:nvPicPr>
        <p:blipFill>
          <a:blip r:embed="rId3"/>
          <a:stretch>
            <a:fillRect/>
          </a:stretch>
        </p:blipFill>
        <p:spPr>
          <a:xfrm>
            <a:off x="1582738" y="3660428"/>
            <a:ext cx="4270375" cy="1562793"/>
          </a:xfrm>
          <a:prstGeom prst="rect">
            <a:avLst/>
          </a:prstGeom>
        </p:spPr>
      </p:pic>
      <p:pic>
        <p:nvPicPr>
          <p:cNvPr id="9" name="Content Placeholder 8"/>
          <p:cNvPicPr>
            <a:picLocks noGrp="1" noChangeAspect="1"/>
          </p:cNvPicPr>
          <p:nvPr>
            <p:ph sz="quarter" idx="4"/>
          </p:nvPr>
        </p:nvPicPr>
        <p:blipFill>
          <a:blip r:embed="rId4"/>
          <a:stretch>
            <a:fillRect/>
          </a:stretch>
        </p:blipFill>
        <p:spPr>
          <a:xfrm>
            <a:off x="7075378" y="3648075"/>
            <a:ext cx="2779932" cy="1587500"/>
          </a:xfrm>
          <a:prstGeom prst="rect">
            <a:avLst/>
          </a:prstGeom>
        </p:spPr>
      </p:pic>
      <p:sp>
        <p:nvSpPr>
          <p:cNvPr id="5" name="Text Placeholder 4"/>
          <p:cNvSpPr>
            <a:spLocks noGrp="1"/>
          </p:cNvSpPr>
          <p:nvPr>
            <p:ph type="body" sz="quarter" idx="13"/>
          </p:nvPr>
        </p:nvSpPr>
        <p:spPr/>
        <p:txBody>
          <a:bodyPr/>
          <a:lstStyle/>
          <a:p>
            <a:r>
              <a:rPr lang="en-US" dirty="0"/>
              <a:t>Automatic Data</a:t>
            </a:r>
          </a:p>
        </p:txBody>
      </p:sp>
      <p:sp>
        <p:nvSpPr>
          <p:cNvPr id="6" name="Title 5"/>
          <p:cNvSpPr>
            <a:spLocks noGrp="1"/>
          </p:cNvSpPr>
          <p:nvPr>
            <p:ph type="title"/>
          </p:nvPr>
        </p:nvSpPr>
        <p:spPr/>
        <p:txBody>
          <a:bodyPr/>
          <a:lstStyle/>
          <a:p>
            <a:r>
              <a:rPr lang="en-US" dirty="0"/>
              <a:t>C++ has Flexibility</a:t>
            </a:r>
          </a:p>
        </p:txBody>
      </p:sp>
      <p:sp>
        <p:nvSpPr>
          <p:cNvPr id="11" name="Rectangle 4"/>
          <p:cNvSpPr>
            <a:spLocks noChangeArrowheads="1"/>
          </p:cNvSpPr>
          <p:nvPr/>
        </p:nvSpPr>
        <p:spPr bwMode="auto">
          <a:xfrm>
            <a:off x="1720734" y="5650685"/>
            <a:ext cx="413572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2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Person* p = new Person; </a:t>
            </a:r>
          </a:p>
        </p:txBody>
      </p:sp>
      <p:sp>
        <p:nvSpPr>
          <p:cNvPr id="12" name="Rectangle 4"/>
          <p:cNvSpPr>
            <a:spLocks noChangeArrowheads="1"/>
          </p:cNvSpPr>
          <p:nvPr/>
        </p:nvSpPr>
        <p:spPr bwMode="auto">
          <a:xfrm>
            <a:off x="7719753" y="5650685"/>
            <a:ext cx="1756756"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2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Person p; </a:t>
            </a:r>
          </a:p>
        </p:txBody>
      </p:sp>
    </p:spTree>
    <p:extLst>
      <p:ext uri="{BB962C8B-B14F-4D97-AF65-F5344CB8AC3E}">
        <p14:creationId xmlns:p14="http://schemas.microsoft.com/office/powerpoint/2010/main" val="1423953218"/>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55</TotalTime>
  <Words>775</Words>
  <Application>Microsoft Office PowerPoint</Application>
  <PresentationFormat>Widescreen</PresentationFormat>
  <Paragraphs>36</Paragraphs>
  <Slides>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Courier New</vt:lpstr>
      <vt:lpstr>Gill Sans MT</vt:lpstr>
      <vt:lpstr>Symbol</vt:lpstr>
      <vt:lpstr>Parcel</vt:lpstr>
      <vt:lpstr>Introduction To Pointers</vt:lpstr>
      <vt:lpstr>An Executable File</vt:lpstr>
      <vt:lpstr>A File Shortcut</vt:lpstr>
      <vt:lpstr>Pointers</vt:lpstr>
      <vt:lpstr>C++ has Flexibility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10</cp:revision>
  <dcterms:created xsi:type="dcterms:W3CDTF">2016-07-13T22:03:45Z</dcterms:created>
  <dcterms:modified xsi:type="dcterms:W3CDTF">2021-10-05T14:49:02Z</dcterms:modified>
</cp:coreProperties>
</file>