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9"/>
  </p:notesMasterIdLst>
  <p:sldIdLst>
    <p:sldId id="256" r:id="rId2"/>
    <p:sldId id="257" r:id="rId3"/>
    <p:sldId id="258" r:id="rId4"/>
    <p:sldId id="260" r:id="rId5"/>
    <p:sldId id="259" r:id="rId6"/>
    <p:sldId id="262" r:id="rId7"/>
    <p:sldId id="263"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108"/>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18357BF-F24A-4D96-97C2-251304D206A0}" type="datetimeFigureOut">
              <a:rPr lang="en-US" smtClean="0"/>
              <a:t>10/5/2021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5D3368B-1E0E-4348-898A-7F8646D49C52}" type="slidenum">
              <a:rPr lang="en-US" smtClean="0"/>
              <a:t>‹#›</a:t>
            </a:fld>
            <a:endParaRPr lang="en-US"/>
          </a:p>
        </p:txBody>
      </p:sp>
    </p:spTree>
    <p:extLst>
      <p:ext uri="{BB962C8B-B14F-4D97-AF65-F5344CB8AC3E}">
        <p14:creationId xmlns:p14="http://schemas.microsoft.com/office/powerpoint/2010/main" val="374006238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Conceptually, pointers are a bit more challenging than are most of the concepts covered in the previous chapters. One aspect of pointers that contributes to their complexity are the operators used to work with them. So our goal in this section is to introduce the operators and the symbols used to denote them, and to introduce their basic behaviors. We will elaborate on these basic behaviors and see some basic uses for pointers in subsequent sections.</a:t>
            </a:r>
          </a:p>
        </p:txBody>
      </p:sp>
      <p:sp>
        <p:nvSpPr>
          <p:cNvPr id="4" name="Slide Number Placeholder 3"/>
          <p:cNvSpPr>
            <a:spLocks noGrp="1"/>
          </p:cNvSpPr>
          <p:nvPr>
            <p:ph type="sldNum" sz="quarter" idx="5"/>
          </p:nvPr>
        </p:nvSpPr>
        <p:spPr/>
        <p:txBody>
          <a:bodyPr/>
          <a:lstStyle/>
          <a:p>
            <a:fld id="{75D3368B-1E0E-4348-898A-7F8646D49C52}" type="slidenum">
              <a:rPr lang="en-US" smtClean="0"/>
              <a:t>1</a:t>
            </a:fld>
            <a:endParaRPr lang="en-US"/>
          </a:p>
        </p:txBody>
      </p:sp>
    </p:spTree>
    <p:extLst>
      <p:ext uri="{BB962C8B-B14F-4D97-AF65-F5344CB8AC3E}">
        <p14:creationId xmlns:p14="http://schemas.microsoft.com/office/powerpoint/2010/main" val="425805101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reality is that there are a limited number of characters available on the keyboard to use as operators, which forces computer programming languages to use some characters for multiple operators. When an operator has more than one use it said to be overloaded, which, as you might imagine, makes learning to distinguish and use the various operators a bit more difficult. The compiler is able to distinguish which meaning to give to an operator by how and where it is used – we say that the symbol or characters are context sensitive.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As you study the pointer operators, please take note of the character or characters used to form the operator, where the operator appears in a program, how it is used, and the meaning that it has, that is, the behavior it exhibits.</a:t>
            </a:r>
          </a:p>
        </p:txBody>
      </p:sp>
      <p:sp>
        <p:nvSpPr>
          <p:cNvPr id="4" name="Slide Number Placeholder 3"/>
          <p:cNvSpPr>
            <a:spLocks noGrp="1"/>
          </p:cNvSpPr>
          <p:nvPr>
            <p:ph type="sldNum" sz="quarter" idx="5"/>
          </p:nvPr>
        </p:nvSpPr>
        <p:spPr/>
        <p:txBody>
          <a:bodyPr/>
          <a:lstStyle/>
          <a:p>
            <a:fld id="{75D3368B-1E0E-4348-898A-7F8646D49C52}" type="slidenum">
              <a:rPr lang="en-US" smtClean="0"/>
              <a:t>2</a:t>
            </a:fld>
            <a:endParaRPr lang="en-US"/>
          </a:p>
        </p:txBody>
      </p:sp>
    </p:spTree>
    <p:extLst>
      <p:ext uri="{BB962C8B-B14F-4D97-AF65-F5344CB8AC3E}">
        <p14:creationId xmlns:p14="http://schemas.microsoft.com/office/powerpoint/2010/main" val="425144572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table presents six operators, showing the symbol, that is, the sequence of characters that form the operator, the operator’s name, and a very brief example showing how the operator is used.</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first two operators are both formed by the asterisk character. The best way to tell them apart is to notice that the first operator is used to define a variable. That means that the operator always appears between a data type name and a variable name. The data type may be any of the primitive data types introduced in chapter 1 or it may be a user-created type such as a class. The asterisk is a fundamental part of defining a pointer variable that is able to store an address.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dereference operator is perhaps the most challenging pointer operator, challenging enough it is the subject of the next section by itself. In the two examples illustrated here, notice that the dereference operator, the asterisk, is used with a variable name, which is the most common use.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Next is the “address of” operator that takes just one operand, which is always a variable name. The address of operator, together with the variable name, form an expression that represents the address of the variable in main memory.</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C++ uses the new operator, just like Java, to allocate memory for a new object. However, Java has a mechanism to clean up memory when an object is no longer needed; C++ lacks this mechanism and so programmers must use the delete operator to dispose of objects created with new.</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the arrow operator is a selection operator similar to the dot operator you used in Java. It’s left hand operand is often the name of an object and the right hand operand is a part of the object.</a:t>
            </a:r>
          </a:p>
        </p:txBody>
      </p:sp>
      <p:sp>
        <p:nvSpPr>
          <p:cNvPr id="4" name="Slide Number Placeholder 3"/>
          <p:cNvSpPr>
            <a:spLocks noGrp="1"/>
          </p:cNvSpPr>
          <p:nvPr>
            <p:ph type="sldNum" sz="quarter" idx="5"/>
          </p:nvPr>
        </p:nvSpPr>
        <p:spPr/>
        <p:txBody>
          <a:bodyPr/>
          <a:lstStyle/>
          <a:p>
            <a:fld id="{75D3368B-1E0E-4348-898A-7F8646D49C52}" type="slidenum">
              <a:rPr lang="en-US" smtClean="0"/>
              <a:t>3</a:t>
            </a:fld>
            <a:endParaRPr lang="en-US"/>
          </a:p>
        </p:txBody>
      </p:sp>
    </p:spTree>
    <p:extLst>
      <p:ext uri="{BB962C8B-B14F-4D97-AF65-F5344CB8AC3E}">
        <p14:creationId xmlns:p14="http://schemas.microsoft.com/office/powerpoint/2010/main" val="404618615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To demonstrate the behavior of two common and relatively simple pointer operators, a series of simple C++ statements are displayed on the left while an abstract representation of what is taking place in main memory appears on the right.</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first statement defines an integer variable named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i</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which is abstractly depicted as a rectangle representing the allocated memory. At this point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i</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is uninitialized, that is, no value is stored in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i</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and correspondingly, the contents of the rectangle are left blank. Nevertheless,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i</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does have an address, which is illustrated with an arbitrary value.</a:t>
            </a:r>
          </a:p>
        </p:txBody>
      </p:sp>
      <p:sp>
        <p:nvSpPr>
          <p:cNvPr id="4" name="Slide Number Placeholder 3"/>
          <p:cNvSpPr>
            <a:spLocks noGrp="1"/>
          </p:cNvSpPr>
          <p:nvPr>
            <p:ph type="sldNum" sz="quarter" idx="5"/>
          </p:nvPr>
        </p:nvSpPr>
        <p:spPr/>
        <p:txBody>
          <a:bodyPr/>
          <a:lstStyle/>
          <a:p>
            <a:fld id="{75D3368B-1E0E-4348-898A-7F8646D49C52}" type="slidenum">
              <a:rPr lang="en-US" smtClean="0"/>
              <a:t>4</a:t>
            </a:fld>
            <a:endParaRPr lang="en-US"/>
          </a:p>
        </p:txBody>
      </p:sp>
    </p:spTree>
    <p:extLst>
      <p:ext uri="{BB962C8B-B14F-4D97-AF65-F5344CB8AC3E}">
        <p14:creationId xmlns:p14="http://schemas.microsoft.com/office/powerpoint/2010/main" val="416970962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next statement defines a pointer-to-an-integer variable named p, also represented by a rectangle. It’s important to notice the asterisk appearing between the data type “int” and the variable name “p.” Spaces here are not significant: you may have space on either side, both sides, or neither side of the asterisk. I place the asterisk with the data type as I think of it as modifying the type: it’s not an int but a pointer to an int.</a:t>
            </a:r>
          </a:p>
        </p:txBody>
      </p:sp>
      <p:sp>
        <p:nvSpPr>
          <p:cNvPr id="4" name="Slide Number Placeholder 3"/>
          <p:cNvSpPr>
            <a:spLocks noGrp="1"/>
          </p:cNvSpPr>
          <p:nvPr>
            <p:ph type="sldNum" sz="quarter" idx="5"/>
          </p:nvPr>
        </p:nvSpPr>
        <p:spPr/>
        <p:txBody>
          <a:bodyPr/>
          <a:lstStyle/>
          <a:p>
            <a:fld id="{75D3368B-1E0E-4348-898A-7F8646D49C52}" type="slidenum">
              <a:rPr lang="en-US" smtClean="0"/>
              <a:t>5</a:t>
            </a:fld>
            <a:endParaRPr lang="en-US"/>
          </a:p>
        </p:txBody>
      </p:sp>
    </p:spTree>
    <p:extLst>
      <p:ext uri="{BB962C8B-B14F-4D97-AF65-F5344CB8AC3E}">
        <p14:creationId xmlns:p14="http://schemas.microsoft.com/office/powerpoint/2010/main" val="27390861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third statement initializes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i</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to 123, which is represented by writing 123 inside the rectangle that represents the variable in memory.</a:t>
            </a:r>
          </a:p>
        </p:txBody>
      </p:sp>
      <p:sp>
        <p:nvSpPr>
          <p:cNvPr id="4" name="Slide Number Placeholder 3"/>
          <p:cNvSpPr>
            <a:spLocks noGrp="1"/>
          </p:cNvSpPr>
          <p:nvPr>
            <p:ph type="sldNum" sz="quarter" idx="5"/>
          </p:nvPr>
        </p:nvSpPr>
        <p:spPr/>
        <p:txBody>
          <a:bodyPr/>
          <a:lstStyle/>
          <a:p>
            <a:fld id="{75D3368B-1E0E-4348-898A-7F8646D49C52}" type="slidenum">
              <a:rPr lang="en-US" smtClean="0"/>
              <a:t>6</a:t>
            </a:fld>
            <a:endParaRPr lang="en-US"/>
          </a:p>
        </p:txBody>
      </p:sp>
    </p:spTree>
    <p:extLst>
      <p:ext uri="{BB962C8B-B14F-4D97-AF65-F5344CB8AC3E}">
        <p14:creationId xmlns:p14="http://schemas.microsoft.com/office/powerpoint/2010/main" val="272342567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the address of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i</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is calculated with the “address of” operator, which is formed by the ampersand. Graphically, this is represented by taking the address of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i</a:t>
            </a:r>
            <a:r>
              <a:rPr lang="en-US" sz="1800">
                <a:effectLst/>
                <a:latin typeface="Calibri" panose="020F0502020204030204" pitchFamily="34" charset="0"/>
                <a:ea typeface="Times New Roman" panose="02020603050405020304" pitchFamily="18" charset="0"/>
                <a:cs typeface="Times New Roman" panose="02020603050405020304" pitchFamily="18" charset="0"/>
              </a:rPr>
              <a:t> and storing that value inside the rectangle that represents the pointer variable p.</a:t>
            </a:r>
          </a:p>
        </p:txBody>
      </p:sp>
      <p:sp>
        <p:nvSpPr>
          <p:cNvPr id="4" name="Slide Number Placeholder 3"/>
          <p:cNvSpPr>
            <a:spLocks noGrp="1"/>
          </p:cNvSpPr>
          <p:nvPr>
            <p:ph type="sldNum" sz="quarter" idx="5"/>
          </p:nvPr>
        </p:nvSpPr>
        <p:spPr/>
        <p:txBody>
          <a:bodyPr/>
          <a:lstStyle/>
          <a:p>
            <a:fld id="{75D3368B-1E0E-4348-898A-7F8646D49C52}" type="slidenum">
              <a:rPr lang="en-US" smtClean="0"/>
              <a:t>7</a:t>
            </a:fld>
            <a:endParaRPr lang="en-US"/>
          </a:p>
        </p:txBody>
      </p:sp>
    </p:spTree>
    <p:extLst>
      <p:ext uri="{BB962C8B-B14F-4D97-AF65-F5344CB8AC3E}">
        <p14:creationId xmlns:p14="http://schemas.microsoft.com/office/powerpoint/2010/main" val="354385159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10/5/2021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10/5/2021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10/5/2021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Pointer Operators</a:t>
            </a:r>
          </a:p>
        </p:txBody>
      </p:sp>
      <p:sp>
        <p:nvSpPr>
          <p:cNvPr id="3" name="Subtitle 2"/>
          <p:cNvSpPr>
            <a:spLocks noGrp="1"/>
          </p:cNvSpPr>
          <p:nvPr>
            <p:ph type="subTitle" idx="1"/>
          </p:nvPr>
        </p:nvSpPr>
        <p:spPr/>
        <p:txBody>
          <a:bodyPr/>
          <a:lstStyle/>
          <a:p>
            <a:r>
              <a:rPr lang="en-US" dirty="0"/>
              <a:t>Working with pointers and</a:t>
            </a:r>
          </a:p>
          <a:p>
            <a:r>
              <a:rPr lang="en-US" dirty="0"/>
              <a:t>variable addresses</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Important Operator Concepts</a:t>
            </a:r>
          </a:p>
        </p:txBody>
      </p:sp>
      <p:sp>
        <p:nvSpPr>
          <p:cNvPr id="3" name="Content Placeholder 2"/>
          <p:cNvSpPr>
            <a:spLocks noGrp="1"/>
          </p:cNvSpPr>
          <p:nvPr>
            <p:ph idx="1"/>
          </p:nvPr>
        </p:nvSpPr>
        <p:spPr>
          <a:xfrm>
            <a:off x="2231136" y="2638044"/>
            <a:ext cx="7943642" cy="3347120"/>
          </a:xfrm>
        </p:spPr>
        <p:txBody>
          <a:bodyPr>
            <a:normAutofit/>
          </a:bodyPr>
          <a:lstStyle/>
          <a:p>
            <a:r>
              <a:rPr lang="en-US" dirty="0"/>
              <a:t>There are a limited number of characters on the keyboard, forcing computer languages to reuse some characters</a:t>
            </a:r>
          </a:p>
          <a:p>
            <a:r>
              <a:rPr lang="en-US" dirty="0"/>
              <a:t>Operators that have multiple meanings are said to be overloaded</a:t>
            </a:r>
          </a:p>
          <a:p>
            <a:r>
              <a:rPr lang="en-US" dirty="0"/>
              <a:t>Overloaded operators whose meaning depends on where they are used are said to be context sensitive</a:t>
            </a:r>
          </a:p>
          <a:p>
            <a:r>
              <a:rPr lang="en-US" dirty="0"/>
              <a:t>As you study the pointer operators, take note of</a:t>
            </a:r>
          </a:p>
          <a:p>
            <a:pPr lvl="1"/>
            <a:r>
              <a:rPr lang="en-US" dirty="0"/>
              <a:t>The symbol or characters forming each operator</a:t>
            </a:r>
          </a:p>
          <a:p>
            <a:pPr lvl="1"/>
            <a:r>
              <a:rPr lang="en-US" dirty="0"/>
              <a:t>Where the operators are used</a:t>
            </a:r>
          </a:p>
          <a:p>
            <a:pPr lvl="1"/>
            <a:r>
              <a:rPr lang="en-US" dirty="0"/>
              <a:t>The meaning and behavior of each operator, which is often tied to the operator’s name</a:t>
            </a:r>
          </a:p>
        </p:txBody>
      </p:sp>
    </p:spTree>
    <p:extLst>
      <p:ext uri="{BB962C8B-B14F-4D97-AF65-F5344CB8AC3E}">
        <p14:creationId xmlns:p14="http://schemas.microsoft.com/office/powerpoint/2010/main" val="28042246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Pointer Operators</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998267442"/>
              </p:ext>
            </p:extLst>
          </p:nvPr>
        </p:nvGraphicFramePr>
        <p:xfrm>
          <a:off x="2230438" y="2638425"/>
          <a:ext cx="7731126" cy="3672840"/>
        </p:xfrm>
        <a:graphic>
          <a:graphicData uri="http://schemas.openxmlformats.org/drawingml/2006/table">
            <a:tbl>
              <a:tblPr firstRow="1" bandRow="1">
                <a:tableStyleId>{5C22544A-7EE6-4342-B048-85BDC9FD1C3A}</a:tableStyleId>
              </a:tblPr>
              <a:tblGrid>
                <a:gridCol w="1227657">
                  <a:extLst>
                    <a:ext uri="{9D8B030D-6E8A-4147-A177-3AD203B41FA5}">
                      <a16:colId xmlns:a16="http://schemas.microsoft.com/office/drawing/2014/main" val="20000"/>
                    </a:ext>
                  </a:extLst>
                </a:gridCol>
                <a:gridCol w="2443941">
                  <a:extLst>
                    <a:ext uri="{9D8B030D-6E8A-4147-A177-3AD203B41FA5}">
                      <a16:colId xmlns:a16="http://schemas.microsoft.com/office/drawing/2014/main" val="20001"/>
                    </a:ext>
                  </a:extLst>
                </a:gridCol>
                <a:gridCol w="4059528">
                  <a:extLst>
                    <a:ext uri="{9D8B030D-6E8A-4147-A177-3AD203B41FA5}">
                      <a16:colId xmlns:a16="http://schemas.microsoft.com/office/drawing/2014/main" val="20002"/>
                    </a:ext>
                  </a:extLst>
                </a:gridCol>
              </a:tblGrid>
              <a:tr h="370840">
                <a:tc>
                  <a:txBody>
                    <a:bodyPr/>
                    <a:lstStyle/>
                    <a:p>
                      <a:r>
                        <a:rPr lang="en-US" dirty="0"/>
                        <a:t>Operator</a:t>
                      </a:r>
                    </a:p>
                  </a:txBody>
                  <a:tcPr/>
                </a:tc>
                <a:tc>
                  <a:txBody>
                    <a:bodyPr/>
                    <a:lstStyle/>
                    <a:p>
                      <a:r>
                        <a:rPr lang="en-US" dirty="0"/>
                        <a:t>Name</a:t>
                      </a:r>
                    </a:p>
                  </a:txBody>
                  <a:tcPr/>
                </a:tc>
                <a:tc>
                  <a:txBody>
                    <a:bodyPr/>
                    <a:lstStyle/>
                    <a:p>
                      <a:r>
                        <a:rPr lang="en-US" dirty="0"/>
                        <a:t>Example</a:t>
                      </a:r>
                    </a:p>
                  </a:txBody>
                  <a:tcPr/>
                </a:tc>
                <a:extLst>
                  <a:ext uri="{0D108BD9-81ED-4DB2-BD59-A6C34878D82A}">
                    <a16:rowId xmlns:a16="http://schemas.microsoft.com/office/drawing/2014/main" val="10000"/>
                  </a:ext>
                </a:extLst>
              </a:tr>
              <a:tr h="370840">
                <a:tc>
                  <a:txBody>
                    <a:bodyPr/>
                    <a:lstStyle/>
                    <a:p>
                      <a:r>
                        <a:rPr lang="en-US" dirty="0">
                          <a:latin typeface="Courier New" panose="02070309020205020404" pitchFamily="49" charset="0"/>
                          <a:cs typeface="Courier New" panose="02070309020205020404" pitchFamily="49" charset="0"/>
                        </a:rPr>
                        <a:t>*</a:t>
                      </a:r>
                    </a:p>
                  </a:txBody>
                  <a:tcPr/>
                </a:tc>
                <a:tc>
                  <a:txBody>
                    <a:bodyPr/>
                    <a:lstStyle/>
                    <a:p>
                      <a:r>
                        <a:rPr lang="en-US" dirty="0"/>
                        <a:t>Pointer Definition</a:t>
                      </a:r>
                    </a:p>
                  </a:txBody>
                  <a:tcPr/>
                </a:tc>
                <a:tc>
                  <a:txBody>
                    <a:bodyPr/>
                    <a:lstStyle/>
                    <a:p>
                      <a:r>
                        <a:rPr lang="en-US" dirty="0" err="1">
                          <a:latin typeface="Courier New" panose="02070309020205020404" pitchFamily="49" charset="0"/>
                          <a:cs typeface="Courier New" panose="02070309020205020404" pitchFamily="49" charset="0"/>
                        </a:rPr>
                        <a:t>int</a:t>
                      </a:r>
                      <a:r>
                        <a:rPr lang="en-US" baseline="0" dirty="0">
                          <a:solidFill>
                            <a:srgbClr val="FF0000"/>
                          </a:solidFill>
                          <a:latin typeface="Courier New" panose="02070309020205020404" pitchFamily="49" charset="0"/>
                          <a:cs typeface="Courier New" panose="02070309020205020404" pitchFamily="49" charset="0"/>
                        </a:rPr>
                        <a:t>*   </a:t>
                      </a:r>
                      <a:r>
                        <a:rPr lang="en-US" baseline="0" dirty="0">
                          <a:latin typeface="Courier New" panose="02070309020205020404" pitchFamily="49" charset="0"/>
                          <a:cs typeface="Courier New" panose="02070309020205020404" pitchFamily="49" charset="0"/>
                        </a:rPr>
                        <a:t>  </a:t>
                      </a:r>
                      <a:r>
                        <a:rPr lang="en-US" baseline="0" dirty="0" err="1">
                          <a:latin typeface="Courier New" panose="02070309020205020404" pitchFamily="49" charset="0"/>
                          <a:cs typeface="Courier New" panose="02070309020205020404" pitchFamily="49" charset="0"/>
                        </a:rPr>
                        <a:t>i</a:t>
                      </a:r>
                      <a:r>
                        <a:rPr lang="en-US" baseline="0" dirty="0">
                          <a:latin typeface="Courier New" panose="02070309020205020404" pitchFamily="49" charset="0"/>
                          <a:cs typeface="Courier New" panose="02070309020205020404" pitchFamily="49" charset="0"/>
                        </a:rPr>
                        <a:t>;</a:t>
                      </a:r>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Person</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a:t>
                      </a:r>
                      <a:r>
                        <a:rPr lang="en-US" baseline="0" dirty="0">
                          <a:latin typeface="Courier New" panose="02070309020205020404" pitchFamily="49" charset="0"/>
                          <a:cs typeface="Courier New" panose="02070309020205020404" pitchFamily="49" charset="0"/>
                        </a:rPr>
                        <a:t> </a:t>
                      </a:r>
                      <a:r>
                        <a:rPr lang="en-US" baseline="0" dirty="0" err="1">
                          <a:latin typeface="Courier New" panose="02070309020205020404" pitchFamily="49" charset="0"/>
                          <a:cs typeface="Courier New" panose="02070309020205020404" pitchFamily="49" charset="0"/>
                        </a:rPr>
                        <a:t>pptr</a:t>
                      </a:r>
                      <a:r>
                        <a:rPr lang="en-US" baseline="0" dirty="0">
                          <a:latin typeface="Courier New" panose="02070309020205020404" pitchFamily="49" charset="0"/>
                          <a:cs typeface="Courier New" panose="02070309020205020404" pitchFamily="49" charset="0"/>
                        </a:rPr>
                        <a:t>;</a:t>
                      </a:r>
                    </a:p>
                  </a:txBody>
                  <a:tcPr/>
                </a:tc>
                <a:extLst>
                  <a:ext uri="{0D108BD9-81ED-4DB2-BD59-A6C34878D82A}">
                    <a16:rowId xmlns:a16="http://schemas.microsoft.com/office/drawing/2014/main" val="10001"/>
                  </a:ext>
                </a:extLst>
              </a:tr>
              <a:tr h="370840">
                <a:tc>
                  <a:txBody>
                    <a:bodyPr/>
                    <a:lstStyle/>
                    <a:p>
                      <a:r>
                        <a:rPr lang="en-US" dirty="0">
                          <a:latin typeface="Courier New" panose="02070309020205020404" pitchFamily="49" charset="0"/>
                          <a:cs typeface="Courier New" panose="02070309020205020404" pitchFamily="49" charset="0"/>
                        </a:rPr>
                        <a:t>*</a:t>
                      </a:r>
                    </a:p>
                  </a:txBody>
                  <a:tcPr/>
                </a:tc>
                <a:tc>
                  <a:txBody>
                    <a:bodyPr/>
                    <a:lstStyle/>
                    <a:p>
                      <a:r>
                        <a:rPr lang="en-US" dirty="0"/>
                        <a:t>Dereference, Indirection</a:t>
                      </a:r>
                    </a:p>
                  </a:txBody>
                  <a:tcPr/>
                </a:tc>
                <a:tc>
                  <a:txBody>
                    <a:bodyPr/>
                    <a:lstStyle/>
                    <a:p>
                      <a:r>
                        <a:rPr lang="en-US" dirty="0">
                          <a:solidFill>
                            <a:srgbClr val="FF0000"/>
                          </a:solidFill>
                          <a:latin typeface="Courier New" panose="02070309020205020404" pitchFamily="49" charset="0"/>
                          <a:cs typeface="Courier New" panose="02070309020205020404" pitchFamily="49" charset="0"/>
                        </a:rPr>
                        <a:t>*</a:t>
                      </a:r>
                      <a:r>
                        <a:rPr lang="en-US" dirty="0">
                          <a:solidFill>
                            <a:schemeClr val="dk1"/>
                          </a:solidFill>
                          <a:latin typeface="Courier New" panose="02070309020205020404" pitchFamily="49" charset="0"/>
                          <a:cs typeface="Courier New" panose="02070309020205020404" pitchFamily="49" charset="0"/>
                        </a:rPr>
                        <a:t>i</a:t>
                      </a:r>
                      <a:r>
                        <a:rPr lang="en-US" dirty="0">
                          <a:latin typeface="Courier New" panose="02070309020205020404" pitchFamily="49" charset="0"/>
                          <a:cs typeface="Courier New" panose="02070309020205020404" pitchFamily="49" charset="0"/>
                        </a:rPr>
                        <a:t> = 123;</a:t>
                      </a:r>
                    </a:p>
                    <a:p>
                      <a:r>
                        <a:rPr lang="en-US" dirty="0" err="1">
                          <a:latin typeface="Courier New" panose="02070309020205020404" pitchFamily="49" charset="0"/>
                          <a:cs typeface="Courier New" panose="02070309020205020404" pitchFamily="49" charset="0"/>
                        </a:rPr>
                        <a:t>cout</a:t>
                      </a:r>
                      <a:r>
                        <a:rPr lang="en-US" baseline="0" dirty="0">
                          <a:latin typeface="Courier New" panose="02070309020205020404" pitchFamily="49" charset="0"/>
                          <a:cs typeface="Courier New" panose="02070309020205020404" pitchFamily="49" charset="0"/>
                        </a:rPr>
                        <a:t> &lt;&lt; </a:t>
                      </a:r>
                      <a:r>
                        <a:rPr lang="en-US" baseline="0" dirty="0">
                          <a:solidFill>
                            <a:srgbClr val="FF0000"/>
                          </a:solidFill>
                          <a:latin typeface="Courier New" panose="02070309020205020404" pitchFamily="49" charset="0"/>
                          <a:cs typeface="Courier New" panose="02070309020205020404" pitchFamily="49" charset="0"/>
                        </a:rPr>
                        <a:t>*</a:t>
                      </a:r>
                      <a:r>
                        <a:rPr lang="en-US" baseline="0" dirty="0" err="1">
                          <a:latin typeface="Courier New" panose="02070309020205020404" pitchFamily="49" charset="0"/>
                          <a:cs typeface="Courier New" panose="02070309020205020404" pitchFamily="49" charset="0"/>
                        </a:rPr>
                        <a:t>int_ptr</a:t>
                      </a:r>
                      <a:r>
                        <a:rPr lang="en-US" baseline="0" dirty="0">
                          <a:latin typeface="Courier New" panose="02070309020205020404" pitchFamily="49" charset="0"/>
                          <a:cs typeface="Courier New" panose="02070309020205020404" pitchFamily="49" charset="0"/>
                        </a:rPr>
                        <a:t> &lt;&lt; </a:t>
                      </a:r>
                      <a:r>
                        <a:rPr lang="en-US" baseline="0" dirty="0" err="1">
                          <a:latin typeface="Courier New" panose="02070309020205020404" pitchFamily="49" charset="0"/>
                          <a:cs typeface="Courier New" panose="02070309020205020404" pitchFamily="49" charset="0"/>
                        </a:rPr>
                        <a:t>endl</a:t>
                      </a:r>
                      <a:r>
                        <a:rPr lang="en-US" baseline="0" dirty="0">
                          <a:latin typeface="Courier New" panose="02070309020205020404" pitchFamily="49" charset="0"/>
                          <a:cs typeface="Courier New" panose="02070309020205020404" pitchFamily="49" charset="0"/>
                        </a:rPr>
                        <a:t>;</a:t>
                      </a:r>
                      <a:endParaRPr lang="en-US" dirty="0">
                        <a:latin typeface="Courier New" panose="02070309020205020404" pitchFamily="49" charset="0"/>
                        <a:cs typeface="Courier New" panose="02070309020205020404" pitchFamily="49" charset="0"/>
                      </a:endParaRPr>
                    </a:p>
                  </a:txBody>
                  <a:tcPr/>
                </a:tc>
                <a:extLst>
                  <a:ext uri="{0D108BD9-81ED-4DB2-BD59-A6C34878D82A}">
                    <a16:rowId xmlns:a16="http://schemas.microsoft.com/office/drawing/2014/main" val="10002"/>
                  </a:ext>
                </a:extLst>
              </a:tr>
              <a:tr h="370840">
                <a:tc>
                  <a:txBody>
                    <a:bodyPr/>
                    <a:lstStyle/>
                    <a:p>
                      <a:r>
                        <a:rPr lang="en-US" dirty="0">
                          <a:latin typeface="Courier New" panose="02070309020205020404" pitchFamily="49" charset="0"/>
                          <a:cs typeface="Courier New" panose="02070309020205020404" pitchFamily="49" charset="0"/>
                        </a:rPr>
                        <a:t>&amp;</a:t>
                      </a:r>
                    </a:p>
                  </a:txBody>
                  <a:tcPr/>
                </a:tc>
                <a:tc>
                  <a:txBody>
                    <a:bodyPr/>
                    <a:lstStyle/>
                    <a:p>
                      <a:r>
                        <a:rPr lang="en-US" dirty="0"/>
                        <a:t>Address of</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latin typeface="Courier New" panose="02070309020205020404" pitchFamily="49" charset="0"/>
                          <a:cs typeface="Courier New" panose="02070309020205020404" pitchFamily="49" charset="0"/>
                        </a:rPr>
                        <a:t>Person p;</a:t>
                      </a:r>
                    </a:p>
                    <a:p>
                      <a:r>
                        <a:rPr lang="en-US" dirty="0" err="1">
                          <a:latin typeface="Courier New" panose="02070309020205020404" pitchFamily="49" charset="0"/>
                          <a:cs typeface="Courier New" panose="02070309020205020404" pitchFamily="49" charset="0"/>
                        </a:rPr>
                        <a:t>pptr</a:t>
                      </a:r>
                      <a:r>
                        <a:rPr lang="en-US" dirty="0">
                          <a:latin typeface="Courier New" panose="02070309020205020404" pitchFamily="49" charset="0"/>
                          <a:cs typeface="Courier New" panose="02070309020205020404" pitchFamily="49" charset="0"/>
                        </a:rPr>
                        <a:t> = </a:t>
                      </a:r>
                      <a:r>
                        <a:rPr lang="en-US" dirty="0">
                          <a:solidFill>
                            <a:srgbClr val="FF0000"/>
                          </a:solidFill>
                          <a:latin typeface="Courier New" panose="02070309020205020404" pitchFamily="49" charset="0"/>
                          <a:cs typeface="Courier New" panose="02070309020205020404" pitchFamily="49" charset="0"/>
                        </a:rPr>
                        <a:t>&amp;</a:t>
                      </a:r>
                      <a:r>
                        <a:rPr lang="en-US" dirty="0">
                          <a:solidFill>
                            <a:schemeClr val="dk1"/>
                          </a:solidFill>
                          <a:latin typeface="Courier New" panose="02070309020205020404" pitchFamily="49" charset="0"/>
                          <a:cs typeface="Courier New" panose="02070309020205020404" pitchFamily="49" charset="0"/>
                        </a:rPr>
                        <a:t>p</a:t>
                      </a:r>
                      <a:r>
                        <a:rPr lang="en-US" dirty="0">
                          <a:latin typeface="Courier New" panose="02070309020205020404" pitchFamily="49" charset="0"/>
                          <a:cs typeface="Courier New" panose="02070309020205020404" pitchFamily="49" charset="0"/>
                        </a:rPr>
                        <a:t>;</a:t>
                      </a:r>
                    </a:p>
                  </a:txBody>
                  <a:tcPr/>
                </a:tc>
                <a:extLst>
                  <a:ext uri="{0D108BD9-81ED-4DB2-BD59-A6C34878D82A}">
                    <a16:rowId xmlns:a16="http://schemas.microsoft.com/office/drawing/2014/main" val="10003"/>
                  </a:ext>
                </a:extLst>
              </a:tr>
              <a:tr h="370840">
                <a:tc>
                  <a:txBody>
                    <a:bodyPr/>
                    <a:lstStyle/>
                    <a:p>
                      <a:r>
                        <a:rPr lang="en-US" dirty="0">
                          <a:latin typeface="Courier New" panose="02070309020205020404" pitchFamily="49" charset="0"/>
                          <a:cs typeface="Courier New" panose="02070309020205020404" pitchFamily="49" charset="0"/>
                        </a:rPr>
                        <a:t>new</a:t>
                      </a:r>
                    </a:p>
                  </a:txBody>
                  <a:tcPr/>
                </a:tc>
                <a:tc>
                  <a:txBody>
                    <a:bodyPr/>
                    <a:lstStyle/>
                    <a:p>
                      <a:r>
                        <a:rPr lang="en-US" dirty="0"/>
                        <a:t>New</a:t>
                      </a:r>
                    </a:p>
                  </a:txBody>
                  <a:tcPr/>
                </a:tc>
                <a:tc>
                  <a:txBody>
                    <a:bodyPr/>
                    <a:lstStyle/>
                    <a:p>
                      <a:r>
                        <a:rPr lang="en-US" dirty="0" err="1">
                          <a:latin typeface="Courier New" panose="02070309020205020404" pitchFamily="49" charset="0"/>
                          <a:cs typeface="Courier New" panose="02070309020205020404" pitchFamily="49" charset="0"/>
                        </a:rPr>
                        <a:t>pptr</a:t>
                      </a:r>
                      <a:r>
                        <a:rPr lang="en-US" baseline="0" dirty="0">
                          <a:latin typeface="Courier New" panose="02070309020205020404" pitchFamily="49" charset="0"/>
                          <a:cs typeface="Courier New" panose="02070309020205020404" pitchFamily="49" charset="0"/>
                        </a:rPr>
                        <a:t> = </a:t>
                      </a:r>
                      <a:r>
                        <a:rPr lang="en-US" baseline="0" dirty="0">
                          <a:solidFill>
                            <a:srgbClr val="FF0000"/>
                          </a:solidFill>
                          <a:latin typeface="Courier New" panose="02070309020205020404" pitchFamily="49" charset="0"/>
                          <a:cs typeface="Courier New" panose="02070309020205020404" pitchFamily="49" charset="0"/>
                        </a:rPr>
                        <a:t>new</a:t>
                      </a:r>
                      <a:r>
                        <a:rPr lang="en-US" baseline="0" dirty="0">
                          <a:latin typeface="Courier New" panose="02070309020205020404" pitchFamily="49" charset="0"/>
                          <a:cs typeface="Courier New" panose="02070309020205020404" pitchFamily="49" charset="0"/>
                        </a:rPr>
                        <a:t> Person;</a:t>
                      </a:r>
                      <a:endParaRPr lang="en-US" dirty="0">
                        <a:latin typeface="Courier New" panose="02070309020205020404" pitchFamily="49" charset="0"/>
                        <a:cs typeface="Courier New" panose="02070309020205020404" pitchFamily="49" charset="0"/>
                      </a:endParaRPr>
                    </a:p>
                  </a:txBody>
                  <a:tcPr/>
                </a:tc>
                <a:extLst>
                  <a:ext uri="{0D108BD9-81ED-4DB2-BD59-A6C34878D82A}">
                    <a16:rowId xmlns:a16="http://schemas.microsoft.com/office/drawing/2014/main" val="10004"/>
                  </a:ext>
                </a:extLst>
              </a:tr>
              <a:tr h="370840">
                <a:tc>
                  <a:txBody>
                    <a:bodyPr/>
                    <a:lstStyle/>
                    <a:p>
                      <a:r>
                        <a:rPr lang="en-US" dirty="0">
                          <a:latin typeface="Courier New" panose="02070309020205020404" pitchFamily="49" charset="0"/>
                          <a:cs typeface="Courier New" panose="02070309020205020404" pitchFamily="49" charset="0"/>
                        </a:rPr>
                        <a:t>delete</a:t>
                      </a:r>
                    </a:p>
                  </a:txBody>
                  <a:tcPr/>
                </a:tc>
                <a:tc>
                  <a:txBody>
                    <a:bodyPr/>
                    <a:lstStyle/>
                    <a:p>
                      <a:r>
                        <a:rPr lang="en-US" dirty="0"/>
                        <a:t>Delete</a:t>
                      </a:r>
                    </a:p>
                  </a:txBody>
                  <a:tcPr/>
                </a:tc>
                <a:tc>
                  <a:txBody>
                    <a:bodyPr/>
                    <a:lstStyle/>
                    <a:p>
                      <a:r>
                        <a:rPr lang="en-US" dirty="0">
                          <a:solidFill>
                            <a:srgbClr val="FF0000"/>
                          </a:solidFill>
                          <a:latin typeface="Courier New" panose="02070309020205020404" pitchFamily="49" charset="0"/>
                          <a:cs typeface="Courier New" panose="02070309020205020404" pitchFamily="49" charset="0"/>
                        </a:rPr>
                        <a:t>delete</a:t>
                      </a:r>
                      <a:r>
                        <a:rPr lang="en-US" dirty="0">
                          <a:latin typeface="Courier New" panose="02070309020205020404" pitchFamily="49" charset="0"/>
                          <a:cs typeface="Courier New" panose="02070309020205020404" pitchFamily="49" charset="0"/>
                        </a:rPr>
                        <a:t> p;</a:t>
                      </a:r>
                    </a:p>
                    <a:p>
                      <a:r>
                        <a:rPr lang="en-US" dirty="0">
                          <a:solidFill>
                            <a:srgbClr val="FF0000"/>
                          </a:solidFill>
                          <a:latin typeface="Courier New" panose="02070309020205020404" pitchFamily="49" charset="0"/>
                          <a:cs typeface="Courier New" panose="02070309020205020404" pitchFamily="49" charset="0"/>
                        </a:rPr>
                        <a:t>delete</a:t>
                      </a:r>
                      <a:r>
                        <a:rPr lang="en-US" dirty="0">
                          <a:latin typeface="Courier New" panose="02070309020205020404" pitchFamily="49" charset="0"/>
                          <a:cs typeface="Courier New" panose="02070309020205020404" pitchFamily="49" charset="0"/>
                        </a:rPr>
                        <a:t> </a:t>
                      </a:r>
                      <a:r>
                        <a:rPr lang="en-US" dirty="0" err="1">
                          <a:latin typeface="Courier New" panose="02070309020205020404" pitchFamily="49" charset="0"/>
                          <a:cs typeface="Courier New" panose="02070309020205020404" pitchFamily="49" charset="0"/>
                        </a:rPr>
                        <a:t>pptr</a:t>
                      </a:r>
                      <a:r>
                        <a:rPr lang="en-US" dirty="0">
                          <a:latin typeface="Courier New" panose="02070309020205020404" pitchFamily="49" charset="0"/>
                          <a:cs typeface="Courier New" panose="02070309020205020404" pitchFamily="49" charset="0"/>
                        </a:rPr>
                        <a:t>;</a:t>
                      </a:r>
                    </a:p>
                  </a:txBody>
                  <a:tcPr/>
                </a:tc>
                <a:extLst>
                  <a:ext uri="{0D108BD9-81ED-4DB2-BD59-A6C34878D82A}">
                    <a16:rowId xmlns:a16="http://schemas.microsoft.com/office/drawing/2014/main" val="10005"/>
                  </a:ext>
                </a:extLst>
              </a:tr>
              <a:tr h="370840">
                <a:tc>
                  <a:txBody>
                    <a:bodyPr/>
                    <a:lstStyle/>
                    <a:p>
                      <a:r>
                        <a:rPr lang="en-US" dirty="0">
                          <a:latin typeface="Courier New" panose="02070309020205020404" pitchFamily="49" charset="0"/>
                          <a:cs typeface="Courier New" panose="02070309020205020404" pitchFamily="49" charset="0"/>
                        </a:rPr>
                        <a:t>-&gt;</a:t>
                      </a:r>
                    </a:p>
                  </a:txBody>
                  <a:tcPr/>
                </a:tc>
                <a:tc>
                  <a:txBody>
                    <a:bodyPr/>
                    <a:lstStyle/>
                    <a:p>
                      <a:r>
                        <a:rPr lang="en-US" dirty="0"/>
                        <a:t>Arrow</a:t>
                      </a:r>
                    </a:p>
                  </a:txBody>
                  <a:tcPr/>
                </a:tc>
                <a:tc>
                  <a:txBody>
                    <a:bodyPr/>
                    <a:lstStyle/>
                    <a:p>
                      <a:r>
                        <a:rPr lang="en-US" dirty="0" err="1">
                          <a:latin typeface="Courier New" panose="02070309020205020404" pitchFamily="49" charset="0"/>
                          <a:cs typeface="Courier New" panose="02070309020205020404" pitchFamily="49" charset="0"/>
                        </a:rPr>
                        <a:t>cout</a:t>
                      </a:r>
                      <a:r>
                        <a:rPr lang="en-US" dirty="0">
                          <a:latin typeface="Courier New" panose="02070309020205020404" pitchFamily="49" charset="0"/>
                          <a:cs typeface="Courier New" panose="02070309020205020404" pitchFamily="49" charset="0"/>
                        </a:rPr>
                        <a:t> &lt;&lt; </a:t>
                      </a:r>
                      <a:r>
                        <a:rPr lang="en-US" dirty="0" err="1">
                          <a:latin typeface="Courier New" panose="02070309020205020404" pitchFamily="49" charset="0"/>
                          <a:cs typeface="Courier New" panose="02070309020205020404" pitchFamily="49" charset="0"/>
                        </a:rPr>
                        <a:t>pptr</a:t>
                      </a:r>
                      <a:r>
                        <a:rPr lang="en-US" dirty="0">
                          <a:solidFill>
                            <a:srgbClr val="FF0000"/>
                          </a:solidFill>
                          <a:latin typeface="Courier New" panose="02070309020205020404" pitchFamily="49" charset="0"/>
                          <a:cs typeface="Courier New" panose="02070309020205020404" pitchFamily="49" charset="0"/>
                        </a:rPr>
                        <a:t>-&gt;</a:t>
                      </a:r>
                      <a:r>
                        <a:rPr lang="en-US" dirty="0">
                          <a:latin typeface="Courier New" panose="02070309020205020404" pitchFamily="49" charset="0"/>
                          <a:cs typeface="Courier New" panose="02070309020205020404" pitchFamily="49" charset="0"/>
                        </a:rPr>
                        <a:t>name &lt;&lt; </a:t>
                      </a:r>
                      <a:r>
                        <a:rPr lang="en-US" dirty="0" err="1">
                          <a:latin typeface="Courier New" panose="02070309020205020404" pitchFamily="49" charset="0"/>
                          <a:cs typeface="Courier New" panose="02070309020205020404" pitchFamily="49" charset="0"/>
                        </a:rPr>
                        <a:t>endl</a:t>
                      </a:r>
                      <a:r>
                        <a:rPr lang="en-US" dirty="0">
                          <a:latin typeface="Courier New" panose="02070309020205020404" pitchFamily="49" charset="0"/>
                          <a:cs typeface="Courier New" panose="02070309020205020404" pitchFamily="49" charset="0"/>
                        </a:rPr>
                        <a:t>;</a:t>
                      </a:r>
                    </a:p>
                  </a:txBody>
                  <a:tcPr/>
                </a:tc>
                <a:extLst>
                  <a:ext uri="{0D108BD9-81ED-4DB2-BD59-A6C34878D82A}">
                    <a16:rowId xmlns:a16="http://schemas.microsoft.com/office/drawing/2014/main" val="10006"/>
                  </a:ext>
                </a:extLst>
              </a:tr>
            </a:tbl>
          </a:graphicData>
        </a:graphic>
      </p:graphicFrame>
    </p:spTree>
    <p:extLst>
      <p:ext uri="{BB962C8B-B14F-4D97-AF65-F5344CB8AC3E}">
        <p14:creationId xmlns:p14="http://schemas.microsoft.com/office/powerpoint/2010/main" val="370449716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Pointer Operator Examples</a:t>
            </a:r>
          </a:p>
        </p:txBody>
      </p:sp>
      <p:sp>
        <p:nvSpPr>
          <p:cNvPr id="6" name="TextBox 5"/>
          <p:cNvSpPr txBox="1"/>
          <p:nvPr/>
        </p:nvSpPr>
        <p:spPr>
          <a:xfrm>
            <a:off x="1581912" y="3269815"/>
            <a:ext cx="4271771" cy="369332"/>
          </a:xfrm>
          <a:prstGeom prst="rect">
            <a:avLst/>
          </a:prstGeom>
          <a:noFill/>
        </p:spPr>
        <p:txBody>
          <a:bodyPr wrap="square" rtlCol="0">
            <a:spAutoFit/>
          </a:bodyPr>
          <a:lstStyle/>
          <a:p>
            <a:r>
              <a:rPr lang="en-US" dirty="0" err="1">
                <a:latin typeface="Courier New" panose="02070309020205020404" pitchFamily="49" charset="0"/>
                <a:cs typeface="Courier New" panose="02070309020205020404" pitchFamily="49" charset="0"/>
              </a:rPr>
              <a:t>int</a:t>
            </a:r>
            <a:r>
              <a:rPr lang="en-US" dirty="0">
                <a:latin typeface="Courier New" panose="02070309020205020404" pitchFamily="49" charset="0"/>
                <a:cs typeface="Courier New" panose="02070309020205020404" pitchFamily="49" charset="0"/>
              </a:rPr>
              <a:t>		</a:t>
            </a:r>
            <a:r>
              <a:rPr lang="en-US" dirty="0" err="1">
                <a:latin typeface="Courier New" panose="02070309020205020404" pitchFamily="49" charset="0"/>
                <a:cs typeface="Courier New" panose="02070309020205020404" pitchFamily="49" charset="0"/>
              </a:rPr>
              <a:t>i</a:t>
            </a:r>
            <a:r>
              <a:rPr lang="en-US" dirty="0">
                <a:latin typeface="Courier New" panose="02070309020205020404" pitchFamily="49" charset="0"/>
                <a:cs typeface="Courier New" panose="02070309020205020404" pitchFamily="49" charset="0"/>
              </a:rPr>
              <a:t>;</a:t>
            </a:r>
          </a:p>
        </p:txBody>
      </p:sp>
      <p:grpSp>
        <p:nvGrpSpPr>
          <p:cNvPr id="8" name="Group 4"/>
          <p:cNvGrpSpPr>
            <a:grpSpLocks noChangeAspect="1"/>
          </p:cNvGrpSpPr>
          <p:nvPr/>
        </p:nvGrpSpPr>
        <p:grpSpPr bwMode="auto">
          <a:xfrm>
            <a:off x="5970588" y="2490788"/>
            <a:ext cx="4786312" cy="2968625"/>
            <a:chOff x="3761" y="1569"/>
            <a:chExt cx="3015" cy="1870"/>
          </a:xfrm>
        </p:grpSpPr>
        <p:sp>
          <p:nvSpPr>
            <p:cNvPr id="9" name="AutoShape 3"/>
            <p:cNvSpPr>
              <a:spLocks noChangeAspect="1" noChangeArrowheads="1" noTextEdit="1"/>
            </p:cNvSpPr>
            <p:nvPr/>
          </p:nvSpPr>
          <p:spPr bwMode="auto">
            <a:xfrm>
              <a:off x="3761" y="1569"/>
              <a:ext cx="3015" cy="1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2" name="Rectangle 7"/>
            <p:cNvSpPr>
              <a:spLocks noChangeArrowheads="1"/>
            </p:cNvSpPr>
            <p:nvPr/>
          </p:nvSpPr>
          <p:spPr bwMode="auto">
            <a:xfrm>
              <a:off x="4227"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4" name="Rectangle 9"/>
            <p:cNvSpPr>
              <a:spLocks noChangeArrowheads="1"/>
            </p:cNvSpPr>
            <p:nvPr/>
          </p:nvSpPr>
          <p:spPr bwMode="auto">
            <a:xfrm>
              <a:off x="4433"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5" name="Rectangle 10"/>
            <p:cNvSpPr>
              <a:spLocks noChangeArrowheads="1"/>
            </p:cNvSpPr>
            <p:nvPr/>
          </p:nvSpPr>
          <p:spPr bwMode="auto">
            <a:xfrm>
              <a:off x="4542"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6" name="Rectangle 11"/>
            <p:cNvSpPr>
              <a:spLocks noChangeArrowheads="1"/>
            </p:cNvSpPr>
            <p:nvPr/>
          </p:nvSpPr>
          <p:spPr bwMode="auto">
            <a:xfrm>
              <a:off x="4652"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7" name="Rectangle 12"/>
            <p:cNvSpPr>
              <a:spLocks noChangeArrowheads="1"/>
            </p:cNvSpPr>
            <p:nvPr/>
          </p:nvSpPr>
          <p:spPr bwMode="auto">
            <a:xfrm>
              <a:off x="3898"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8" name="Rectangle 13"/>
            <p:cNvSpPr>
              <a:spLocks noChangeArrowheads="1"/>
            </p:cNvSpPr>
            <p:nvPr/>
          </p:nvSpPr>
          <p:spPr bwMode="auto">
            <a:xfrm>
              <a:off x="5543"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9" name="Rectangle 14"/>
            <p:cNvSpPr>
              <a:spLocks noChangeArrowheads="1"/>
            </p:cNvSpPr>
            <p:nvPr/>
          </p:nvSpPr>
          <p:spPr bwMode="auto">
            <a:xfrm>
              <a:off x="5652"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20" name="Rectangle 15"/>
            <p:cNvSpPr>
              <a:spLocks noChangeArrowheads="1"/>
            </p:cNvSpPr>
            <p:nvPr/>
          </p:nvSpPr>
          <p:spPr bwMode="auto">
            <a:xfrm>
              <a:off x="5748"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21" name="Rectangle 16"/>
            <p:cNvSpPr>
              <a:spLocks noChangeArrowheads="1"/>
            </p:cNvSpPr>
            <p:nvPr/>
          </p:nvSpPr>
          <p:spPr bwMode="auto">
            <a:xfrm>
              <a:off x="5858"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24" name="Rectangle 19"/>
            <p:cNvSpPr>
              <a:spLocks noChangeArrowheads="1"/>
            </p:cNvSpPr>
            <p:nvPr/>
          </p:nvSpPr>
          <p:spPr bwMode="auto">
            <a:xfrm>
              <a:off x="4117" y="1679"/>
              <a:ext cx="1316" cy="66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5" name="Rectangle 20"/>
            <p:cNvSpPr>
              <a:spLocks noChangeArrowheads="1"/>
            </p:cNvSpPr>
            <p:nvPr/>
          </p:nvSpPr>
          <p:spPr bwMode="auto">
            <a:xfrm>
              <a:off x="4117" y="1679"/>
              <a:ext cx="1316" cy="660"/>
            </a:xfrm>
            <a:prstGeom prst="rect">
              <a:avLst/>
            </a:prstGeom>
            <a:noFill/>
            <a:ln w="22225" cap="rnd">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6" name="Rectangle 21"/>
            <p:cNvSpPr>
              <a:spLocks noChangeArrowheads="1"/>
            </p:cNvSpPr>
            <p:nvPr/>
          </p:nvSpPr>
          <p:spPr bwMode="auto">
            <a:xfrm>
              <a:off x="4611" y="187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27" name="Rectangle 22"/>
            <p:cNvSpPr>
              <a:spLocks noChangeArrowheads="1"/>
            </p:cNvSpPr>
            <p:nvPr/>
          </p:nvSpPr>
          <p:spPr bwMode="auto">
            <a:xfrm>
              <a:off x="3925" y="1872"/>
              <a:ext cx="164"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i</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8" name="Rectangle 23"/>
            <p:cNvSpPr>
              <a:spLocks noChangeArrowheads="1"/>
            </p:cNvSpPr>
            <p:nvPr/>
          </p:nvSpPr>
          <p:spPr bwMode="auto">
            <a:xfrm>
              <a:off x="5543"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9" name="Rectangle 24"/>
            <p:cNvSpPr>
              <a:spLocks noChangeArrowheads="1"/>
            </p:cNvSpPr>
            <p:nvPr/>
          </p:nvSpPr>
          <p:spPr bwMode="auto">
            <a:xfrm>
              <a:off x="5652" y="1872"/>
              <a:ext cx="206"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x</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30" name="Rectangle 25"/>
            <p:cNvSpPr>
              <a:spLocks noChangeArrowheads="1"/>
            </p:cNvSpPr>
            <p:nvPr/>
          </p:nvSpPr>
          <p:spPr bwMode="auto">
            <a:xfrm>
              <a:off x="5748"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31" name="Rectangle 26"/>
            <p:cNvSpPr>
              <a:spLocks noChangeArrowheads="1"/>
            </p:cNvSpPr>
            <p:nvPr/>
          </p:nvSpPr>
          <p:spPr bwMode="auto">
            <a:xfrm>
              <a:off x="5858"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a</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32" name="Rectangle 27"/>
            <p:cNvSpPr>
              <a:spLocks noChangeArrowheads="1"/>
            </p:cNvSpPr>
            <p:nvPr/>
          </p:nvSpPr>
          <p:spPr bwMode="auto">
            <a:xfrm>
              <a:off x="5968" y="1872"/>
              <a:ext cx="781"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000010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36" name="Rectangle 31"/>
            <p:cNvSpPr>
              <a:spLocks noChangeArrowheads="1"/>
            </p:cNvSpPr>
            <p:nvPr/>
          </p:nvSpPr>
          <p:spPr bwMode="auto">
            <a:xfrm>
              <a:off x="3788" y="1596"/>
              <a:ext cx="2961" cy="1815"/>
            </a:xfrm>
            <a:prstGeom prst="rect">
              <a:avLst/>
            </a:prstGeom>
            <a:noFill/>
            <a:ln w="22225" cap="rnd">
              <a:solidFill>
                <a:srgbClr val="FFFFFF"/>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27589306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Pointer Operator Examples</a:t>
            </a:r>
          </a:p>
        </p:txBody>
      </p:sp>
      <p:sp>
        <p:nvSpPr>
          <p:cNvPr id="5" name="TextBox 4"/>
          <p:cNvSpPr txBox="1"/>
          <p:nvPr/>
        </p:nvSpPr>
        <p:spPr>
          <a:xfrm>
            <a:off x="1581912" y="3269815"/>
            <a:ext cx="4271771" cy="646331"/>
          </a:xfrm>
          <a:prstGeom prst="rect">
            <a:avLst/>
          </a:prstGeom>
          <a:noFill/>
        </p:spPr>
        <p:txBody>
          <a:bodyPr wrap="square" rtlCol="0">
            <a:spAutoFit/>
          </a:bodyPr>
          <a:lstStyle/>
          <a:p>
            <a:r>
              <a:rPr lang="en-US" dirty="0" err="1">
                <a:latin typeface="Courier New" panose="02070309020205020404" pitchFamily="49" charset="0"/>
                <a:cs typeface="Courier New" panose="02070309020205020404" pitchFamily="49" charset="0"/>
              </a:rPr>
              <a:t>int</a:t>
            </a:r>
            <a:r>
              <a:rPr lang="en-US" dirty="0">
                <a:latin typeface="Courier New" panose="02070309020205020404" pitchFamily="49" charset="0"/>
                <a:cs typeface="Courier New" panose="02070309020205020404" pitchFamily="49" charset="0"/>
              </a:rPr>
              <a:t>		</a:t>
            </a:r>
            <a:r>
              <a:rPr lang="en-US" dirty="0" err="1">
                <a:latin typeface="Courier New" panose="02070309020205020404" pitchFamily="49" charset="0"/>
                <a:cs typeface="Courier New" panose="02070309020205020404" pitchFamily="49" charset="0"/>
              </a:rPr>
              <a:t>i</a:t>
            </a:r>
            <a:r>
              <a:rPr lang="en-US" dirty="0">
                <a:latin typeface="Courier New" panose="02070309020205020404" pitchFamily="49" charset="0"/>
                <a:cs typeface="Courier New" panose="02070309020205020404" pitchFamily="49" charset="0"/>
              </a:rPr>
              <a:t>;</a:t>
            </a:r>
          </a:p>
          <a:p>
            <a:r>
              <a:rPr lang="en-US" dirty="0" err="1">
                <a:latin typeface="Courier New" panose="02070309020205020404" pitchFamily="49" charset="0"/>
                <a:cs typeface="Courier New" panose="02070309020205020404" pitchFamily="49" charset="0"/>
              </a:rPr>
              <a:t>int</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p;</a:t>
            </a:r>
          </a:p>
        </p:txBody>
      </p:sp>
      <p:grpSp>
        <p:nvGrpSpPr>
          <p:cNvPr id="3" name="Group 4"/>
          <p:cNvGrpSpPr>
            <a:grpSpLocks noChangeAspect="1"/>
          </p:cNvGrpSpPr>
          <p:nvPr/>
        </p:nvGrpSpPr>
        <p:grpSpPr bwMode="auto">
          <a:xfrm>
            <a:off x="5970588" y="2490788"/>
            <a:ext cx="4786312" cy="2968625"/>
            <a:chOff x="3761" y="1569"/>
            <a:chExt cx="3015" cy="1870"/>
          </a:xfrm>
        </p:grpSpPr>
        <p:sp>
          <p:nvSpPr>
            <p:cNvPr id="4" name="AutoShape 3"/>
            <p:cNvSpPr>
              <a:spLocks noChangeAspect="1" noChangeArrowheads="1" noTextEdit="1"/>
            </p:cNvSpPr>
            <p:nvPr/>
          </p:nvSpPr>
          <p:spPr bwMode="auto">
            <a:xfrm>
              <a:off x="3761" y="1569"/>
              <a:ext cx="3015" cy="1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 name="Rectangle 5"/>
            <p:cNvSpPr>
              <a:spLocks noChangeArrowheads="1"/>
            </p:cNvSpPr>
            <p:nvPr/>
          </p:nvSpPr>
          <p:spPr bwMode="auto">
            <a:xfrm>
              <a:off x="4117" y="2669"/>
              <a:ext cx="1316" cy="66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 name="Rectangle 6"/>
            <p:cNvSpPr>
              <a:spLocks noChangeArrowheads="1"/>
            </p:cNvSpPr>
            <p:nvPr/>
          </p:nvSpPr>
          <p:spPr bwMode="auto">
            <a:xfrm>
              <a:off x="4117" y="2669"/>
              <a:ext cx="1316" cy="660"/>
            </a:xfrm>
            <a:prstGeom prst="rect">
              <a:avLst/>
            </a:prstGeom>
            <a:noFill/>
            <a:ln w="22225" cap="rnd">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 name="Rectangle 7"/>
            <p:cNvSpPr>
              <a:spLocks noChangeArrowheads="1"/>
            </p:cNvSpPr>
            <p:nvPr/>
          </p:nvSpPr>
          <p:spPr bwMode="auto">
            <a:xfrm>
              <a:off x="4227"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9" name="Rectangle 8"/>
            <p:cNvSpPr>
              <a:spLocks noChangeArrowheads="1"/>
            </p:cNvSpPr>
            <p:nvPr/>
          </p:nvSpPr>
          <p:spPr bwMode="auto">
            <a:xfrm>
              <a:off x="4337"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1" name="Rectangle 9"/>
            <p:cNvSpPr>
              <a:spLocks noChangeArrowheads="1"/>
            </p:cNvSpPr>
            <p:nvPr/>
          </p:nvSpPr>
          <p:spPr bwMode="auto">
            <a:xfrm>
              <a:off x="4433"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2" name="Rectangle 10"/>
            <p:cNvSpPr>
              <a:spLocks noChangeArrowheads="1"/>
            </p:cNvSpPr>
            <p:nvPr/>
          </p:nvSpPr>
          <p:spPr bwMode="auto">
            <a:xfrm>
              <a:off x="4542"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3" name="Rectangle 11"/>
            <p:cNvSpPr>
              <a:spLocks noChangeArrowheads="1"/>
            </p:cNvSpPr>
            <p:nvPr/>
          </p:nvSpPr>
          <p:spPr bwMode="auto">
            <a:xfrm>
              <a:off x="4652"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4" name="Rectangle 12"/>
            <p:cNvSpPr>
              <a:spLocks noChangeArrowheads="1"/>
            </p:cNvSpPr>
            <p:nvPr/>
          </p:nvSpPr>
          <p:spPr bwMode="auto">
            <a:xfrm>
              <a:off x="3898"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p</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5" name="Rectangle 13"/>
            <p:cNvSpPr>
              <a:spLocks noChangeArrowheads="1"/>
            </p:cNvSpPr>
            <p:nvPr/>
          </p:nvSpPr>
          <p:spPr bwMode="auto">
            <a:xfrm>
              <a:off x="5543"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6" name="Rectangle 14"/>
            <p:cNvSpPr>
              <a:spLocks noChangeArrowheads="1"/>
            </p:cNvSpPr>
            <p:nvPr/>
          </p:nvSpPr>
          <p:spPr bwMode="auto">
            <a:xfrm>
              <a:off x="5652" y="2862"/>
              <a:ext cx="206"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x</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7" name="Rectangle 15"/>
            <p:cNvSpPr>
              <a:spLocks noChangeArrowheads="1"/>
            </p:cNvSpPr>
            <p:nvPr/>
          </p:nvSpPr>
          <p:spPr bwMode="auto">
            <a:xfrm>
              <a:off x="5748"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8" name="Rectangle 16"/>
            <p:cNvSpPr>
              <a:spLocks noChangeArrowheads="1"/>
            </p:cNvSpPr>
            <p:nvPr/>
          </p:nvSpPr>
          <p:spPr bwMode="auto">
            <a:xfrm>
              <a:off x="5858"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a</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9" name="Rectangle 17"/>
            <p:cNvSpPr>
              <a:spLocks noChangeArrowheads="1"/>
            </p:cNvSpPr>
            <p:nvPr/>
          </p:nvSpPr>
          <p:spPr bwMode="auto">
            <a:xfrm>
              <a:off x="5968" y="2862"/>
              <a:ext cx="781"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000014</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1" name="Rectangle 19"/>
            <p:cNvSpPr>
              <a:spLocks noChangeArrowheads="1"/>
            </p:cNvSpPr>
            <p:nvPr/>
          </p:nvSpPr>
          <p:spPr bwMode="auto">
            <a:xfrm>
              <a:off x="4117" y="1679"/>
              <a:ext cx="1316" cy="66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Rectangle 20"/>
            <p:cNvSpPr>
              <a:spLocks noChangeArrowheads="1"/>
            </p:cNvSpPr>
            <p:nvPr/>
          </p:nvSpPr>
          <p:spPr bwMode="auto">
            <a:xfrm>
              <a:off x="4117" y="1679"/>
              <a:ext cx="1316" cy="660"/>
            </a:xfrm>
            <a:prstGeom prst="rect">
              <a:avLst/>
            </a:prstGeom>
            <a:noFill/>
            <a:ln w="22225" cap="rnd">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3" name="Rectangle 21"/>
            <p:cNvSpPr>
              <a:spLocks noChangeArrowheads="1"/>
            </p:cNvSpPr>
            <p:nvPr/>
          </p:nvSpPr>
          <p:spPr bwMode="auto">
            <a:xfrm>
              <a:off x="4611" y="187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24" name="Rectangle 22"/>
            <p:cNvSpPr>
              <a:spLocks noChangeArrowheads="1"/>
            </p:cNvSpPr>
            <p:nvPr/>
          </p:nvSpPr>
          <p:spPr bwMode="auto">
            <a:xfrm>
              <a:off x="3925" y="1872"/>
              <a:ext cx="164"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i</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5" name="Rectangle 23"/>
            <p:cNvSpPr>
              <a:spLocks noChangeArrowheads="1"/>
            </p:cNvSpPr>
            <p:nvPr/>
          </p:nvSpPr>
          <p:spPr bwMode="auto">
            <a:xfrm>
              <a:off x="5543"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6" name="Rectangle 24"/>
            <p:cNvSpPr>
              <a:spLocks noChangeArrowheads="1"/>
            </p:cNvSpPr>
            <p:nvPr/>
          </p:nvSpPr>
          <p:spPr bwMode="auto">
            <a:xfrm>
              <a:off x="5652" y="1872"/>
              <a:ext cx="206"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x</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7" name="Rectangle 25"/>
            <p:cNvSpPr>
              <a:spLocks noChangeArrowheads="1"/>
            </p:cNvSpPr>
            <p:nvPr/>
          </p:nvSpPr>
          <p:spPr bwMode="auto">
            <a:xfrm>
              <a:off x="5748"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8" name="Rectangle 26"/>
            <p:cNvSpPr>
              <a:spLocks noChangeArrowheads="1"/>
            </p:cNvSpPr>
            <p:nvPr/>
          </p:nvSpPr>
          <p:spPr bwMode="auto">
            <a:xfrm>
              <a:off x="5858"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a</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9" name="Rectangle 27"/>
            <p:cNvSpPr>
              <a:spLocks noChangeArrowheads="1"/>
            </p:cNvSpPr>
            <p:nvPr/>
          </p:nvSpPr>
          <p:spPr bwMode="auto">
            <a:xfrm>
              <a:off x="5968" y="1872"/>
              <a:ext cx="781"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000010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33" name="Rectangle 31"/>
            <p:cNvSpPr>
              <a:spLocks noChangeArrowheads="1"/>
            </p:cNvSpPr>
            <p:nvPr/>
          </p:nvSpPr>
          <p:spPr bwMode="auto">
            <a:xfrm>
              <a:off x="3788" y="1596"/>
              <a:ext cx="2961" cy="1815"/>
            </a:xfrm>
            <a:prstGeom prst="rect">
              <a:avLst/>
            </a:prstGeom>
            <a:noFill/>
            <a:ln w="22225" cap="rnd">
              <a:solidFill>
                <a:srgbClr val="FFFFFF"/>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297100602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Pointer Operator Examples</a:t>
            </a:r>
          </a:p>
        </p:txBody>
      </p:sp>
      <p:sp>
        <p:nvSpPr>
          <p:cNvPr id="5" name="TextBox 4"/>
          <p:cNvSpPr txBox="1"/>
          <p:nvPr/>
        </p:nvSpPr>
        <p:spPr>
          <a:xfrm>
            <a:off x="1581912" y="3269815"/>
            <a:ext cx="4271771" cy="1200329"/>
          </a:xfrm>
          <a:prstGeom prst="rect">
            <a:avLst/>
          </a:prstGeom>
          <a:noFill/>
        </p:spPr>
        <p:txBody>
          <a:bodyPr wrap="square" rtlCol="0">
            <a:spAutoFit/>
          </a:bodyPr>
          <a:lstStyle/>
          <a:p>
            <a:r>
              <a:rPr lang="en-US" dirty="0" err="1">
                <a:latin typeface="Courier New" panose="02070309020205020404" pitchFamily="49" charset="0"/>
                <a:cs typeface="Courier New" panose="02070309020205020404" pitchFamily="49" charset="0"/>
              </a:rPr>
              <a:t>int</a:t>
            </a:r>
            <a:r>
              <a:rPr lang="en-US" dirty="0">
                <a:latin typeface="Courier New" panose="02070309020205020404" pitchFamily="49" charset="0"/>
                <a:cs typeface="Courier New" panose="02070309020205020404" pitchFamily="49" charset="0"/>
              </a:rPr>
              <a:t>		</a:t>
            </a:r>
            <a:r>
              <a:rPr lang="en-US" dirty="0" err="1">
                <a:latin typeface="Courier New" panose="02070309020205020404" pitchFamily="49" charset="0"/>
                <a:cs typeface="Courier New" panose="02070309020205020404" pitchFamily="49" charset="0"/>
              </a:rPr>
              <a:t>i</a:t>
            </a:r>
            <a:r>
              <a:rPr lang="en-US" dirty="0">
                <a:latin typeface="Courier New" panose="02070309020205020404" pitchFamily="49" charset="0"/>
                <a:cs typeface="Courier New" panose="02070309020205020404" pitchFamily="49" charset="0"/>
              </a:rPr>
              <a:t>;</a:t>
            </a:r>
          </a:p>
          <a:p>
            <a:r>
              <a:rPr lang="en-US" dirty="0" err="1">
                <a:latin typeface="Courier New" panose="02070309020205020404" pitchFamily="49" charset="0"/>
                <a:cs typeface="Courier New" panose="02070309020205020404" pitchFamily="49" charset="0"/>
              </a:rPr>
              <a:t>int</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p;</a:t>
            </a:r>
          </a:p>
          <a:p>
            <a:endParaRPr lang="en-US" dirty="0">
              <a:latin typeface="Courier New" panose="02070309020205020404" pitchFamily="49" charset="0"/>
              <a:cs typeface="Courier New" panose="02070309020205020404" pitchFamily="49" charset="0"/>
            </a:endParaRPr>
          </a:p>
          <a:p>
            <a:r>
              <a:rPr lang="en-US" dirty="0" err="1">
                <a:latin typeface="Courier New" panose="02070309020205020404" pitchFamily="49" charset="0"/>
                <a:cs typeface="Courier New" panose="02070309020205020404" pitchFamily="49" charset="0"/>
              </a:rPr>
              <a:t>i</a:t>
            </a:r>
            <a:r>
              <a:rPr lang="en-US" dirty="0">
                <a:latin typeface="Courier New" panose="02070309020205020404" pitchFamily="49" charset="0"/>
                <a:cs typeface="Courier New" panose="02070309020205020404" pitchFamily="49" charset="0"/>
              </a:rPr>
              <a:t> = 123;</a:t>
            </a:r>
          </a:p>
        </p:txBody>
      </p:sp>
      <p:grpSp>
        <p:nvGrpSpPr>
          <p:cNvPr id="3" name="Group 4"/>
          <p:cNvGrpSpPr>
            <a:grpSpLocks noChangeAspect="1"/>
          </p:cNvGrpSpPr>
          <p:nvPr/>
        </p:nvGrpSpPr>
        <p:grpSpPr bwMode="auto">
          <a:xfrm>
            <a:off x="5970588" y="2490788"/>
            <a:ext cx="4786312" cy="2968625"/>
            <a:chOff x="3761" y="1569"/>
            <a:chExt cx="3015" cy="1870"/>
          </a:xfrm>
        </p:grpSpPr>
        <p:sp>
          <p:nvSpPr>
            <p:cNvPr id="4" name="AutoShape 3"/>
            <p:cNvSpPr>
              <a:spLocks noChangeAspect="1" noChangeArrowheads="1" noTextEdit="1"/>
            </p:cNvSpPr>
            <p:nvPr/>
          </p:nvSpPr>
          <p:spPr bwMode="auto">
            <a:xfrm>
              <a:off x="3761" y="1569"/>
              <a:ext cx="3015" cy="1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 name="Rectangle 5"/>
            <p:cNvSpPr>
              <a:spLocks noChangeArrowheads="1"/>
            </p:cNvSpPr>
            <p:nvPr/>
          </p:nvSpPr>
          <p:spPr bwMode="auto">
            <a:xfrm>
              <a:off x="4117" y="2669"/>
              <a:ext cx="1316" cy="66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 name="Rectangle 6"/>
            <p:cNvSpPr>
              <a:spLocks noChangeArrowheads="1"/>
            </p:cNvSpPr>
            <p:nvPr/>
          </p:nvSpPr>
          <p:spPr bwMode="auto">
            <a:xfrm>
              <a:off x="4117" y="2669"/>
              <a:ext cx="1316" cy="660"/>
            </a:xfrm>
            <a:prstGeom prst="rect">
              <a:avLst/>
            </a:prstGeom>
            <a:noFill/>
            <a:ln w="22225" cap="rnd">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 name="Rectangle 7"/>
            <p:cNvSpPr>
              <a:spLocks noChangeArrowheads="1"/>
            </p:cNvSpPr>
            <p:nvPr/>
          </p:nvSpPr>
          <p:spPr bwMode="auto">
            <a:xfrm>
              <a:off x="4227"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9" name="Rectangle 8"/>
            <p:cNvSpPr>
              <a:spLocks noChangeArrowheads="1"/>
            </p:cNvSpPr>
            <p:nvPr/>
          </p:nvSpPr>
          <p:spPr bwMode="auto">
            <a:xfrm>
              <a:off x="4337"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3" name="Rectangle 11"/>
            <p:cNvSpPr>
              <a:spLocks noChangeArrowheads="1"/>
            </p:cNvSpPr>
            <p:nvPr/>
          </p:nvSpPr>
          <p:spPr bwMode="auto">
            <a:xfrm>
              <a:off x="4652" y="2862"/>
              <a:ext cx="0" cy="1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4" name="Rectangle 12"/>
            <p:cNvSpPr>
              <a:spLocks noChangeArrowheads="1"/>
            </p:cNvSpPr>
            <p:nvPr/>
          </p:nvSpPr>
          <p:spPr bwMode="auto">
            <a:xfrm>
              <a:off x="3898"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p</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5" name="Rectangle 13"/>
            <p:cNvSpPr>
              <a:spLocks noChangeArrowheads="1"/>
            </p:cNvSpPr>
            <p:nvPr/>
          </p:nvSpPr>
          <p:spPr bwMode="auto">
            <a:xfrm>
              <a:off x="5543"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6" name="Rectangle 14"/>
            <p:cNvSpPr>
              <a:spLocks noChangeArrowheads="1"/>
            </p:cNvSpPr>
            <p:nvPr/>
          </p:nvSpPr>
          <p:spPr bwMode="auto">
            <a:xfrm>
              <a:off x="5652" y="2862"/>
              <a:ext cx="206"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x</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7" name="Rectangle 15"/>
            <p:cNvSpPr>
              <a:spLocks noChangeArrowheads="1"/>
            </p:cNvSpPr>
            <p:nvPr/>
          </p:nvSpPr>
          <p:spPr bwMode="auto">
            <a:xfrm>
              <a:off x="5748"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8" name="Rectangle 16"/>
            <p:cNvSpPr>
              <a:spLocks noChangeArrowheads="1"/>
            </p:cNvSpPr>
            <p:nvPr/>
          </p:nvSpPr>
          <p:spPr bwMode="auto">
            <a:xfrm>
              <a:off x="5858"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a</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9" name="Rectangle 17"/>
            <p:cNvSpPr>
              <a:spLocks noChangeArrowheads="1"/>
            </p:cNvSpPr>
            <p:nvPr/>
          </p:nvSpPr>
          <p:spPr bwMode="auto">
            <a:xfrm>
              <a:off x="5968" y="2862"/>
              <a:ext cx="781"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000014</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1" name="Rectangle 19"/>
            <p:cNvSpPr>
              <a:spLocks noChangeArrowheads="1"/>
            </p:cNvSpPr>
            <p:nvPr/>
          </p:nvSpPr>
          <p:spPr bwMode="auto">
            <a:xfrm>
              <a:off x="4117" y="1679"/>
              <a:ext cx="1316" cy="66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Rectangle 20"/>
            <p:cNvSpPr>
              <a:spLocks noChangeArrowheads="1"/>
            </p:cNvSpPr>
            <p:nvPr/>
          </p:nvSpPr>
          <p:spPr bwMode="auto">
            <a:xfrm>
              <a:off x="4117" y="1679"/>
              <a:ext cx="1316" cy="660"/>
            </a:xfrm>
            <a:prstGeom prst="rect">
              <a:avLst/>
            </a:prstGeom>
            <a:noFill/>
            <a:ln w="22225" cap="rnd">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3" name="Rectangle 21"/>
            <p:cNvSpPr>
              <a:spLocks noChangeArrowheads="1"/>
            </p:cNvSpPr>
            <p:nvPr/>
          </p:nvSpPr>
          <p:spPr bwMode="auto">
            <a:xfrm>
              <a:off x="4611" y="1872"/>
              <a:ext cx="43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123</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4" name="Rectangle 22"/>
            <p:cNvSpPr>
              <a:spLocks noChangeArrowheads="1"/>
            </p:cNvSpPr>
            <p:nvPr/>
          </p:nvSpPr>
          <p:spPr bwMode="auto">
            <a:xfrm>
              <a:off x="3925" y="1872"/>
              <a:ext cx="164"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i</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5" name="Rectangle 23"/>
            <p:cNvSpPr>
              <a:spLocks noChangeArrowheads="1"/>
            </p:cNvSpPr>
            <p:nvPr/>
          </p:nvSpPr>
          <p:spPr bwMode="auto">
            <a:xfrm>
              <a:off x="5543"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6" name="Rectangle 24"/>
            <p:cNvSpPr>
              <a:spLocks noChangeArrowheads="1"/>
            </p:cNvSpPr>
            <p:nvPr/>
          </p:nvSpPr>
          <p:spPr bwMode="auto">
            <a:xfrm>
              <a:off x="5652" y="1872"/>
              <a:ext cx="206"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x</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7" name="Rectangle 25"/>
            <p:cNvSpPr>
              <a:spLocks noChangeArrowheads="1"/>
            </p:cNvSpPr>
            <p:nvPr/>
          </p:nvSpPr>
          <p:spPr bwMode="auto">
            <a:xfrm>
              <a:off x="5748"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8" name="Rectangle 26"/>
            <p:cNvSpPr>
              <a:spLocks noChangeArrowheads="1"/>
            </p:cNvSpPr>
            <p:nvPr/>
          </p:nvSpPr>
          <p:spPr bwMode="auto">
            <a:xfrm>
              <a:off x="5858"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a</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9" name="Rectangle 27"/>
            <p:cNvSpPr>
              <a:spLocks noChangeArrowheads="1"/>
            </p:cNvSpPr>
            <p:nvPr/>
          </p:nvSpPr>
          <p:spPr bwMode="auto">
            <a:xfrm>
              <a:off x="5968" y="1872"/>
              <a:ext cx="781"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000010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33" name="Rectangle 31"/>
            <p:cNvSpPr>
              <a:spLocks noChangeArrowheads="1"/>
            </p:cNvSpPr>
            <p:nvPr/>
          </p:nvSpPr>
          <p:spPr bwMode="auto">
            <a:xfrm>
              <a:off x="3788" y="1596"/>
              <a:ext cx="2961" cy="1815"/>
            </a:xfrm>
            <a:prstGeom prst="rect">
              <a:avLst/>
            </a:prstGeom>
            <a:noFill/>
            <a:ln w="22225" cap="rnd">
              <a:solidFill>
                <a:srgbClr val="FFFFFF"/>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311388325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Pointer Operator Examples</a:t>
            </a:r>
          </a:p>
        </p:txBody>
      </p:sp>
      <p:sp>
        <p:nvSpPr>
          <p:cNvPr id="5" name="TextBox 4"/>
          <p:cNvSpPr txBox="1"/>
          <p:nvPr/>
        </p:nvSpPr>
        <p:spPr>
          <a:xfrm>
            <a:off x="1581912" y="3269815"/>
            <a:ext cx="4271771" cy="1477328"/>
          </a:xfrm>
          <a:prstGeom prst="rect">
            <a:avLst/>
          </a:prstGeom>
          <a:noFill/>
        </p:spPr>
        <p:txBody>
          <a:bodyPr wrap="square" rtlCol="0">
            <a:spAutoFit/>
          </a:bodyPr>
          <a:lstStyle/>
          <a:p>
            <a:r>
              <a:rPr lang="en-US" dirty="0" err="1">
                <a:latin typeface="Courier New" panose="02070309020205020404" pitchFamily="49" charset="0"/>
                <a:cs typeface="Courier New" panose="02070309020205020404" pitchFamily="49" charset="0"/>
              </a:rPr>
              <a:t>int</a:t>
            </a:r>
            <a:r>
              <a:rPr lang="en-US" dirty="0">
                <a:latin typeface="Courier New" panose="02070309020205020404" pitchFamily="49" charset="0"/>
                <a:cs typeface="Courier New" panose="02070309020205020404" pitchFamily="49" charset="0"/>
              </a:rPr>
              <a:t>		</a:t>
            </a:r>
            <a:r>
              <a:rPr lang="en-US" dirty="0" err="1">
                <a:latin typeface="Courier New" panose="02070309020205020404" pitchFamily="49" charset="0"/>
                <a:cs typeface="Courier New" panose="02070309020205020404" pitchFamily="49" charset="0"/>
              </a:rPr>
              <a:t>i</a:t>
            </a:r>
            <a:r>
              <a:rPr lang="en-US" dirty="0">
                <a:latin typeface="Courier New" panose="02070309020205020404" pitchFamily="49" charset="0"/>
                <a:cs typeface="Courier New" panose="02070309020205020404" pitchFamily="49" charset="0"/>
              </a:rPr>
              <a:t>;</a:t>
            </a:r>
          </a:p>
          <a:p>
            <a:r>
              <a:rPr lang="en-US" dirty="0" err="1">
                <a:latin typeface="Courier New" panose="02070309020205020404" pitchFamily="49" charset="0"/>
                <a:cs typeface="Courier New" panose="02070309020205020404" pitchFamily="49" charset="0"/>
              </a:rPr>
              <a:t>int</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p;</a:t>
            </a:r>
          </a:p>
          <a:p>
            <a:endParaRPr lang="en-US" dirty="0">
              <a:latin typeface="Courier New" panose="02070309020205020404" pitchFamily="49" charset="0"/>
              <a:cs typeface="Courier New" panose="02070309020205020404" pitchFamily="49" charset="0"/>
            </a:endParaRPr>
          </a:p>
          <a:p>
            <a:r>
              <a:rPr lang="en-US" dirty="0" err="1">
                <a:latin typeface="Courier New" panose="02070309020205020404" pitchFamily="49" charset="0"/>
                <a:cs typeface="Courier New" panose="02070309020205020404" pitchFamily="49" charset="0"/>
              </a:rPr>
              <a:t>i</a:t>
            </a:r>
            <a:r>
              <a:rPr lang="en-US" dirty="0">
                <a:latin typeface="Courier New" panose="02070309020205020404" pitchFamily="49" charset="0"/>
                <a:cs typeface="Courier New" panose="02070309020205020404" pitchFamily="49" charset="0"/>
              </a:rPr>
              <a:t> = 123;</a:t>
            </a:r>
          </a:p>
          <a:p>
            <a:r>
              <a:rPr lang="en-US" dirty="0">
                <a:latin typeface="Courier New" panose="02070309020205020404" pitchFamily="49" charset="0"/>
                <a:cs typeface="Courier New" panose="02070309020205020404" pitchFamily="49" charset="0"/>
              </a:rPr>
              <a:t>p = </a:t>
            </a:r>
            <a:r>
              <a:rPr lang="en-US" dirty="0">
                <a:solidFill>
                  <a:srgbClr val="FF0000"/>
                </a:solidFill>
                <a:latin typeface="Courier New" panose="02070309020205020404" pitchFamily="49" charset="0"/>
                <a:cs typeface="Courier New" panose="02070309020205020404" pitchFamily="49" charset="0"/>
              </a:rPr>
              <a:t>&amp;</a:t>
            </a:r>
            <a:r>
              <a:rPr lang="en-US" dirty="0" err="1">
                <a:latin typeface="Courier New" panose="02070309020205020404" pitchFamily="49" charset="0"/>
                <a:cs typeface="Courier New" panose="02070309020205020404" pitchFamily="49" charset="0"/>
              </a:rPr>
              <a:t>i</a:t>
            </a:r>
            <a:r>
              <a:rPr lang="en-US" dirty="0">
                <a:latin typeface="Courier New" panose="02070309020205020404" pitchFamily="49" charset="0"/>
                <a:cs typeface="Courier New" panose="02070309020205020404" pitchFamily="49" charset="0"/>
              </a:rPr>
              <a:t>;</a:t>
            </a:r>
          </a:p>
        </p:txBody>
      </p:sp>
      <p:grpSp>
        <p:nvGrpSpPr>
          <p:cNvPr id="3" name="Group 4"/>
          <p:cNvGrpSpPr>
            <a:grpSpLocks noChangeAspect="1"/>
          </p:cNvGrpSpPr>
          <p:nvPr/>
        </p:nvGrpSpPr>
        <p:grpSpPr bwMode="auto">
          <a:xfrm>
            <a:off x="5970588" y="2490788"/>
            <a:ext cx="4786312" cy="2968625"/>
            <a:chOff x="3761" y="1569"/>
            <a:chExt cx="3015" cy="1870"/>
          </a:xfrm>
        </p:grpSpPr>
        <p:sp>
          <p:nvSpPr>
            <p:cNvPr id="4" name="AutoShape 3"/>
            <p:cNvSpPr>
              <a:spLocks noChangeAspect="1" noChangeArrowheads="1" noTextEdit="1"/>
            </p:cNvSpPr>
            <p:nvPr/>
          </p:nvSpPr>
          <p:spPr bwMode="auto">
            <a:xfrm>
              <a:off x="3761" y="1569"/>
              <a:ext cx="3015" cy="1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 name="Rectangle 5"/>
            <p:cNvSpPr>
              <a:spLocks noChangeArrowheads="1"/>
            </p:cNvSpPr>
            <p:nvPr/>
          </p:nvSpPr>
          <p:spPr bwMode="auto">
            <a:xfrm>
              <a:off x="4117" y="2669"/>
              <a:ext cx="1316" cy="66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 name="Rectangle 6"/>
            <p:cNvSpPr>
              <a:spLocks noChangeArrowheads="1"/>
            </p:cNvSpPr>
            <p:nvPr/>
          </p:nvSpPr>
          <p:spPr bwMode="auto">
            <a:xfrm>
              <a:off x="4117" y="2669"/>
              <a:ext cx="1316" cy="660"/>
            </a:xfrm>
            <a:prstGeom prst="rect">
              <a:avLst/>
            </a:prstGeom>
            <a:noFill/>
            <a:ln w="22225" cap="rnd">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 name="Rectangle 7"/>
            <p:cNvSpPr>
              <a:spLocks noChangeArrowheads="1"/>
            </p:cNvSpPr>
            <p:nvPr/>
          </p:nvSpPr>
          <p:spPr bwMode="auto">
            <a:xfrm>
              <a:off x="4227"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9" name="Rectangle 8"/>
            <p:cNvSpPr>
              <a:spLocks noChangeArrowheads="1"/>
            </p:cNvSpPr>
            <p:nvPr/>
          </p:nvSpPr>
          <p:spPr bwMode="auto">
            <a:xfrm>
              <a:off x="4337" y="2862"/>
              <a:ext cx="206"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x</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1" name="Rectangle 9"/>
            <p:cNvSpPr>
              <a:spLocks noChangeArrowheads="1"/>
            </p:cNvSpPr>
            <p:nvPr/>
          </p:nvSpPr>
          <p:spPr bwMode="auto">
            <a:xfrm>
              <a:off x="4433"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2" name="Rectangle 10"/>
            <p:cNvSpPr>
              <a:spLocks noChangeArrowheads="1"/>
            </p:cNvSpPr>
            <p:nvPr/>
          </p:nvSpPr>
          <p:spPr bwMode="auto">
            <a:xfrm>
              <a:off x="4542"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a</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3" name="Rectangle 11"/>
            <p:cNvSpPr>
              <a:spLocks noChangeArrowheads="1"/>
            </p:cNvSpPr>
            <p:nvPr/>
          </p:nvSpPr>
          <p:spPr bwMode="auto">
            <a:xfrm>
              <a:off x="4652" y="2862"/>
              <a:ext cx="781"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000010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4" name="Rectangle 12"/>
            <p:cNvSpPr>
              <a:spLocks noChangeArrowheads="1"/>
            </p:cNvSpPr>
            <p:nvPr/>
          </p:nvSpPr>
          <p:spPr bwMode="auto">
            <a:xfrm>
              <a:off x="3898"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p</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5" name="Rectangle 13"/>
            <p:cNvSpPr>
              <a:spLocks noChangeArrowheads="1"/>
            </p:cNvSpPr>
            <p:nvPr/>
          </p:nvSpPr>
          <p:spPr bwMode="auto">
            <a:xfrm>
              <a:off x="5543"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6" name="Rectangle 14"/>
            <p:cNvSpPr>
              <a:spLocks noChangeArrowheads="1"/>
            </p:cNvSpPr>
            <p:nvPr/>
          </p:nvSpPr>
          <p:spPr bwMode="auto">
            <a:xfrm>
              <a:off x="5652" y="2862"/>
              <a:ext cx="206"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x</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7" name="Rectangle 15"/>
            <p:cNvSpPr>
              <a:spLocks noChangeArrowheads="1"/>
            </p:cNvSpPr>
            <p:nvPr/>
          </p:nvSpPr>
          <p:spPr bwMode="auto">
            <a:xfrm>
              <a:off x="5748"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8" name="Rectangle 16"/>
            <p:cNvSpPr>
              <a:spLocks noChangeArrowheads="1"/>
            </p:cNvSpPr>
            <p:nvPr/>
          </p:nvSpPr>
          <p:spPr bwMode="auto">
            <a:xfrm>
              <a:off x="5858" y="286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a</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9" name="Rectangle 17"/>
            <p:cNvSpPr>
              <a:spLocks noChangeArrowheads="1"/>
            </p:cNvSpPr>
            <p:nvPr/>
          </p:nvSpPr>
          <p:spPr bwMode="auto">
            <a:xfrm>
              <a:off x="5968" y="2862"/>
              <a:ext cx="781"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000014</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0" name="Oval 18"/>
            <p:cNvSpPr>
              <a:spLocks noChangeArrowheads="1"/>
            </p:cNvSpPr>
            <p:nvPr/>
          </p:nvSpPr>
          <p:spPr bwMode="auto">
            <a:xfrm>
              <a:off x="4117" y="2834"/>
              <a:ext cx="1316" cy="330"/>
            </a:xfrm>
            <a:prstGeom prst="ellipse">
              <a:avLst/>
            </a:prstGeom>
            <a:noFill/>
            <a:ln w="42863" cap="rnd">
              <a:solidFill>
                <a:srgbClr val="FF0000"/>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1" name="Rectangle 19"/>
            <p:cNvSpPr>
              <a:spLocks noChangeArrowheads="1"/>
            </p:cNvSpPr>
            <p:nvPr/>
          </p:nvSpPr>
          <p:spPr bwMode="auto">
            <a:xfrm>
              <a:off x="4117" y="1679"/>
              <a:ext cx="1316" cy="66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Rectangle 20"/>
            <p:cNvSpPr>
              <a:spLocks noChangeArrowheads="1"/>
            </p:cNvSpPr>
            <p:nvPr/>
          </p:nvSpPr>
          <p:spPr bwMode="auto">
            <a:xfrm>
              <a:off x="4117" y="1679"/>
              <a:ext cx="1316" cy="660"/>
            </a:xfrm>
            <a:prstGeom prst="rect">
              <a:avLst/>
            </a:prstGeom>
            <a:noFill/>
            <a:ln w="22225" cap="rnd">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3" name="Rectangle 21"/>
            <p:cNvSpPr>
              <a:spLocks noChangeArrowheads="1"/>
            </p:cNvSpPr>
            <p:nvPr/>
          </p:nvSpPr>
          <p:spPr bwMode="auto">
            <a:xfrm>
              <a:off x="4611" y="1872"/>
              <a:ext cx="43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123</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4" name="Rectangle 22"/>
            <p:cNvSpPr>
              <a:spLocks noChangeArrowheads="1"/>
            </p:cNvSpPr>
            <p:nvPr/>
          </p:nvSpPr>
          <p:spPr bwMode="auto">
            <a:xfrm>
              <a:off x="3925" y="1872"/>
              <a:ext cx="164"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i</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5" name="Rectangle 23"/>
            <p:cNvSpPr>
              <a:spLocks noChangeArrowheads="1"/>
            </p:cNvSpPr>
            <p:nvPr/>
          </p:nvSpPr>
          <p:spPr bwMode="auto">
            <a:xfrm>
              <a:off x="5543"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6" name="Rectangle 24"/>
            <p:cNvSpPr>
              <a:spLocks noChangeArrowheads="1"/>
            </p:cNvSpPr>
            <p:nvPr/>
          </p:nvSpPr>
          <p:spPr bwMode="auto">
            <a:xfrm>
              <a:off x="5652" y="1872"/>
              <a:ext cx="206"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x</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7" name="Rectangle 25"/>
            <p:cNvSpPr>
              <a:spLocks noChangeArrowheads="1"/>
            </p:cNvSpPr>
            <p:nvPr/>
          </p:nvSpPr>
          <p:spPr bwMode="auto">
            <a:xfrm>
              <a:off x="5748"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8" name="Rectangle 26"/>
            <p:cNvSpPr>
              <a:spLocks noChangeArrowheads="1"/>
            </p:cNvSpPr>
            <p:nvPr/>
          </p:nvSpPr>
          <p:spPr bwMode="auto">
            <a:xfrm>
              <a:off x="5858" y="1872"/>
              <a:ext cx="219"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a</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29" name="Rectangle 27"/>
            <p:cNvSpPr>
              <a:spLocks noChangeArrowheads="1"/>
            </p:cNvSpPr>
            <p:nvPr/>
          </p:nvSpPr>
          <p:spPr bwMode="auto">
            <a:xfrm>
              <a:off x="5968" y="1872"/>
              <a:ext cx="781" cy="3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0" i="0" u="none" strike="noStrike" cap="none" normalizeH="0" baseline="0">
                  <a:ln>
                    <a:noFill/>
                  </a:ln>
                  <a:solidFill>
                    <a:srgbClr val="000000"/>
                  </a:solidFill>
                  <a:effectLst/>
                  <a:latin typeface="Calibri" panose="020F0502020204030204" pitchFamily="34" charset="0"/>
                </a:rPr>
                <a:t>000010</a:t>
              </a: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30" name="Oval 28"/>
            <p:cNvSpPr>
              <a:spLocks noChangeArrowheads="1"/>
            </p:cNvSpPr>
            <p:nvPr/>
          </p:nvSpPr>
          <p:spPr bwMode="auto">
            <a:xfrm>
              <a:off x="5433" y="1844"/>
              <a:ext cx="1275" cy="330"/>
            </a:xfrm>
            <a:prstGeom prst="ellipse">
              <a:avLst/>
            </a:prstGeom>
            <a:noFill/>
            <a:ln w="42863" cap="rnd">
              <a:solidFill>
                <a:srgbClr val="FF0000"/>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31" name="Line 29"/>
            <p:cNvSpPr>
              <a:spLocks noChangeShapeType="1"/>
            </p:cNvSpPr>
            <p:nvPr/>
          </p:nvSpPr>
          <p:spPr bwMode="auto">
            <a:xfrm flipV="1">
              <a:off x="5210" y="2161"/>
              <a:ext cx="620" cy="621"/>
            </a:xfrm>
            <a:prstGeom prst="line">
              <a:avLst/>
            </a:prstGeom>
            <a:noFill/>
            <a:ln w="42863" cap="rnd">
              <a:solidFill>
                <a:srgbClr val="FF0000"/>
              </a:solidFill>
              <a:prstDash val="solid"/>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32" name="Freeform 30"/>
            <p:cNvSpPr>
              <a:spLocks/>
            </p:cNvSpPr>
            <p:nvPr/>
          </p:nvSpPr>
          <p:spPr bwMode="auto">
            <a:xfrm>
              <a:off x="5132" y="2704"/>
              <a:ext cx="156" cy="157"/>
            </a:xfrm>
            <a:custGeom>
              <a:avLst/>
              <a:gdLst>
                <a:gd name="T0" fmla="*/ 0 w 182"/>
                <a:gd name="T1" fmla="*/ 182 h 182"/>
                <a:gd name="T2" fmla="*/ 60 w 182"/>
                <a:gd name="T3" fmla="*/ 0 h 182"/>
                <a:gd name="T4" fmla="*/ 182 w 182"/>
                <a:gd name="T5" fmla="*/ 121 h 182"/>
                <a:gd name="T6" fmla="*/ 182 w 182"/>
                <a:gd name="T7" fmla="*/ 121 h 182"/>
                <a:gd name="T8" fmla="*/ 0 w 182"/>
                <a:gd name="T9" fmla="*/ 182 h 182"/>
              </a:gdLst>
              <a:ahLst/>
              <a:cxnLst>
                <a:cxn ang="0">
                  <a:pos x="T0" y="T1"/>
                </a:cxn>
                <a:cxn ang="0">
                  <a:pos x="T2" y="T3"/>
                </a:cxn>
                <a:cxn ang="0">
                  <a:pos x="T4" y="T5"/>
                </a:cxn>
                <a:cxn ang="0">
                  <a:pos x="T6" y="T7"/>
                </a:cxn>
                <a:cxn ang="0">
                  <a:pos x="T8" y="T9"/>
                </a:cxn>
              </a:cxnLst>
              <a:rect l="0" t="0" r="r" b="b"/>
              <a:pathLst>
                <a:path w="182" h="182">
                  <a:moveTo>
                    <a:pt x="0" y="182"/>
                  </a:moveTo>
                  <a:lnTo>
                    <a:pt x="60" y="0"/>
                  </a:lnTo>
                  <a:cubicBezTo>
                    <a:pt x="79" y="57"/>
                    <a:pt x="124" y="102"/>
                    <a:pt x="182" y="121"/>
                  </a:cubicBezTo>
                  <a:lnTo>
                    <a:pt x="182" y="121"/>
                  </a:lnTo>
                  <a:lnTo>
                    <a:pt x="0" y="182"/>
                  </a:lnTo>
                  <a:close/>
                </a:path>
              </a:pathLst>
            </a:custGeom>
            <a:solidFill>
              <a:srgbClr val="FF0000"/>
            </a:solid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3" name="Rectangle 31"/>
            <p:cNvSpPr>
              <a:spLocks noChangeArrowheads="1"/>
            </p:cNvSpPr>
            <p:nvPr/>
          </p:nvSpPr>
          <p:spPr bwMode="auto">
            <a:xfrm>
              <a:off x="3788" y="1596"/>
              <a:ext cx="2961" cy="1815"/>
            </a:xfrm>
            <a:prstGeom prst="rect">
              <a:avLst/>
            </a:prstGeom>
            <a:noFill/>
            <a:ln w="22225" cap="rnd">
              <a:solidFill>
                <a:srgbClr val="FFFFFF"/>
              </a:solidFill>
              <a:prstDash val="solid"/>
              <a:round/>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1320897718"/>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704</TotalTime>
  <Words>1119</Words>
  <Application>Microsoft Office PowerPoint</Application>
  <PresentationFormat>Widescreen</PresentationFormat>
  <Paragraphs>124</Paragraphs>
  <Slides>7</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7</vt:i4>
      </vt:variant>
    </vt:vector>
  </HeadingPairs>
  <TitlesOfParts>
    <vt:vector size="12" baseType="lpstr">
      <vt:lpstr>Arial</vt:lpstr>
      <vt:lpstr>Calibri</vt:lpstr>
      <vt:lpstr>Courier New</vt:lpstr>
      <vt:lpstr>Gill Sans MT</vt:lpstr>
      <vt:lpstr>Parcel</vt:lpstr>
      <vt:lpstr>Pointer Operators</vt:lpstr>
      <vt:lpstr>Important Operator Concepts</vt:lpstr>
      <vt:lpstr>Pointer Operators</vt:lpstr>
      <vt:lpstr>Pointer Operator Examples</vt:lpstr>
      <vt:lpstr>Pointer Operator Examples</vt:lpstr>
      <vt:lpstr>Pointer Operator Examples</vt:lpstr>
      <vt:lpstr>Pointer Operator Examples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38</cp:revision>
  <dcterms:created xsi:type="dcterms:W3CDTF">2016-07-13T22:03:45Z</dcterms:created>
  <dcterms:modified xsi:type="dcterms:W3CDTF">2021-10-05T16:40:10Z</dcterms:modified>
</cp:coreProperties>
</file>

<file path=docProps/thumbnail.jpeg>
</file>