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9" r:id="rId4"/>
    <p:sldId id="260" r:id="rId5"/>
    <p:sldId id="261"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158424-53E2-42B0-BA8E-0176E28BCB3D}"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DAA4F9-82D5-4124-9332-4F665C89460E}" type="slidenum">
              <a:rPr lang="en-US" smtClean="0"/>
              <a:t>‹#›</a:t>
            </a:fld>
            <a:endParaRPr lang="en-US"/>
          </a:p>
        </p:txBody>
      </p:sp>
    </p:spTree>
    <p:extLst>
      <p:ext uri="{BB962C8B-B14F-4D97-AF65-F5344CB8AC3E}">
        <p14:creationId xmlns:p14="http://schemas.microsoft.com/office/powerpoint/2010/main" val="271713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a kind of variable that allow programmers to work with memory addresses, so we begin by exploring the relation between variables and addresses. This section reviews and extends the concepts about variables that were introduced in chapter 1.</a:t>
            </a:r>
          </a:p>
        </p:txBody>
      </p:sp>
      <p:sp>
        <p:nvSpPr>
          <p:cNvPr id="4" name="Slide Number Placeholder 3"/>
          <p:cNvSpPr>
            <a:spLocks noGrp="1"/>
          </p:cNvSpPr>
          <p:nvPr>
            <p:ph type="sldNum" sz="quarter" idx="5"/>
          </p:nvPr>
        </p:nvSpPr>
        <p:spPr/>
        <p:txBody>
          <a:bodyPr/>
          <a:lstStyle/>
          <a:p>
            <a:fld id="{6FDAA4F9-82D5-4124-9332-4F665C89460E}" type="slidenum">
              <a:rPr lang="en-US" smtClean="0"/>
              <a:t>1</a:t>
            </a:fld>
            <a:endParaRPr lang="en-US"/>
          </a:p>
        </p:txBody>
      </p:sp>
    </p:spTree>
    <p:extLst>
      <p:ext uri="{BB962C8B-B14F-4D97-AF65-F5344CB8AC3E}">
        <p14:creationId xmlns:p14="http://schemas.microsoft.com/office/powerpoint/2010/main" val="4264921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Variables are a named location in main memory that have three important characteristics: a name, a content, and a memory address. The variable’s name must be unique within the defining scope, which, for now, we’ll take to mean that we can’t have two variables with the same name (we’ll see later that this is an over simplification). The content of a variable can change or vary over time, which is why this construct is called a variable, but the address is a fixed and unchangeable attribute.</a:t>
            </a:r>
          </a:p>
        </p:txBody>
      </p:sp>
      <p:sp>
        <p:nvSpPr>
          <p:cNvPr id="4" name="Slide Number Placeholder 3"/>
          <p:cNvSpPr>
            <a:spLocks noGrp="1"/>
          </p:cNvSpPr>
          <p:nvPr>
            <p:ph type="sldNum" sz="quarter" idx="5"/>
          </p:nvPr>
        </p:nvSpPr>
        <p:spPr/>
        <p:txBody>
          <a:bodyPr/>
          <a:lstStyle/>
          <a:p>
            <a:fld id="{6FDAA4F9-82D5-4124-9332-4F665C89460E}" type="slidenum">
              <a:rPr lang="en-US" smtClean="0"/>
              <a:t>2</a:t>
            </a:fld>
            <a:endParaRPr lang="en-US"/>
          </a:p>
        </p:txBody>
      </p:sp>
    </p:spTree>
    <p:extLst>
      <p:ext uri="{BB962C8B-B14F-4D97-AF65-F5344CB8AC3E}">
        <p14:creationId xmlns:p14="http://schemas.microsoft.com/office/powerpoint/2010/main" val="3119517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translates C++ source code into machine code, all variable names appearing in the source code are replaced in the generated machine code by the variables’ address. How the address is used in the machine code depends on where the variable’s name appears in the original C++ statement. When the name appears on the left hand side of the assignment operator, the name is translated strait to the address of the variable. In essence, the statement is saying, “Store the value appearing on the right hand side of the assignment operator in main memory at this address.”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variable name appears on the right hand side of the assignment operator, or otherwise is used as an expression, it is as if the statement is saying, “Load the value stored at this address in main memory to use in some way.” The compiler is able to tell which aspect of a variable, its address or its content, is needed by how the variable name is used in the original C++ code.</a:t>
            </a:r>
          </a:p>
        </p:txBody>
      </p:sp>
      <p:sp>
        <p:nvSpPr>
          <p:cNvPr id="4" name="Slide Number Placeholder 3"/>
          <p:cNvSpPr>
            <a:spLocks noGrp="1"/>
          </p:cNvSpPr>
          <p:nvPr>
            <p:ph type="sldNum" sz="quarter" idx="5"/>
          </p:nvPr>
        </p:nvSpPr>
        <p:spPr/>
        <p:txBody>
          <a:bodyPr/>
          <a:lstStyle/>
          <a:p>
            <a:fld id="{6FDAA4F9-82D5-4124-9332-4F665C89460E}" type="slidenum">
              <a:rPr lang="en-US" smtClean="0"/>
              <a:t>3</a:t>
            </a:fld>
            <a:endParaRPr lang="en-US"/>
          </a:p>
        </p:txBody>
      </p:sp>
    </p:spTree>
    <p:extLst>
      <p:ext uri="{BB962C8B-B14F-4D97-AF65-F5344CB8AC3E}">
        <p14:creationId xmlns:p14="http://schemas.microsoft.com/office/powerpoint/2010/main" val="2113667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addresses of houses along a city street forms a useful metaphor for variables and variable addresses. Just as the addresses of houses increase by a fixed amount as we move up the street, so to do the addresses of variables. In this example, the address of each house is four greater than the address of the previous house. In terms of variables, this scheme is appropriate for a sequence of 4-byte integers.</a:t>
            </a:r>
          </a:p>
        </p:txBody>
      </p:sp>
      <p:sp>
        <p:nvSpPr>
          <p:cNvPr id="4" name="Slide Number Placeholder 3"/>
          <p:cNvSpPr>
            <a:spLocks noGrp="1"/>
          </p:cNvSpPr>
          <p:nvPr>
            <p:ph type="sldNum" sz="quarter" idx="5"/>
          </p:nvPr>
        </p:nvSpPr>
        <p:spPr/>
        <p:txBody>
          <a:bodyPr/>
          <a:lstStyle/>
          <a:p>
            <a:fld id="{6FDAA4F9-82D5-4124-9332-4F665C89460E}" type="slidenum">
              <a:rPr lang="en-US" smtClean="0"/>
              <a:t>4</a:t>
            </a:fld>
            <a:endParaRPr lang="en-US"/>
          </a:p>
        </p:txBody>
      </p:sp>
    </p:spTree>
    <p:extLst>
      <p:ext uri="{BB962C8B-B14F-4D97-AF65-F5344CB8AC3E}">
        <p14:creationId xmlns:p14="http://schemas.microsoft.com/office/powerpoint/2010/main" val="3793310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Modern computers typically have several gigabytes of main memory, which can conveniently be viewed as a one-dimensional array. In this view, the address of each byte of memory is just the array index of that byte. The address of each integer in a sequence of 4-byte integers is the address or the array index of the first byte of the integer (ignoring the big-endian vs. little-endian problem).</a:t>
            </a:r>
          </a:p>
        </p:txBody>
      </p:sp>
      <p:sp>
        <p:nvSpPr>
          <p:cNvPr id="4" name="Slide Number Placeholder 3"/>
          <p:cNvSpPr>
            <a:spLocks noGrp="1"/>
          </p:cNvSpPr>
          <p:nvPr>
            <p:ph type="sldNum" sz="quarter" idx="5"/>
          </p:nvPr>
        </p:nvSpPr>
        <p:spPr/>
        <p:txBody>
          <a:bodyPr/>
          <a:lstStyle/>
          <a:p>
            <a:fld id="{6FDAA4F9-82D5-4124-9332-4F665C89460E}" type="slidenum">
              <a:rPr lang="en-US" smtClean="0"/>
              <a:t>5</a:t>
            </a:fld>
            <a:endParaRPr lang="en-US"/>
          </a:p>
        </p:txBody>
      </p:sp>
    </p:spTree>
    <p:extLst>
      <p:ext uri="{BB962C8B-B14F-4D97-AF65-F5344CB8AC3E}">
        <p14:creationId xmlns:p14="http://schemas.microsoft.com/office/powerpoint/2010/main" val="4153395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variables that are able to store memory addresses. That is, they hold the address of another variable. Although an address is a fixed and unchanging quantity, like the address of a house, the contents of a pointer are allowed to change because it is a variable. C++ provides several operators that allow programmers to work with or operate on pointers. The next section examines these operators.</a:t>
            </a:r>
          </a:p>
        </p:txBody>
      </p:sp>
      <p:sp>
        <p:nvSpPr>
          <p:cNvPr id="4" name="Slide Number Placeholder 3"/>
          <p:cNvSpPr>
            <a:spLocks noGrp="1"/>
          </p:cNvSpPr>
          <p:nvPr>
            <p:ph type="sldNum" sz="quarter" idx="5"/>
          </p:nvPr>
        </p:nvSpPr>
        <p:spPr/>
        <p:txBody>
          <a:bodyPr/>
          <a:lstStyle/>
          <a:p>
            <a:fld id="{6FDAA4F9-82D5-4124-9332-4F665C89460E}" type="slidenum">
              <a:rPr lang="en-US" smtClean="0"/>
              <a:t>6</a:t>
            </a:fld>
            <a:endParaRPr lang="en-US"/>
          </a:p>
        </p:txBody>
      </p:sp>
    </p:spTree>
    <p:extLst>
      <p:ext uri="{BB962C8B-B14F-4D97-AF65-F5344CB8AC3E}">
        <p14:creationId xmlns:p14="http://schemas.microsoft.com/office/powerpoint/2010/main" val="2805527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Variables &amp; Memory Addresses</a:t>
            </a:r>
          </a:p>
        </p:txBody>
      </p:sp>
      <p:sp>
        <p:nvSpPr>
          <p:cNvPr id="3" name="Subtitle 2"/>
          <p:cNvSpPr>
            <a:spLocks noGrp="1"/>
          </p:cNvSpPr>
          <p:nvPr>
            <p:ph type="subTitle" idx="1"/>
          </p:nvPr>
        </p:nvSpPr>
        <p:spPr/>
        <p:txBody>
          <a:bodyPr/>
          <a:lstStyle/>
          <a:p>
            <a:r>
              <a:rPr lang="en-US" dirty="0"/>
              <a:t>All variables have an address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Variables</a:t>
            </a:r>
          </a:p>
        </p:txBody>
      </p:sp>
      <p:sp>
        <p:nvSpPr>
          <p:cNvPr id="3" name="Content Placeholder 2"/>
          <p:cNvSpPr>
            <a:spLocks noGrp="1"/>
          </p:cNvSpPr>
          <p:nvPr>
            <p:ph idx="1"/>
          </p:nvPr>
        </p:nvSpPr>
        <p:spPr>
          <a:xfrm>
            <a:off x="2231136" y="2638044"/>
            <a:ext cx="7729728" cy="1712283"/>
          </a:xfrm>
        </p:spPr>
        <p:txBody>
          <a:bodyPr/>
          <a:lstStyle/>
          <a:p>
            <a:r>
              <a:rPr lang="en-US" dirty="0"/>
              <a:t>Variables have</a:t>
            </a:r>
          </a:p>
          <a:p>
            <a:pPr lvl="1"/>
            <a:r>
              <a:rPr lang="en-US" dirty="0"/>
              <a:t>Name</a:t>
            </a:r>
          </a:p>
          <a:p>
            <a:pPr lvl="1"/>
            <a:r>
              <a:rPr lang="en-US" dirty="0"/>
              <a:t>Address or location in memory</a:t>
            </a:r>
          </a:p>
          <a:p>
            <a:pPr lvl="1"/>
            <a:r>
              <a:rPr lang="en-US" dirty="0"/>
              <a:t>Content</a:t>
            </a:r>
          </a:p>
        </p:txBody>
      </p:sp>
      <p:pic>
        <p:nvPicPr>
          <p:cNvPr id="5" name="Picture 4"/>
          <p:cNvPicPr>
            <a:picLocks noChangeAspect="1"/>
          </p:cNvPicPr>
          <p:nvPr/>
        </p:nvPicPr>
        <p:blipFill>
          <a:blip r:embed="rId3"/>
          <a:stretch>
            <a:fillRect/>
          </a:stretch>
        </p:blipFill>
        <p:spPr>
          <a:xfrm>
            <a:off x="2231137" y="4662546"/>
            <a:ext cx="7729728" cy="1005080"/>
          </a:xfrm>
          <a:prstGeom prst="rect">
            <a:avLst/>
          </a:prstGeom>
        </p:spPr>
      </p:pic>
    </p:spTree>
    <p:extLst>
      <p:ext uri="{BB962C8B-B14F-4D97-AF65-F5344CB8AC3E}">
        <p14:creationId xmlns:p14="http://schemas.microsoft.com/office/powerpoint/2010/main" val="3384642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Variable Concepts</a:t>
            </a:r>
          </a:p>
        </p:txBody>
      </p:sp>
      <p:sp>
        <p:nvSpPr>
          <p:cNvPr id="3" name="Content Placeholder 2"/>
          <p:cNvSpPr>
            <a:spLocks noGrp="1"/>
          </p:cNvSpPr>
          <p:nvPr>
            <p:ph idx="1"/>
          </p:nvPr>
        </p:nvSpPr>
        <p:spPr>
          <a:xfrm>
            <a:off x="1679170" y="2638044"/>
            <a:ext cx="8861367" cy="3101983"/>
          </a:xfrm>
        </p:spPr>
        <p:txBody>
          <a:bodyPr>
            <a:normAutofit/>
          </a:bodyPr>
          <a:lstStyle/>
          <a:p>
            <a:r>
              <a:rPr lang="en-US" dirty="0"/>
              <a:t>Machine code does not use variable names, it uses the variable’s address</a:t>
            </a:r>
          </a:p>
          <a:p>
            <a:r>
              <a:rPr lang="en-US" dirty="0"/>
              <a:t>The compiler maps the name to an address</a:t>
            </a:r>
          </a:p>
          <a:p>
            <a:r>
              <a:rPr lang="en-US" dirty="0"/>
              <a:t>In a program, the name can represent the address or the content stored at that address</a:t>
            </a:r>
          </a:p>
          <a:p>
            <a:pPr lvl="1"/>
            <a:r>
              <a:rPr lang="en-US" dirty="0"/>
              <a:t>Name used as an address</a:t>
            </a:r>
          </a:p>
          <a:p>
            <a:pPr lvl="2"/>
            <a:r>
              <a:rPr lang="en-US" dirty="0">
                <a:solidFill>
                  <a:srgbClr val="FF0000"/>
                </a:solidFill>
                <a:latin typeface="Courier New" panose="02070309020205020404" pitchFamily="49" charset="0"/>
                <a:cs typeface="Courier New" panose="02070309020205020404" pitchFamily="49" charset="0"/>
              </a:rPr>
              <a:t>counter</a:t>
            </a:r>
            <a:r>
              <a:rPr lang="en-US" dirty="0">
                <a:latin typeface="Courier New" panose="02070309020205020404" pitchFamily="49" charset="0"/>
                <a:cs typeface="Courier New" panose="02070309020205020404" pitchFamily="49" charset="0"/>
              </a:rPr>
              <a:t> = 5;</a:t>
            </a:r>
          </a:p>
          <a:p>
            <a:pPr lvl="1"/>
            <a:r>
              <a:rPr lang="en-US" dirty="0"/>
              <a:t>Name used as the content</a:t>
            </a:r>
          </a:p>
          <a:p>
            <a:pPr lvl="2"/>
            <a:r>
              <a:rPr lang="en-US" dirty="0">
                <a:latin typeface="Courier New" panose="02070309020205020404" pitchFamily="49" charset="0"/>
                <a:cs typeface="Courier New" panose="02070309020205020404" pitchFamily="49" charset="0"/>
              </a:rPr>
              <a:t>balance = </a:t>
            </a:r>
            <a:r>
              <a:rPr lang="en-US" dirty="0">
                <a:solidFill>
                  <a:srgbClr val="FF0000"/>
                </a:solidFill>
                <a:latin typeface="Courier New" panose="02070309020205020404" pitchFamily="49" charset="0"/>
                <a:cs typeface="Courier New" panose="02070309020205020404" pitchFamily="49" charset="0"/>
              </a:rPr>
              <a:t>counter</a:t>
            </a:r>
            <a:r>
              <a:rPr lang="en-US" dirty="0">
                <a:latin typeface="Courier New" panose="02070309020205020404" pitchFamily="49" charset="0"/>
                <a:cs typeface="Courier New" panose="02070309020205020404" pitchFamily="49" charset="0"/>
              </a:rPr>
              <a:t> * 10;</a:t>
            </a:r>
          </a:p>
          <a:p>
            <a:pPr lvl="2"/>
            <a:r>
              <a:rPr lang="en-US" dirty="0">
                <a:latin typeface="Courier New" panose="02070309020205020404" pitchFamily="49" charset="0"/>
                <a:cs typeface="Courier New" panose="02070309020205020404" pitchFamily="49" charset="0"/>
              </a:rPr>
              <a:t>cout &lt;&lt; </a:t>
            </a:r>
            <a:r>
              <a:rPr lang="en-US" dirty="0">
                <a:solidFill>
                  <a:srgbClr val="FF0000"/>
                </a:solidFill>
                <a:latin typeface="Courier New" panose="02070309020205020404" pitchFamily="49" charset="0"/>
                <a:cs typeface="Courier New" panose="02070309020205020404" pitchFamily="49" charset="0"/>
              </a:rPr>
              <a:t>counter</a:t>
            </a:r>
            <a:r>
              <a:rPr lang="en-US" dirty="0">
                <a:latin typeface="Courier New" panose="02070309020205020404" pitchFamily="49" charset="0"/>
                <a:cs typeface="Courier New" panose="02070309020205020404" pitchFamily="49" charset="0"/>
              </a:rPr>
              <a:t> &lt;&lt; endl;</a:t>
            </a:r>
          </a:p>
        </p:txBody>
      </p:sp>
    </p:spTree>
    <p:extLst>
      <p:ext uri="{BB962C8B-B14F-4D97-AF65-F5344CB8AC3E}">
        <p14:creationId xmlns:p14="http://schemas.microsoft.com/office/powerpoint/2010/main" val="1281035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668" y="640080"/>
            <a:ext cx="798271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1520" y="802767"/>
            <a:ext cx="7653008"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885" y="1122807"/>
            <a:ext cx="6948279" cy="4297680"/>
          </a:xfrm>
          <a:prstGeom prst="rect">
            <a:avLst/>
          </a:prstGeom>
        </p:spPr>
      </p:pic>
      <p:sp>
        <p:nvSpPr>
          <p:cNvPr id="2" name="Title 1"/>
          <p:cNvSpPr>
            <a:spLocks noGrp="1"/>
          </p:cNvSpPr>
          <p:nvPr>
            <p:ph type="title"/>
          </p:nvPr>
        </p:nvSpPr>
        <p:spPr>
          <a:xfrm>
            <a:off x="9092352" y="2850676"/>
            <a:ext cx="2441180" cy="830997"/>
          </a:xfrm>
        </p:spPr>
        <p:txBody>
          <a:bodyPr>
            <a:normAutofit fontScale="90000"/>
          </a:bodyPr>
          <a:lstStyle/>
          <a:p>
            <a:r>
              <a:rPr lang="en-US" sz="2000" dirty="0"/>
              <a:t>Memory Metaphor</a:t>
            </a:r>
          </a:p>
        </p:txBody>
      </p:sp>
    </p:spTree>
    <p:extLst>
      <p:ext uri="{BB962C8B-B14F-4D97-AF65-F5344CB8AC3E}">
        <p14:creationId xmlns:p14="http://schemas.microsoft.com/office/powerpoint/2010/main" val="176871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Memory Viewed As An Array</a:t>
            </a:r>
          </a:p>
        </p:txBody>
      </p:sp>
      <p:pic>
        <p:nvPicPr>
          <p:cNvPr id="6" name="Picture 5"/>
          <p:cNvPicPr>
            <a:picLocks noChangeAspect="1"/>
          </p:cNvPicPr>
          <p:nvPr/>
        </p:nvPicPr>
        <p:blipFill>
          <a:blip r:embed="rId3"/>
          <a:stretch>
            <a:fillRect/>
          </a:stretch>
        </p:blipFill>
        <p:spPr>
          <a:xfrm>
            <a:off x="8729570" y="2153412"/>
            <a:ext cx="1231294" cy="39878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1136" y="2883374"/>
            <a:ext cx="1689485" cy="2527876"/>
          </a:xfrm>
          <a:prstGeom prst="rect">
            <a:avLst/>
          </a:prstGeom>
        </p:spPr>
      </p:pic>
    </p:spTree>
    <p:extLst>
      <p:ext uri="{BB962C8B-B14F-4D97-AF65-F5344CB8AC3E}">
        <p14:creationId xmlns:p14="http://schemas.microsoft.com/office/powerpoint/2010/main" val="3215565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 Variables</a:t>
            </a:r>
          </a:p>
        </p:txBody>
      </p:sp>
      <p:sp>
        <p:nvSpPr>
          <p:cNvPr id="3" name="Content Placeholder 2"/>
          <p:cNvSpPr>
            <a:spLocks noGrp="1"/>
          </p:cNvSpPr>
          <p:nvPr>
            <p:ph idx="1"/>
          </p:nvPr>
        </p:nvSpPr>
        <p:spPr/>
        <p:txBody>
          <a:bodyPr/>
          <a:lstStyle/>
          <a:p>
            <a:r>
              <a:rPr lang="en-US" dirty="0"/>
              <a:t>Pointers are variables that hold or store the memory addresses of other variables or data</a:t>
            </a:r>
          </a:p>
          <a:p>
            <a:r>
              <a:rPr lang="en-US" dirty="0"/>
              <a:t>An address is a location in main memory that cannot change</a:t>
            </a:r>
          </a:p>
          <a:p>
            <a:r>
              <a:rPr lang="en-US" dirty="0"/>
              <a:t>C++ provides several operators that operate on pointers</a:t>
            </a:r>
          </a:p>
        </p:txBody>
      </p:sp>
    </p:spTree>
    <p:extLst>
      <p:ext uri="{BB962C8B-B14F-4D97-AF65-F5344CB8AC3E}">
        <p14:creationId xmlns:p14="http://schemas.microsoft.com/office/powerpoint/2010/main" val="406347402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537</TotalTime>
  <Words>705</Words>
  <Application>Microsoft Office PowerPoint</Application>
  <PresentationFormat>Widescreen</PresentationFormat>
  <Paragraphs>36</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Variables &amp; Memory Addresses</vt:lpstr>
      <vt:lpstr>Variables</vt:lpstr>
      <vt:lpstr>Variable Concepts</vt:lpstr>
      <vt:lpstr>Memory Metaphor</vt:lpstr>
      <vt:lpstr>Memory Viewed As An Array</vt:lpstr>
      <vt:lpstr>Pointer Variables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21</cp:revision>
  <dcterms:created xsi:type="dcterms:W3CDTF">2016-07-13T22:03:45Z</dcterms:created>
  <dcterms:modified xsi:type="dcterms:W3CDTF">2021-10-05T14:46:07Z</dcterms:modified>
</cp:coreProperties>
</file>