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9" r:id="rId3"/>
    <p:sldId id="257" r:id="rId4"/>
    <p:sldId id="258" r:id="rId5"/>
    <p:sldId id="263" r:id="rId6"/>
    <p:sldId id="260"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122" autoAdjust="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0CC66C-FB33-4791-8D2A-509FABC6C260}" type="datetimeFigureOut">
              <a:rPr lang="en-US" smtClean="0"/>
              <a:t>10/9/2021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69F261-A9FD-46F2-BA10-CDB6BEBB3EB5}" type="slidenum">
              <a:rPr lang="en-US" smtClean="0"/>
              <a:t>‹#›</a:t>
            </a:fld>
            <a:endParaRPr lang="en-US"/>
          </a:p>
        </p:txBody>
      </p:sp>
    </p:spTree>
    <p:extLst>
      <p:ext uri="{BB962C8B-B14F-4D97-AF65-F5344CB8AC3E}">
        <p14:creationId xmlns:p14="http://schemas.microsoft.com/office/powerpoint/2010/main" val="3819986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Like classes, structures are an aggregate data type, which means that it is a kind of data that contains other data, called fields or members. Think of aggregate data as a basket that holds items and makes them easier to handle or move around. Or think of a zip file that contains many files.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There are also differences between structures and classes: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“struct” keyword replaces the “class” keyword.</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Data in a structure is public by default and private in a class.</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tabLst>
                <a:tab pos="457200" algn="l"/>
              </a:tabLs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most significant difference is that programmers only use structures for pure data and reserve classes for entities that combine data and operations.</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269F261-A9FD-46F2-BA10-CDB6BEBB3EB5}" type="slidenum">
              <a:rPr lang="en-US" smtClean="0"/>
              <a:t>1</a:t>
            </a:fld>
            <a:endParaRPr lang="en-US"/>
          </a:p>
        </p:txBody>
      </p:sp>
    </p:spTree>
    <p:extLst>
      <p:ext uri="{BB962C8B-B14F-4D97-AF65-F5344CB8AC3E}">
        <p14:creationId xmlns:p14="http://schemas.microsoft.com/office/powerpoint/2010/main" val="1996498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Programmers extend C++ by creating new data types with structures. They make a structure specification that consists of:</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“struct” keyword,</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a structure tag or name, and</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a list of variable declarations inside a semi-colon terminated block.</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Each variable declaration is called a field or member.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A structure specification is a declaration that results in a new type-specifier, but it doesn’t allocate any memory.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269F261-A9FD-46F2-BA10-CDB6BEBB3EB5}" type="slidenum">
              <a:rPr lang="en-US" smtClean="0"/>
              <a:t>2</a:t>
            </a:fld>
            <a:endParaRPr lang="en-US"/>
          </a:p>
        </p:txBody>
      </p:sp>
    </p:spTree>
    <p:extLst>
      <p:ext uri="{BB962C8B-B14F-4D97-AF65-F5344CB8AC3E}">
        <p14:creationId xmlns:p14="http://schemas.microsoft.com/office/powerpoint/2010/main" val="583276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example illustrates a structure specification named “student,” that has three fields. A structure specification does not allocate any memory, but it introduces a new data type that programmers can use to define new variables. Each variable definition allocates memory; in this example, there is enough memory to hold an integer, a string, and a double. Structure variables are also called objects.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example defines six structure variables or objects. The first three are created on the stack, and the last three are created on the heap with new. The new operator always returns an address, so s4, s5, and s6 are pointer variables that store the address.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While all six objects have the same fields, the values stored in the fields of each object may differ from the values stored in the others.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269F261-A9FD-46F2-BA10-CDB6BEBB3EB5}" type="slidenum">
              <a:rPr lang="en-US" smtClean="0"/>
              <a:t>3</a:t>
            </a:fld>
            <a:endParaRPr lang="en-US"/>
          </a:p>
        </p:txBody>
      </p:sp>
    </p:spTree>
    <p:extLst>
      <p:ext uri="{BB962C8B-B14F-4D97-AF65-F5344CB8AC3E}">
        <p14:creationId xmlns:p14="http://schemas.microsoft.com/office/powerpoint/2010/main" val="4143153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Structures may be initialized </a:t>
            </a:r>
            <a:r>
              <a:rPr lang="en-US" sz="1800" i="1" dirty="0" err="1">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en</a:t>
            </a:r>
            <a:r>
              <a:rPr lang="en-US" sz="1800" i="1"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 bloc</a:t>
            </a: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 by enclosing the field values, called initializers, in braces. The values must appear in the same order as the fields. If there are fewer initializers than there are fields, the excess fields are initialized to their zero-equivalents. It is a compile-time error to have more initializers than fields.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For decades </a:t>
            </a:r>
            <a:r>
              <a:rPr lang="en-US" sz="1800" i="1" dirty="0" err="1">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en</a:t>
            </a:r>
            <a:r>
              <a:rPr lang="en-US" sz="1800" i="1"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 bloc</a:t>
            </a: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 initialization was only allowed when the variable was first defined, but the ANSI 2015 standard removed this restriction, allowing </a:t>
            </a:r>
            <a:r>
              <a:rPr lang="en-US" sz="1800" i="1" dirty="0" err="1">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en</a:t>
            </a:r>
            <a:r>
              <a:rPr lang="en-US" sz="1800" i="1"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 bloc</a:t>
            </a: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 assignment as illustrated by s3. Historically, the equals operator was also required, but the ANSI 2020 standard makes it optional.</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269F261-A9FD-46F2-BA10-CDB6BEBB3EB5}" type="slidenum">
              <a:rPr lang="en-US" smtClean="0"/>
              <a:t>4</a:t>
            </a:fld>
            <a:endParaRPr lang="en-US"/>
          </a:p>
        </p:txBody>
      </p:sp>
    </p:spTree>
    <p:extLst>
      <p:ext uri="{BB962C8B-B14F-4D97-AF65-F5344CB8AC3E}">
        <p14:creationId xmlns:p14="http://schemas.microsoft.com/office/powerpoint/2010/main" val="3429764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ANSI 2019 standard added support for default initializations, highlighted in yellow, to C++. The values illustrated here match other examples in this presentation. Default values are generally used to prepare an object for further operations, for example, setting a pointer field to </a:t>
            </a:r>
            <a:r>
              <a:rPr lang="en-US" sz="1800" dirty="0" err="1">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nullptr</a:t>
            </a: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Designated initializers are also a recent addition (not fully implemented in VS 2019). Each designator is formed by a dot and the name of a field. You can use designated initializers when defining a structure object or when assigning values to an existing object. You can also skip initializing some fields if desired.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269F261-A9FD-46F2-BA10-CDB6BEBB3EB5}" type="slidenum">
              <a:rPr lang="en-US" smtClean="0"/>
              <a:t>5</a:t>
            </a:fld>
            <a:endParaRPr lang="en-US"/>
          </a:p>
        </p:txBody>
      </p:sp>
    </p:spTree>
    <p:extLst>
      <p:ext uri="{BB962C8B-B14F-4D97-AF65-F5344CB8AC3E}">
        <p14:creationId xmlns:p14="http://schemas.microsoft.com/office/powerpoint/2010/main" val="1344783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Selecting the individual members or fields in a structure should also look familiar as it is based on the same dot operator that Java uses to select the instance fields and the methods in an object. The name of a structure object appears on the left side of the dot operator while the name of a member or field appears on the right.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The process of selecting a member is like accessing information in a table. Each row in the table corresponds to one structure object. In terms of a database, each row is a record (and in fact, some programming languages like Pascal call a feature equivalent to a C++ struct, a record). Each column in the table corresponds to a field in a structure or a database. Accessing a particular value corresponds to the intersection between a structure or table row and column or a field.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269F261-A9FD-46F2-BA10-CDB6BEBB3EB5}" type="slidenum">
              <a:rPr lang="en-US" smtClean="0"/>
              <a:t>6</a:t>
            </a:fld>
            <a:endParaRPr lang="en-US"/>
          </a:p>
        </p:txBody>
      </p:sp>
    </p:spTree>
    <p:extLst>
      <p:ext uri="{BB962C8B-B14F-4D97-AF65-F5344CB8AC3E}">
        <p14:creationId xmlns:p14="http://schemas.microsoft.com/office/powerpoint/2010/main" val="2160890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Assigning one structure object to another, copies the original structure, bit for bit, to the second structure. Note that both structures must be the same type for the assignment to take place.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269F261-A9FD-46F2-BA10-CDB6BEBB3EB5}" type="slidenum">
              <a:rPr lang="en-US" smtClean="0"/>
              <a:t>7</a:t>
            </a:fld>
            <a:endParaRPr lang="en-US"/>
          </a:p>
        </p:txBody>
      </p:sp>
    </p:spTree>
    <p:extLst>
      <p:ext uri="{BB962C8B-B14F-4D97-AF65-F5344CB8AC3E}">
        <p14:creationId xmlns:p14="http://schemas.microsoft.com/office/powerpoint/2010/main" val="2226124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Calibri" panose="020F0502020204030204" pitchFamily="34" charset="0"/>
                <a:ea typeface="Times New Roman" panose="02020603050405020304" pitchFamily="18" charset="0"/>
                <a:cs typeface="Calibri" panose="020F0502020204030204" pitchFamily="34" charset="0"/>
              </a:rPr>
              <a:t>Structures can also be passed as function arguments, which also results in a bitwise copy of the original structure to the function’s parameter. Although not illustrated there, structures can also be returned as the function’s return value, which is also done by copying.</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269F261-A9FD-46F2-BA10-CDB6BEBB3EB5}" type="slidenum">
              <a:rPr lang="en-US" smtClean="0"/>
              <a:t>8</a:t>
            </a:fld>
            <a:endParaRPr lang="en-US"/>
          </a:p>
        </p:txBody>
      </p:sp>
    </p:spTree>
    <p:extLst>
      <p:ext uri="{BB962C8B-B14F-4D97-AF65-F5344CB8AC3E}">
        <p14:creationId xmlns:p14="http://schemas.microsoft.com/office/powerpoint/2010/main" val="2388424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10/9/2021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10/9/2021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10/9/2021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n-US" dirty="0"/>
              <a:t>Structures</a:t>
            </a:r>
          </a:p>
        </p:txBody>
      </p:sp>
      <p:sp>
        <p:nvSpPr>
          <p:cNvPr id="3" name="Subtitle 2"/>
          <p:cNvSpPr>
            <a:spLocks noGrp="1"/>
          </p:cNvSpPr>
          <p:nvPr>
            <p:ph type="subTitle" idx="1"/>
            <p:custDataLst>
              <p:tags r:id="rId2"/>
            </p:custDataLst>
          </p:nvPr>
        </p:nvSpPr>
        <p:spPr/>
        <p:txBody>
          <a:bodyPr/>
          <a:lstStyle/>
          <a:p>
            <a:r>
              <a:rPr lang="en-US" dirty="0"/>
              <a:t>Keyword: struct</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Specifications</a:t>
            </a:r>
          </a:p>
        </p:txBody>
      </p:sp>
      <p:sp>
        <p:nvSpPr>
          <p:cNvPr id="4" name="Content Placeholder 3"/>
          <p:cNvSpPr>
            <a:spLocks noGrp="1"/>
          </p:cNvSpPr>
          <p:nvPr>
            <p:ph sz="half" idx="1"/>
          </p:nvPr>
        </p:nvSpPr>
        <p:spPr/>
        <p:txBody>
          <a:bodyPr>
            <a:normAutofit/>
          </a:bodyPr>
          <a:lstStyle/>
          <a:p>
            <a:pPr marL="0" indent="0">
              <a:buNone/>
            </a:pPr>
            <a:r>
              <a:rPr lang="en-US" dirty="0">
                <a:latin typeface="Courier New" panose="02070309020205020404" pitchFamily="49" charset="0"/>
                <a:cs typeface="Courier New" panose="02070309020205020404" pitchFamily="49" charset="0"/>
              </a:rPr>
              <a:t>struct tag</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variable declarations;</a:t>
            </a:r>
          </a:p>
          <a:p>
            <a:pPr marL="0" indent="0">
              <a:buNone/>
            </a:pPr>
            <a:r>
              <a:rPr lang="en-US" dirty="0">
                <a:latin typeface="Courier New" panose="02070309020205020404" pitchFamily="49" charset="0"/>
                <a:cs typeface="Courier New" panose="02070309020205020404" pitchFamily="49" charset="0"/>
              </a:rPr>
              <a:t>};</a:t>
            </a:r>
          </a:p>
        </p:txBody>
      </p:sp>
      <p:sp>
        <p:nvSpPr>
          <p:cNvPr id="5" name="Content Placeholder 4"/>
          <p:cNvSpPr>
            <a:spLocks noGrp="1"/>
          </p:cNvSpPr>
          <p:nvPr>
            <p:ph sz="half" idx="2"/>
          </p:nvPr>
        </p:nvSpPr>
        <p:spPr/>
        <p:txBody>
          <a:bodyPr>
            <a:normAutofit/>
          </a:bodyPr>
          <a:lstStyle/>
          <a:p>
            <a:r>
              <a:rPr lang="en-US" dirty="0"/>
              <a:t>Structure syntax</a:t>
            </a:r>
          </a:p>
          <a:p>
            <a:pPr lvl="1"/>
            <a:r>
              <a:rPr lang="en-US" dirty="0"/>
              <a:t>The “struct” keyword</a:t>
            </a:r>
          </a:p>
          <a:p>
            <a:pPr lvl="1"/>
            <a:r>
              <a:rPr lang="en-US" dirty="0"/>
              <a:t>A structure tag or name</a:t>
            </a:r>
          </a:p>
          <a:p>
            <a:pPr lvl="1"/>
            <a:r>
              <a:rPr lang="en-US" dirty="0"/>
              <a:t>A list of variable declarations</a:t>
            </a:r>
          </a:p>
          <a:p>
            <a:pPr lvl="1"/>
            <a:r>
              <a:rPr lang="en-US" dirty="0"/>
              <a:t>Each declaration is called a member or field</a:t>
            </a:r>
          </a:p>
          <a:p>
            <a:r>
              <a:rPr lang="en-US" dirty="0"/>
              <a:t>Creates a new type specifier (i.e., a new data type)</a:t>
            </a:r>
          </a:p>
        </p:txBody>
      </p:sp>
    </p:spTree>
    <p:extLst>
      <p:ext uri="{BB962C8B-B14F-4D97-AF65-F5344CB8AC3E}">
        <p14:creationId xmlns:p14="http://schemas.microsoft.com/office/powerpoint/2010/main" val="2651872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C0F0D86-0B9E-4BA4-A69D-2F409B3931F4}"/>
              </a:ext>
            </a:extLst>
          </p:cNvPr>
          <p:cNvSpPr>
            <a:spLocks noGrp="1"/>
          </p:cNvSpPr>
          <p:nvPr>
            <p:ph type="body" idx="1"/>
          </p:nvPr>
        </p:nvSpPr>
        <p:spPr/>
        <p:txBody>
          <a:bodyPr/>
          <a:lstStyle/>
          <a:p>
            <a:r>
              <a:rPr lang="en-US" dirty="0"/>
              <a:t>Specification</a:t>
            </a:r>
          </a:p>
        </p:txBody>
      </p:sp>
      <p:sp>
        <p:nvSpPr>
          <p:cNvPr id="9" name="Text Placeholder 8">
            <a:extLst>
              <a:ext uri="{FF2B5EF4-FFF2-40B4-BE49-F238E27FC236}">
                <a16:creationId xmlns:a16="http://schemas.microsoft.com/office/drawing/2014/main" id="{261CB365-FCC0-4839-8116-F995063C9D6F}"/>
              </a:ext>
            </a:extLst>
          </p:cNvPr>
          <p:cNvSpPr>
            <a:spLocks noGrp="1"/>
          </p:cNvSpPr>
          <p:nvPr>
            <p:ph type="body" sz="quarter" idx="13"/>
          </p:nvPr>
        </p:nvSpPr>
        <p:spPr/>
        <p:txBody>
          <a:bodyPr/>
          <a:lstStyle/>
          <a:p>
            <a:r>
              <a:rPr lang="en-US" dirty="0"/>
              <a:t>Definitions</a:t>
            </a:r>
          </a:p>
        </p:txBody>
      </p:sp>
      <p:sp>
        <p:nvSpPr>
          <p:cNvPr id="2" name="Title 1"/>
          <p:cNvSpPr>
            <a:spLocks noGrp="1"/>
          </p:cNvSpPr>
          <p:nvPr>
            <p:ph type="title"/>
          </p:nvPr>
        </p:nvSpPr>
        <p:spPr/>
        <p:txBody>
          <a:bodyPr/>
          <a:lstStyle/>
          <a:p>
            <a:r>
              <a:rPr lang="en-US" dirty="0"/>
              <a:t>Structure</a:t>
            </a:r>
            <a:br>
              <a:rPr lang="en-US" dirty="0"/>
            </a:br>
            <a:r>
              <a:rPr lang="en-US" dirty="0"/>
              <a:t>Specifications and Definitions</a:t>
            </a:r>
          </a:p>
        </p:txBody>
      </p:sp>
      <p:sp>
        <p:nvSpPr>
          <p:cNvPr id="6" name="TextBox 5"/>
          <p:cNvSpPr txBox="1"/>
          <p:nvPr/>
        </p:nvSpPr>
        <p:spPr>
          <a:xfrm>
            <a:off x="1600200" y="3177541"/>
            <a:ext cx="4270248"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student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id;</a:t>
            </a:r>
          </a:p>
          <a:p>
            <a:r>
              <a:rPr lang="en-US" dirty="0">
                <a:latin typeface="Courier New" panose="02070309020205020404" pitchFamily="49" charset="0"/>
                <a:cs typeface="Courier New" panose="02070309020205020404" pitchFamily="49" charset="0"/>
              </a:rPr>
              <a:t>	string		name;</a:t>
            </a:r>
          </a:p>
          <a:p>
            <a:r>
              <a:rPr lang="en-US" dirty="0">
                <a:latin typeface="Courier New" panose="02070309020205020404" pitchFamily="49" charset="0"/>
                <a:cs typeface="Courier New" panose="02070309020205020404" pitchFamily="49" charset="0"/>
              </a:rPr>
              <a:t>	double		gpa;</a:t>
            </a:r>
          </a:p>
          <a:p>
            <a:r>
              <a:rPr lang="en-US" dirty="0">
                <a:latin typeface="Courier New" panose="02070309020205020404" pitchFamily="49" charset="0"/>
                <a:cs typeface="Courier New" panose="02070309020205020404" pitchFamily="49" charset="0"/>
              </a:rPr>
              <a:t>};</a:t>
            </a:r>
          </a:p>
        </p:txBody>
      </p:sp>
      <p:sp>
        <p:nvSpPr>
          <p:cNvPr id="15" name="TextBox 14">
            <a:extLst>
              <a:ext uri="{FF2B5EF4-FFF2-40B4-BE49-F238E27FC236}">
                <a16:creationId xmlns:a16="http://schemas.microsoft.com/office/drawing/2014/main" id="{B348512C-DC13-4E98-9BFF-656445012468}"/>
              </a:ext>
            </a:extLst>
          </p:cNvPr>
          <p:cNvSpPr txBox="1"/>
          <p:nvPr/>
        </p:nvSpPr>
        <p:spPr>
          <a:xfrm>
            <a:off x="6338316" y="3145598"/>
            <a:ext cx="4270248"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student	s1;</a:t>
            </a:r>
          </a:p>
          <a:p>
            <a:r>
              <a:rPr lang="en-US" dirty="0">
                <a:latin typeface="Courier New" panose="02070309020205020404" pitchFamily="49" charset="0"/>
                <a:cs typeface="Courier New" panose="02070309020205020404" pitchFamily="49" charset="0"/>
              </a:rPr>
              <a:t>student	s2;</a:t>
            </a:r>
          </a:p>
          <a:p>
            <a:r>
              <a:rPr lang="en-US" dirty="0">
                <a:latin typeface="Courier New" panose="02070309020205020404" pitchFamily="49" charset="0"/>
                <a:cs typeface="Courier New" panose="02070309020205020404" pitchFamily="49" charset="0"/>
              </a:rPr>
              <a:t>student	s3;</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student*	s4 = new student;</a:t>
            </a:r>
          </a:p>
          <a:p>
            <a:r>
              <a:rPr lang="en-US" dirty="0">
                <a:latin typeface="Courier New" panose="02070309020205020404" pitchFamily="49" charset="0"/>
                <a:cs typeface="Courier New" panose="02070309020205020404" pitchFamily="49" charset="0"/>
              </a:rPr>
              <a:t>student*	s5 = new student;</a:t>
            </a:r>
          </a:p>
          <a:p>
            <a:r>
              <a:rPr lang="en-US" dirty="0">
                <a:latin typeface="Courier New" panose="02070309020205020404" pitchFamily="49" charset="0"/>
                <a:cs typeface="Courier New" panose="02070309020205020404" pitchFamily="49" charset="0"/>
              </a:rPr>
              <a:t>student*	s6 = new student;</a:t>
            </a:r>
          </a:p>
        </p:txBody>
      </p:sp>
    </p:spTree>
    <p:extLst>
      <p:ext uri="{BB962C8B-B14F-4D97-AF65-F5344CB8AC3E}">
        <p14:creationId xmlns:p14="http://schemas.microsoft.com/office/powerpoint/2010/main" val="4191887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Initializations</a:t>
            </a:r>
            <a:br>
              <a:rPr lang="en-US" dirty="0"/>
            </a:br>
            <a:r>
              <a:rPr lang="en-US" dirty="0"/>
              <a:t>Part 1</a:t>
            </a:r>
          </a:p>
        </p:txBody>
      </p:sp>
      <p:pic>
        <p:nvPicPr>
          <p:cNvPr id="3" name="Picture 2"/>
          <p:cNvPicPr>
            <a:picLocks noChangeAspect="1"/>
          </p:cNvPicPr>
          <p:nvPr/>
        </p:nvPicPr>
        <p:blipFill>
          <a:blip r:embed="rId3"/>
          <a:stretch>
            <a:fillRect/>
          </a:stretch>
        </p:blipFill>
        <p:spPr>
          <a:xfrm>
            <a:off x="1634146" y="3898033"/>
            <a:ext cx="8923708" cy="1485900"/>
          </a:xfrm>
          <a:prstGeom prst="rect">
            <a:avLst/>
          </a:prstGeom>
        </p:spPr>
      </p:pic>
      <p:sp>
        <p:nvSpPr>
          <p:cNvPr id="4" name="TextBox 3"/>
          <p:cNvSpPr txBox="1"/>
          <p:nvPr/>
        </p:nvSpPr>
        <p:spPr>
          <a:xfrm>
            <a:off x="3256372" y="2521527"/>
            <a:ext cx="5693664" cy="120032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student	s1 = { 123, "dilbert", 3.0 };</a:t>
            </a:r>
          </a:p>
          <a:p>
            <a:r>
              <a:rPr lang="en-US" dirty="0">
                <a:latin typeface="Courier New" panose="02070309020205020404" pitchFamily="49" charset="0"/>
                <a:cs typeface="Courier New" panose="02070309020205020404" pitchFamily="49" charset="0"/>
              </a:rPr>
              <a:t>student	s2 = { 456, "alice", 4.0 }; student	s3;</a:t>
            </a:r>
          </a:p>
          <a:p>
            <a:r>
              <a:rPr lang="en-US" dirty="0">
                <a:latin typeface="Courier New" panose="02070309020205020404" pitchFamily="49" charset="0"/>
                <a:cs typeface="Courier New" panose="02070309020205020404" pitchFamily="49" charset="0"/>
              </a:rPr>
              <a:t>s3 = { 789, "wally", 2.0 };</a:t>
            </a:r>
          </a:p>
        </p:txBody>
      </p:sp>
    </p:spTree>
    <p:extLst>
      <p:ext uri="{BB962C8B-B14F-4D97-AF65-F5344CB8AC3E}">
        <p14:creationId xmlns:p14="http://schemas.microsoft.com/office/powerpoint/2010/main" val="1121614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1DC639-C1CA-4BEE-8C49-EB119D12D141}"/>
              </a:ext>
            </a:extLst>
          </p:cNvPr>
          <p:cNvSpPr>
            <a:spLocks noGrp="1"/>
          </p:cNvSpPr>
          <p:nvPr>
            <p:ph type="body" idx="1"/>
          </p:nvPr>
        </p:nvSpPr>
        <p:spPr/>
        <p:txBody>
          <a:bodyPr/>
          <a:lstStyle/>
          <a:p>
            <a:r>
              <a:rPr lang="en-US" dirty="0"/>
              <a:t>Default Initialization</a:t>
            </a:r>
          </a:p>
        </p:txBody>
      </p:sp>
      <p:sp>
        <p:nvSpPr>
          <p:cNvPr id="8" name="Text Placeholder 7">
            <a:extLst>
              <a:ext uri="{FF2B5EF4-FFF2-40B4-BE49-F238E27FC236}">
                <a16:creationId xmlns:a16="http://schemas.microsoft.com/office/drawing/2014/main" id="{24320E95-FD23-4CB3-BC61-354706FCCB6C}"/>
              </a:ext>
            </a:extLst>
          </p:cNvPr>
          <p:cNvSpPr>
            <a:spLocks noGrp="1"/>
          </p:cNvSpPr>
          <p:nvPr>
            <p:ph type="body" sz="quarter" idx="13"/>
          </p:nvPr>
        </p:nvSpPr>
        <p:spPr/>
        <p:txBody>
          <a:bodyPr/>
          <a:lstStyle/>
          <a:p>
            <a:r>
              <a:rPr lang="en-US" dirty="0"/>
              <a:t>Designated Initializers</a:t>
            </a:r>
          </a:p>
        </p:txBody>
      </p:sp>
      <p:sp>
        <p:nvSpPr>
          <p:cNvPr id="2" name="Title 1">
            <a:extLst>
              <a:ext uri="{FF2B5EF4-FFF2-40B4-BE49-F238E27FC236}">
                <a16:creationId xmlns:a16="http://schemas.microsoft.com/office/drawing/2014/main" id="{63A323F8-376B-4D92-9231-CFD8B006FFCF}"/>
              </a:ext>
            </a:extLst>
          </p:cNvPr>
          <p:cNvSpPr>
            <a:spLocks noGrp="1"/>
          </p:cNvSpPr>
          <p:nvPr>
            <p:ph type="title"/>
          </p:nvPr>
        </p:nvSpPr>
        <p:spPr/>
        <p:txBody>
          <a:bodyPr/>
          <a:lstStyle/>
          <a:p>
            <a:r>
              <a:rPr lang="en-US" dirty="0"/>
              <a:t>Structure Initializations</a:t>
            </a:r>
            <a:br>
              <a:rPr lang="en-US" dirty="0"/>
            </a:br>
            <a:r>
              <a:rPr lang="en-US" dirty="0"/>
              <a:t>Part 2</a:t>
            </a:r>
          </a:p>
        </p:txBody>
      </p:sp>
      <p:sp>
        <p:nvSpPr>
          <p:cNvPr id="9" name="TextBox 8">
            <a:extLst>
              <a:ext uri="{FF2B5EF4-FFF2-40B4-BE49-F238E27FC236}">
                <a16:creationId xmlns:a16="http://schemas.microsoft.com/office/drawing/2014/main" id="{A13FC184-1B11-468E-B3FC-6144E936EB0D}"/>
              </a:ext>
            </a:extLst>
          </p:cNvPr>
          <p:cNvSpPr txBox="1"/>
          <p:nvPr/>
        </p:nvSpPr>
        <p:spPr>
          <a:xfrm>
            <a:off x="1583436" y="3143250"/>
            <a:ext cx="4270248"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student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id </a:t>
            </a:r>
            <a:r>
              <a:rPr lang="en-US" dirty="0">
                <a:highlight>
                  <a:srgbClr val="FFFF00"/>
                </a:highlight>
                <a:latin typeface="Courier New" panose="02070309020205020404" pitchFamily="49" charset="0"/>
                <a:cs typeface="Courier New" panose="02070309020205020404" pitchFamily="49" charset="0"/>
              </a:rPr>
              <a:t>= 789</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string name </a:t>
            </a:r>
            <a:r>
              <a:rPr lang="en-US" dirty="0">
                <a:highlight>
                  <a:srgbClr val="FFFF00"/>
                </a:highlight>
                <a:latin typeface="Courier New" panose="02070309020205020404" pitchFamily="49" charset="0"/>
                <a:cs typeface="Courier New" panose="02070309020205020404" pitchFamily="49" charset="0"/>
              </a:rPr>
              <a:t>= "wally"</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double gpa </a:t>
            </a:r>
            <a:r>
              <a:rPr lang="en-US" dirty="0">
                <a:highlight>
                  <a:srgbClr val="FFFF00"/>
                </a:highlight>
                <a:latin typeface="Courier New" panose="02070309020205020404" pitchFamily="49" charset="0"/>
                <a:cs typeface="Courier New" panose="02070309020205020404" pitchFamily="49" charset="0"/>
              </a:rPr>
              <a:t>= 2.0</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p:txBody>
      </p:sp>
      <p:sp>
        <p:nvSpPr>
          <p:cNvPr id="10" name="TextBox 9">
            <a:extLst>
              <a:ext uri="{FF2B5EF4-FFF2-40B4-BE49-F238E27FC236}">
                <a16:creationId xmlns:a16="http://schemas.microsoft.com/office/drawing/2014/main" id="{7C8B991F-6499-4EA2-B3FB-E4E8AD0FF99D}"/>
              </a:ext>
            </a:extLst>
          </p:cNvPr>
          <p:cNvSpPr txBox="1"/>
          <p:nvPr/>
        </p:nvSpPr>
        <p:spPr>
          <a:xfrm>
            <a:off x="6338316" y="3143250"/>
            <a:ext cx="4448954"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student s3 = { .id = 789,</a:t>
            </a:r>
          </a:p>
          <a:p>
            <a:r>
              <a:rPr lang="en-US" dirty="0">
                <a:latin typeface="Courier New" panose="02070309020205020404" pitchFamily="49" charset="0"/>
                <a:cs typeface="Courier New" panose="02070309020205020404" pitchFamily="49" charset="0"/>
              </a:rPr>
              <a:t>               .name = "wally",</a:t>
            </a:r>
          </a:p>
          <a:p>
            <a:r>
              <a:rPr lang="en-US" dirty="0">
                <a:latin typeface="Courier New" panose="02070309020205020404" pitchFamily="49" charset="0"/>
                <a:cs typeface="Courier New" panose="02070309020205020404" pitchFamily="49" charset="0"/>
              </a:rPr>
              <a:t>               .gpa = 2.0 };</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student s3;</a:t>
            </a:r>
          </a:p>
          <a:p>
            <a:r>
              <a:rPr lang="en-US" dirty="0">
                <a:latin typeface="Courier New" panose="02070309020205020404" pitchFamily="49" charset="0"/>
                <a:cs typeface="Courier New" panose="02070309020205020404" pitchFamily="49" charset="0"/>
              </a:rPr>
              <a:t>s3 = { .id = 789,</a:t>
            </a:r>
          </a:p>
          <a:p>
            <a:r>
              <a:rPr lang="en-US" dirty="0">
                <a:latin typeface="Courier New" panose="02070309020205020404" pitchFamily="49" charset="0"/>
                <a:cs typeface="Courier New" panose="02070309020205020404" pitchFamily="49" charset="0"/>
              </a:rPr>
              <a:t>       .name = "wally",</a:t>
            </a:r>
          </a:p>
          <a:p>
            <a:r>
              <a:rPr lang="en-US" dirty="0">
                <a:latin typeface="Courier New" panose="02070309020205020404" pitchFamily="49" charset="0"/>
                <a:cs typeface="Courier New" panose="02070309020205020404" pitchFamily="49" charset="0"/>
              </a:rPr>
              <a:t>       .gpa = 2.0 };</a:t>
            </a:r>
          </a:p>
        </p:txBody>
      </p:sp>
      <p:cxnSp>
        <p:nvCxnSpPr>
          <p:cNvPr id="12" name="Straight Connector 11">
            <a:extLst>
              <a:ext uri="{FF2B5EF4-FFF2-40B4-BE49-F238E27FC236}">
                <a16:creationId xmlns:a16="http://schemas.microsoft.com/office/drawing/2014/main" id="{8A573964-A1A0-4C77-910C-B3F4214FEF01}"/>
              </a:ext>
            </a:extLst>
          </p:cNvPr>
          <p:cNvCxnSpPr/>
          <p:nvPr/>
        </p:nvCxnSpPr>
        <p:spPr>
          <a:xfrm>
            <a:off x="6096000" y="4119242"/>
            <a:ext cx="461934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7658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Selection</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2581187244"/>
              </p:ext>
            </p:extLst>
          </p:nvPr>
        </p:nvGraphicFramePr>
        <p:xfrm>
          <a:off x="6338888" y="2638425"/>
          <a:ext cx="4270374" cy="1483360"/>
        </p:xfrm>
        <a:graphic>
          <a:graphicData uri="http://schemas.openxmlformats.org/drawingml/2006/table">
            <a:tbl>
              <a:tblPr firstRow="1" bandRow="1">
                <a:tableStyleId>{5C22544A-7EE6-4342-B048-85BDC9FD1C3A}</a:tableStyleId>
              </a:tblPr>
              <a:tblGrid>
                <a:gridCol w="810057">
                  <a:extLst>
                    <a:ext uri="{9D8B030D-6E8A-4147-A177-3AD203B41FA5}">
                      <a16:colId xmlns:a16="http://schemas.microsoft.com/office/drawing/2014/main" val="2427123211"/>
                    </a:ext>
                  </a:extLst>
                </a:gridCol>
                <a:gridCol w="931026">
                  <a:extLst>
                    <a:ext uri="{9D8B030D-6E8A-4147-A177-3AD203B41FA5}">
                      <a16:colId xmlns:a16="http://schemas.microsoft.com/office/drawing/2014/main" val="852336127"/>
                    </a:ext>
                  </a:extLst>
                </a:gridCol>
                <a:gridCol w="1479665">
                  <a:extLst>
                    <a:ext uri="{9D8B030D-6E8A-4147-A177-3AD203B41FA5}">
                      <a16:colId xmlns:a16="http://schemas.microsoft.com/office/drawing/2014/main" val="3640426462"/>
                    </a:ext>
                  </a:extLst>
                </a:gridCol>
                <a:gridCol w="1049626">
                  <a:extLst>
                    <a:ext uri="{9D8B030D-6E8A-4147-A177-3AD203B41FA5}">
                      <a16:colId xmlns:a16="http://schemas.microsoft.com/office/drawing/2014/main" val="4133313418"/>
                    </a:ext>
                  </a:extLst>
                </a:gridCol>
              </a:tblGrid>
              <a:tr h="370840">
                <a:tc>
                  <a:txBody>
                    <a:bodyPr/>
                    <a:lstStyle/>
                    <a:p>
                      <a:pPr algn="ctr"/>
                      <a:endParaRPr lang="en-US" dirty="0"/>
                    </a:p>
                  </a:txBody>
                  <a:tcPr/>
                </a:tc>
                <a:tc>
                  <a:txBody>
                    <a:bodyPr/>
                    <a:lstStyle/>
                    <a:p>
                      <a:pPr algn="ctr"/>
                      <a:r>
                        <a:rPr lang="en-US" dirty="0"/>
                        <a:t>id</a:t>
                      </a:r>
                    </a:p>
                  </a:txBody>
                  <a:tcPr/>
                </a:tc>
                <a:tc>
                  <a:txBody>
                    <a:bodyPr/>
                    <a:lstStyle/>
                    <a:p>
                      <a:pPr algn="ctr"/>
                      <a:r>
                        <a:rPr lang="en-US" dirty="0"/>
                        <a:t>name</a:t>
                      </a:r>
                    </a:p>
                  </a:txBody>
                  <a:tcPr/>
                </a:tc>
                <a:tc>
                  <a:txBody>
                    <a:bodyPr/>
                    <a:lstStyle/>
                    <a:p>
                      <a:pPr algn="ctr"/>
                      <a:r>
                        <a:rPr lang="en-US" dirty="0"/>
                        <a:t>gpa</a:t>
                      </a:r>
                    </a:p>
                  </a:txBody>
                  <a:tcPr/>
                </a:tc>
                <a:extLst>
                  <a:ext uri="{0D108BD9-81ED-4DB2-BD59-A6C34878D82A}">
                    <a16:rowId xmlns:a16="http://schemas.microsoft.com/office/drawing/2014/main" val="1016247640"/>
                  </a:ext>
                </a:extLst>
              </a:tr>
              <a:tr h="370840">
                <a:tc>
                  <a:txBody>
                    <a:bodyPr/>
                    <a:lstStyle/>
                    <a:p>
                      <a:pPr algn="ctr"/>
                      <a:r>
                        <a:rPr lang="en-US" dirty="0"/>
                        <a:t>s1</a:t>
                      </a:r>
                    </a:p>
                  </a:txBody>
                  <a:tcPr/>
                </a:tc>
                <a:tc>
                  <a:txBody>
                    <a:bodyPr/>
                    <a:lstStyle/>
                    <a:p>
                      <a:r>
                        <a:rPr lang="en-US" dirty="0"/>
                        <a:t>123</a:t>
                      </a:r>
                    </a:p>
                  </a:txBody>
                  <a:tcPr/>
                </a:tc>
                <a:tc>
                  <a:txBody>
                    <a:bodyPr/>
                    <a:lstStyle/>
                    <a:p>
                      <a:r>
                        <a:rPr lang="en-US" dirty="0"/>
                        <a:t>dilbert</a:t>
                      </a:r>
                    </a:p>
                  </a:txBody>
                  <a:tcPr/>
                </a:tc>
                <a:tc>
                  <a:txBody>
                    <a:bodyPr/>
                    <a:lstStyle/>
                    <a:p>
                      <a:r>
                        <a:rPr lang="en-US" dirty="0"/>
                        <a:t>3.0</a:t>
                      </a:r>
                    </a:p>
                  </a:txBody>
                  <a:tcPr/>
                </a:tc>
                <a:extLst>
                  <a:ext uri="{0D108BD9-81ED-4DB2-BD59-A6C34878D82A}">
                    <a16:rowId xmlns:a16="http://schemas.microsoft.com/office/drawing/2014/main" val="4245991357"/>
                  </a:ext>
                </a:extLst>
              </a:tr>
              <a:tr h="370840">
                <a:tc>
                  <a:txBody>
                    <a:bodyPr/>
                    <a:lstStyle/>
                    <a:p>
                      <a:pPr algn="ctr"/>
                      <a:r>
                        <a:rPr lang="en-US" dirty="0"/>
                        <a:t>s2</a:t>
                      </a:r>
                    </a:p>
                  </a:txBody>
                  <a:tcPr/>
                </a:tc>
                <a:tc>
                  <a:txBody>
                    <a:bodyPr/>
                    <a:lstStyle/>
                    <a:p>
                      <a:r>
                        <a:rPr lang="en-US" dirty="0"/>
                        <a:t>456</a:t>
                      </a:r>
                    </a:p>
                  </a:txBody>
                  <a:tcPr/>
                </a:tc>
                <a:tc>
                  <a:txBody>
                    <a:bodyPr/>
                    <a:lstStyle/>
                    <a:p>
                      <a:r>
                        <a:rPr lang="en-US" dirty="0"/>
                        <a:t>alice</a:t>
                      </a:r>
                    </a:p>
                  </a:txBody>
                  <a:tcPr/>
                </a:tc>
                <a:tc>
                  <a:txBody>
                    <a:bodyPr/>
                    <a:lstStyle/>
                    <a:p>
                      <a:r>
                        <a:rPr lang="en-US" dirty="0"/>
                        <a:t>4.0</a:t>
                      </a:r>
                    </a:p>
                  </a:txBody>
                  <a:tcPr/>
                </a:tc>
                <a:extLst>
                  <a:ext uri="{0D108BD9-81ED-4DB2-BD59-A6C34878D82A}">
                    <a16:rowId xmlns:a16="http://schemas.microsoft.com/office/drawing/2014/main" val="1063600215"/>
                  </a:ext>
                </a:extLst>
              </a:tr>
              <a:tr h="370840">
                <a:tc>
                  <a:txBody>
                    <a:bodyPr/>
                    <a:lstStyle/>
                    <a:p>
                      <a:pPr algn="ctr"/>
                      <a:r>
                        <a:rPr lang="en-US" dirty="0"/>
                        <a:t>s3</a:t>
                      </a:r>
                    </a:p>
                  </a:txBody>
                  <a:tcPr/>
                </a:tc>
                <a:tc>
                  <a:txBody>
                    <a:bodyPr/>
                    <a:lstStyle/>
                    <a:p>
                      <a:r>
                        <a:rPr lang="en-US" dirty="0"/>
                        <a:t>789</a:t>
                      </a:r>
                    </a:p>
                  </a:txBody>
                  <a:tcPr/>
                </a:tc>
                <a:tc>
                  <a:txBody>
                    <a:bodyPr/>
                    <a:lstStyle/>
                    <a:p>
                      <a:r>
                        <a:rPr lang="en-US" dirty="0"/>
                        <a:t>wally</a:t>
                      </a:r>
                    </a:p>
                  </a:txBody>
                  <a:tcPr/>
                </a:tc>
                <a:tc>
                  <a:txBody>
                    <a:bodyPr/>
                    <a:lstStyle/>
                    <a:p>
                      <a:r>
                        <a:rPr lang="en-US" dirty="0"/>
                        <a:t>2.0</a:t>
                      </a:r>
                    </a:p>
                  </a:txBody>
                  <a:tcPr/>
                </a:tc>
                <a:extLst>
                  <a:ext uri="{0D108BD9-81ED-4DB2-BD59-A6C34878D82A}">
                    <a16:rowId xmlns:a16="http://schemas.microsoft.com/office/drawing/2014/main" val="253855484"/>
                  </a:ext>
                </a:extLst>
              </a:tr>
            </a:tbl>
          </a:graphicData>
        </a:graphic>
      </p:graphicFrame>
      <p:sp>
        <p:nvSpPr>
          <p:cNvPr id="6" name="TextBox 5"/>
          <p:cNvSpPr txBox="1"/>
          <p:nvPr/>
        </p:nvSpPr>
        <p:spPr>
          <a:xfrm>
            <a:off x="5231762" y="5524563"/>
            <a:ext cx="1755519" cy="646331"/>
          </a:xfrm>
          <a:prstGeom prst="rect">
            <a:avLst/>
          </a:prstGeom>
          <a:noFill/>
        </p:spPr>
        <p:txBody>
          <a:bodyPr wrap="square" rtlCol="0">
            <a:spAutoFit/>
          </a:bodyPr>
          <a:lstStyle/>
          <a:p>
            <a:r>
              <a:rPr lang="en-US" sz="3600" dirty="0"/>
              <a:t>s2.name</a:t>
            </a:r>
          </a:p>
        </p:txBody>
      </p:sp>
      <p:sp>
        <p:nvSpPr>
          <p:cNvPr id="9" name="TextBox 8"/>
          <p:cNvSpPr txBox="1"/>
          <p:nvPr/>
        </p:nvSpPr>
        <p:spPr>
          <a:xfrm>
            <a:off x="2438400" y="2521527"/>
            <a:ext cx="8170862" cy="286232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struct student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id;</a:t>
            </a:r>
          </a:p>
          <a:p>
            <a:r>
              <a:rPr lang="en-US" dirty="0">
                <a:latin typeface="Courier New" panose="02070309020205020404" pitchFamily="49" charset="0"/>
                <a:cs typeface="Courier New" panose="02070309020205020404" pitchFamily="49" charset="0"/>
              </a:rPr>
              <a:t>	string		name;</a:t>
            </a:r>
          </a:p>
          <a:p>
            <a:r>
              <a:rPr lang="en-US" dirty="0">
                <a:latin typeface="Courier New" panose="02070309020205020404" pitchFamily="49" charset="0"/>
                <a:cs typeface="Courier New" panose="02070309020205020404" pitchFamily="49" charset="0"/>
              </a:rPr>
              <a:t>	double		gpa;</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student	s1 = { 123, "dilbert", 3.0 };</a:t>
            </a:r>
          </a:p>
          <a:p>
            <a:r>
              <a:rPr lang="en-US" dirty="0">
                <a:latin typeface="Courier New" panose="02070309020205020404" pitchFamily="49" charset="0"/>
                <a:cs typeface="Courier New" panose="02070309020205020404" pitchFamily="49" charset="0"/>
              </a:rPr>
              <a:t>student	s2 = { 456, "alice", 4.0 };</a:t>
            </a:r>
          </a:p>
          <a:p>
            <a:r>
              <a:rPr lang="en-US" dirty="0">
                <a:latin typeface="Courier New" panose="02070309020205020404" pitchFamily="49" charset="0"/>
                <a:cs typeface="Courier New" panose="02070309020205020404" pitchFamily="49" charset="0"/>
              </a:rPr>
              <a:t>student	s3 = { 789, "wally", 2.0 };</a:t>
            </a:r>
          </a:p>
        </p:txBody>
      </p:sp>
    </p:spTree>
    <p:extLst>
      <p:ext uri="{BB962C8B-B14F-4D97-AF65-F5344CB8AC3E}">
        <p14:creationId xmlns:p14="http://schemas.microsoft.com/office/powerpoint/2010/main" val="2670797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Assignment</a:t>
            </a:r>
          </a:p>
        </p:txBody>
      </p:sp>
      <p:pic>
        <p:nvPicPr>
          <p:cNvPr id="3" name="Picture 2"/>
          <p:cNvPicPr>
            <a:picLocks noChangeAspect="1"/>
          </p:cNvPicPr>
          <p:nvPr/>
        </p:nvPicPr>
        <p:blipFill>
          <a:blip r:embed="rId3"/>
          <a:stretch>
            <a:fillRect/>
          </a:stretch>
        </p:blipFill>
        <p:spPr>
          <a:xfrm>
            <a:off x="2243641" y="3381192"/>
            <a:ext cx="7717224" cy="2337955"/>
          </a:xfrm>
          <a:prstGeom prst="rect">
            <a:avLst/>
          </a:prstGeom>
        </p:spPr>
      </p:pic>
      <p:sp>
        <p:nvSpPr>
          <p:cNvPr id="4" name="TextBox 3"/>
          <p:cNvSpPr txBox="1"/>
          <p:nvPr/>
        </p:nvSpPr>
        <p:spPr>
          <a:xfrm>
            <a:off x="2243641" y="2510444"/>
            <a:ext cx="7532126"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student s4;</a:t>
            </a:r>
          </a:p>
          <a:p>
            <a:r>
              <a:rPr lang="en-US" dirty="0">
                <a:latin typeface="Courier New" panose="02070309020205020404" pitchFamily="49" charset="0"/>
                <a:cs typeface="Courier New" panose="02070309020205020404" pitchFamily="49" charset="0"/>
              </a:rPr>
              <a:t>s4 = s1; </a:t>
            </a:r>
          </a:p>
        </p:txBody>
      </p:sp>
    </p:spTree>
    <p:extLst>
      <p:ext uri="{BB962C8B-B14F-4D97-AF65-F5344CB8AC3E}">
        <p14:creationId xmlns:p14="http://schemas.microsoft.com/office/powerpoint/2010/main" val="507026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Function Arguments</a:t>
            </a:r>
          </a:p>
        </p:txBody>
      </p:sp>
      <p:pic>
        <p:nvPicPr>
          <p:cNvPr id="3" name="Picture 2"/>
          <p:cNvPicPr>
            <a:picLocks noChangeAspect="1"/>
          </p:cNvPicPr>
          <p:nvPr/>
        </p:nvPicPr>
        <p:blipFill>
          <a:blip r:embed="rId3"/>
          <a:stretch>
            <a:fillRect/>
          </a:stretch>
        </p:blipFill>
        <p:spPr>
          <a:xfrm>
            <a:off x="2548096" y="3645011"/>
            <a:ext cx="7095807" cy="2527300"/>
          </a:xfrm>
          <a:prstGeom prst="rect">
            <a:avLst/>
          </a:prstGeom>
        </p:spPr>
      </p:pic>
      <p:sp>
        <p:nvSpPr>
          <p:cNvPr id="4" name="TextBox 3"/>
          <p:cNvSpPr txBox="1"/>
          <p:nvPr/>
        </p:nvSpPr>
        <p:spPr>
          <a:xfrm>
            <a:off x="2548096" y="2510444"/>
            <a:ext cx="7227671"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print(student temp) { . . . }</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print(s2);</a:t>
            </a:r>
          </a:p>
        </p:txBody>
      </p:sp>
    </p:spTree>
    <p:extLst>
      <p:ext uri="{BB962C8B-B14F-4D97-AF65-F5344CB8AC3E}">
        <p14:creationId xmlns:p14="http://schemas.microsoft.com/office/powerpoint/2010/main" val="23067583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800</TotalTime>
  <Words>1179</Words>
  <Application>Microsoft Office PowerPoint</Application>
  <PresentationFormat>Widescreen</PresentationFormat>
  <Paragraphs>115</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Courier New</vt:lpstr>
      <vt:lpstr>Gill Sans MT</vt:lpstr>
      <vt:lpstr>Symbol</vt:lpstr>
      <vt:lpstr>Parcel</vt:lpstr>
      <vt:lpstr>Structures</vt:lpstr>
      <vt:lpstr>Structure Specifications</vt:lpstr>
      <vt:lpstr>Structure Specifications and Definitions</vt:lpstr>
      <vt:lpstr>Structure Initializations Part 1</vt:lpstr>
      <vt:lpstr>Structure Initializations Part 2</vt:lpstr>
      <vt:lpstr>Member Selection</vt:lpstr>
      <vt:lpstr>Structure Assignment</vt:lpstr>
      <vt:lpstr>Structure Function Arguments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23</cp:revision>
  <dcterms:created xsi:type="dcterms:W3CDTF">2016-07-13T22:03:45Z</dcterms:created>
  <dcterms:modified xsi:type="dcterms:W3CDTF">2021-10-09T13:11:25Z</dcterms:modified>
</cp:coreProperties>
</file>