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8" r:id="rId3"/>
    <p:sldId id="257"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9B935A-F38D-42E7-A0E5-3D095C72F0D0}" type="datetimeFigureOut">
              <a:rPr lang="en-US" smtClean="0"/>
              <a:t>10/6/2021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B9E76D-0968-4289-8B19-8A940AAD90B1}" type="slidenum">
              <a:rPr lang="en-US" smtClean="0"/>
              <a:t>‹#›</a:t>
            </a:fld>
            <a:endParaRPr lang="en-US"/>
          </a:p>
        </p:txBody>
      </p:sp>
    </p:spTree>
    <p:extLst>
      <p:ext uri="{BB962C8B-B14F-4D97-AF65-F5344CB8AC3E}">
        <p14:creationId xmlns:p14="http://schemas.microsoft.com/office/powerpoint/2010/main" val="698897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 enumeration is a simple, modern technique for creating symbolic or named constants. Nevertheless, it is just one way of completing this task. We begin by comparing the advantages and disadvantages of three techniques for creating symbolic constants.</a:t>
            </a:r>
          </a:p>
        </p:txBody>
      </p:sp>
      <p:sp>
        <p:nvSpPr>
          <p:cNvPr id="4" name="Slide Number Placeholder 3"/>
          <p:cNvSpPr>
            <a:spLocks noGrp="1"/>
          </p:cNvSpPr>
          <p:nvPr>
            <p:ph type="sldNum" sz="quarter" idx="5"/>
          </p:nvPr>
        </p:nvSpPr>
        <p:spPr/>
        <p:txBody>
          <a:bodyPr/>
          <a:lstStyle/>
          <a:p>
            <a:fld id="{64B9E76D-0968-4289-8B19-8A940AAD90B1}" type="slidenum">
              <a:rPr lang="en-US" smtClean="0"/>
              <a:t>1</a:t>
            </a:fld>
            <a:endParaRPr lang="en-US"/>
          </a:p>
        </p:txBody>
      </p:sp>
    </p:spTree>
    <p:extLst>
      <p:ext uri="{BB962C8B-B14F-4D97-AF65-F5344CB8AC3E}">
        <p14:creationId xmlns:p14="http://schemas.microsoft.com/office/powerpoint/2010/main" val="650382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technique is based on macros created with the #define preprocessor directive introduced in chapter 1.</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technique uses the “const” keyword to create a constant. Both of the first two techniques share the advantage that they can create a constant of any type, and they share the disadvantage that only one constant can be created in each statement.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Enumerations are the third technique and are able to create one or more constants in a single statement, but they are only able to create integer constants. They are, however, able to support a wide variety of options.</a:t>
            </a:r>
          </a:p>
        </p:txBody>
      </p:sp>
      <p:sp>
        <p:nvSpPr>
          <p:cNvPr id="4" name="Slide Number Placeholder 3"/>
          <p:cNvSpPr>
            <a:spLocks noGrp="1"/>
          </p:cNvSpPr>
          <p:nvPr>
            <p:ph type="sldNum" sz="quarter" idx="5"/>
          </p:nvPr>
        </p:nvSpPr>
        <p:spPr/>
        <p:txBody>
          <a:bodyPr/>
          <a:lstStyle/>
          <a:p>
            <a:fld id="{64B9E76D-0968-4289-8B19-8A940AAD90B1}" type="slidenum">
              <a:rPr lang="en-US" smtClean="0"/>
              <a:t>2</a:t>
            </a:fld>
            <a:endParaRPr lang="en-US"/>
          </a:p>
        </p:txBody>
      </p:sp>
    </p:spTree>
    <p:extLst>
      <p:ext uri="{BB962C8B-B14F-4D97-AF65-F5344CB8AC3E}">
        <p14:creationId xmlns:p14="http://schemas.microsoft.com/office/powerpoint/2010/main" val="3340553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Although C++ enumerations can be complex, their basic, common use and syntax are relatively simple. Enumerations are used primarily to create a list of named constants that replace “magic” numbers in a program. A “magic” number is just a numeric constant that is otherwise undocumented.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required parts of the basic enumeration syntax are highlighted in red; the tag and the variable list are optional. The element list consists of one or more names or symbols that become symbolic constants in a program. There are two ways that the values associated with the names are set: by default, the first name is set to 0 and the value of the following names are each set to one more than the previous name. Programmers can also explicitly set a value for any or all of the names.</a:t>
            </a:r>
          </a:p>
        </p:txBody>
      </p:sp>
      <p:sp>
        <p:nvSpPr>
          <p:cNvPr id="4" name="Slide Number Placeholder 3"/>
          <p:cNvSpPr>
            <a:spLocks noGrp="1"/>
          </p:cNvSpPr>
          <p:nvPr>
            <p:ph type="sldNum" sz="quarter" idx="5"/>
          </p:nvPr>
        </p:nvSpPr>
        <p:spPr/>
        <p:txBody>
          <a:bodyPr/>
          <a:lstStyle/>
          <a:p>
            <a:fld id="{64B9E76D-0968-4289-8B19-8A940AAD90B1}" type="slidenum">
              <a:rPr lang="en-US" smtClean="0"/>
              <a:t>3</a:t>
            </a:fld>
            <a:endParaRPr lang="en-US"/>
          </a:p>
        </p:txBody>
      </p:sp>
    </p:spTree>
    <p:extLst>
      <p:ext uri="{BB962C8B-B14F-4D97-AF65-F5344CB8AC3E}">
        <p14:creationId xmlns:p14="http://schemas.microsoft.com/office/powerpoint/2010/main" val="2831433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example illustrates a simple enumeration on the left, which assigns values to the names using the default rule. The value of “QUIT” is set to 0, the value of “SEARCH” is set to 1, and so on until the value of “HELP” is set to 4.</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right side illustrates how the enumeration is used. An end-user might type in a command as an entire word, for example “import,” and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get_command</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reads the string and converts the command into an integer, which the switch statement can quickly and easily process. It doesn’t matter what value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get_command</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assigns to each command as long as the value is used consistently by the switch statement. Using magic numbers with each case doesn’t help a reader to understand the code. For example, suppose that the program implements a simple database. Even with that contextual understanding, having a “case 4:” in the switch doesn’t help us to understand what the case does, but a “case IMPORT:” does make sense as a database operation.</a:t>
            </a:r>
          </a:p>
        </p:txBody>
      </p:sp>
      <p:sp>
        <p:nvSpPr>
          <p:cNvPr id="4" name="Slide Number Placeholder 3"/>
          <p:cNvSpPr>
            <a:spLocks noGrp="1"/>
          </p:cNvSpPr>
          <p:nvPr>
            <p:ph type="sldNum" sz="quarter" idx="5"/>
          </p:nvPr>
        </p:nvSpPr>
        <p:spPr/>
        <p:txBody>
          <a:bodyPr/>
          <a:lstStyle/>
          <a:p>
            <a:fld id="{64B9E76D-0968-4289-8B19-8A940AAD90B1}" type="slidenum">
              <a:rPr lang="en-US" smtClean="0"/>
              <a:t>4</a:t>
            </a:fld>
            <a:endParaRPr lang="en-US"/>
          </a:p>
        </p:txBody>
      </p:sp>
    </p:spTree>
    <p:extLst>
      <p:ext uri="{BB962C8B-B14F-4D97-AF65-F5344CB8AC3E}">
        <p14:creationId xmlns:p14="http://schemas.microsoft.com/office/powerpoint/2010/main" val="3020746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example illustrates how a programmer is able to assign specific values to the enumeration elements. These values represent file permissions in operating systems like Unix, Linux, and OS X. The names are often easier to remember than are the numeric values, which represent bit patterns.</a:t>
            </a:r>
          </a:p>
        </p:txBody>
      </p:sp>
      <p:sp>
        <p:nvSpPr>
          <p:cNvPr id="4" name="Slide Number Placeholder 3"/>
          <p:cNvSpPr>
            <a:spLocks noGrp="1"/>
          </p:cNvSpPr>
          <p:nvPr>
            <p:ph type="sldNum" sz="quarter" idx="5"/>
          </p:nvPr>
        </p:nvSpPr>
        <p:spPr/>
        <p:txBody>
          <a:bodyPr/>
          <a:lstStyle/>
          <a:p>
            <a:fld id="{64B9E76D-0968-4289-8B19-8A940AAD90B1}" type="slidenum">
              <a:rPr lang="en-US" smtClean="0"/>
              <a:t>5</a:t>
            </a:fld>
            <a:endParaRPr lang="en-US"/>
          </a:p>
        </p:txBody>
      </p:sp>
    </p:spTree>
    <p:extLst>
      <p:ext uri="{BB962C8B-B14F-4D97-AF65-F5344CB8AC3E}">
        <p14:creationId xmlns:p14="http://schemas.microsoft.com/office/powerpoint/2010/main" val="1221052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the third example illustrates that it is possible to mix explicit value assignment with the enumeration’s implicit or default valuation. Whenever an explicit value is not assigned to an element, it is implicitly assigned a value one greater than the value of the previous element. alpha is explicitly assigned the value of 3, and by default, beta and gamma are automatically assigned 4 and 5 respectively.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also possible to do simple arithmetic using the values assigned to previous elements, that is, to elements that lie to the left of the current element.</a:t>
            </a:r>
          </a:p>
        </p:txBody>
      </p:sp>
      <p:sp>
        <p:nvSpPr>
          <p:cNvPr id="4" name="Slide Number Placeholder 3"/>
          <p:cNvSpPr>
            <a:spLocks noGrp="1"/>
          </p:cNvSpPr>
          <p:nvPr>
            <p:ph type="sldNum" sz="quarter" idx="5"/>
          </p:nvPr>
        </p:nvSpPr>
        <p:spPr/>
        <p:txBody>
          <a:bodyPr/>
          <a:lstStyle/>
          <a:p>
            <a:fld id="{64B9E76D-0968-4289-8B19-8A940AAD90B1}" type="slidenum">
              <a:rPr lang="en-US" smtClean="0"/>
              <a:t>6</a:t>
            </a:fld>
            <a:endParaRPr lang="en-US"/>
          </a:p>
        </p:txBody>
      </p:sp>
    </p:spTree>
    <p:extLst>
      <p:ext uri="{BB962C8B-B14F-4D97-AF65-F5344CB8AC3E}">
        <p14:creationId xmlns:p14="http://schemas.microsoft.com/office/powerpoint/2010/main" val="3425945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10/6/2021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10/6/2021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10/6/2021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10/6/2021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Enumerations</a:t>
            </a:r>
          </a:p>
        </p:txBody>
      </p:sp>
      <p:sp>
        <p:nvSpPr>
          <p:cNvPr id="3" name="Subtitle 2"/>
          <p:cNvSpPr>
            <a:spLocks noGrp="1"/>
          </p:cNvSpPr>
          <p:nvPr>
            <p:ph type="subTitle" idx="1"/>
          </p:nvPr>
        </p:nvSpPr>
        <p:spPr/>
        <p:txBody>
          <a:bodyPr/>
          <a:lstStyle/>
          <a:p>
            <a:r>
              <a:rPr lang="en-US" dirty="0"/>
              <a:t>Symbolic Integer Constants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Symbolic Constants</a:t>
            </a:r>
          </a:p>
        </p:txBody>
      </p:sp>
      <p:sp>
        <p:nvSpPr>
          <p:cNvPr id="3" name="Content Placeholder 2"/>
          <p:cNvSpPr>
            <a:spLocks noGrp="1"/>
          </p:cNvSpPr>
          <p:nvPr>
            <p:ph idx="1"/>
          </p:nvPr>
        </p:nvSpPr>
        <p:spPr>
          <a:xfrm>
            <a:off x="2231136" y="2638044"/>
            <a:ext cx="7729728" cy="3546625"/>
          </a:xfrm>
        </p:spPr>
        <p:txBody>
          <a:bodyPr>
            <a:normAutofit/>
          </a:bodyPr>
          <a:lstStyle/>
          <a:p>
            <a:r>
              <a:rPr lang="en-US" dirty="0">
                <a:latin typeface="Courier New" panose="02070309020205020404" pitchFamily="49" charset="0"/>
                <a:cs typeface="Courier New" panose="02070309020205020404" pitchFamily="49" charset="0"/>
              </a:rPr>
              <a:t>#define M_PI 3.141592653589793</a:t>
            </a:r>
          </a:p>
          <a:p>
            <a:pPr lvl="1"/>
            <a:r>
              <a:rPr lang="en-US" dirty="0"/>
              <a:t>Any data type</a:t>
            </a:r>
          </a:p>
          <a:p>
            <a:pPr lvl="1"/>
            <a:r>
              <a:rPr lang="en-US" dirty="0"/>
              <a:t>One at a time</a:t>
            </a:r>
          </a:p>
          <a:p>
            <a:r>
              <a:rPr lang="en-US" dirty="0" err="1">
                <a:latin typeface="Courier New" panose="02070309020205020404" pitchFamily="49" charset="0"/>
                <a:cs typeface="Courier New" panose="02070309020205020404" pitchFamily="49" charset="0"/>
              </a:rPr>
              <a:t>const</a:t>
            </a:r>
            <a:r>
              <a:rPr lang="en-US" dirty="0">
                <a:latin typeface="Courier New" panose="02070309020205020404" pitchFamily="49" charset="0"/>
                <a:cs typeface="Courier New" panose="02070309020205020404" pitchFamily="49" charset="0"/>
              </a:rPr>
              <a:t> double PI = 3.141592653589793;</a:t>
            </a:r>
          </a:p>
          <a:p>
            <a:pPr lvl="1"/>
            <a:r>
              <a:rPr lang="en-US" dirty="0"/>
              <a:t>Any data type</a:t>
            </a:r>
          </a:p>
          <a:p>
            <a:pPr lvl="1"/>
            <a:r>
              <a:rPr lang="en-US" dirty="0"/>
              <a:t>One at a time</a:t>
            </a:r>
          </a:p>
          <a:p>
            <a:r>
              <a:rPr lang="en-US" dirty="0" err="1">
                <a:latin typeface="Courier New" panose="02070309020205020404" pitchFamily="49" charset="0"/>
                <a:cs typeface="Courier New" panose="02070309020205020404" pitchFamily="49" charset="0"/>
              </a:rPr>
              <a:t>enum</a:t>
            </a:r>
            <a:r>
              <a:rPr lang="en-US" dirty="0">
                <a:latin typeface="Courier New" panose="02070309020205020404" pitchFamily="49" charset="0"/>
                <a:cs typeface="Courier New" panose="02070309020205020404" pitchFamily="49" charset="0"/>
              </a:rPr>
              <a:t> { MAX = 100 };</a:t>
            </a:r>
          </a:p>
          <a:p>
            <a:pPr lvl="1"/>
            <a:r>
              <a:rPr lang="en-US" dirty="0"/>
              <a:t>One or more at a time</a:t>
            </a:r>
          </a:p>
          <a:p>
            <a:pPr lvl="1"/>
            <a:r>
              <a:rPr lang="en-US" dirty="0"/>
              <a:t>Only integers</a:t>
            </a:r>
          </a:p>
        </p:txBody>
      </p:sp>
    </p:spTree>
    <p:extLst>
      <p:ext uri="{BB962C8B-B14F-4D97-AF65-F5344CB8AC3E}">
        <p14:creationId xmlns:p14="http://schemas.microsoft.com/office/powerpoint/2010/main" val="506821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Enumerations</a:t>
            </a:r>
          </a:p>
        </p:txBody>
      </p:sp>
      <p:sp>
        <p:nvSpPr>
          <p:cNvPr id="3" name="Content Placeholder 2"/>
          <p:cNvSpPr>
            <a:spLocks noGrp="1"/>
          </p:cNvSpPr>
          <p:nvPr>
            <p:ph idx="1"/>
          </p:nvPr>
        </p:nvSpPr>
        <p:spPr>
          <a:xfrm>
            <a:off x="2231136" y="2638045"/>
            <a:ext cx="7729728" cy="3529999"/>
          </a:xfrm>
        </p:spPr>
        <p:txBody>
          <a:bodyPr>
            <a:normAutofit/>
          </a:bodyPr>
          <a:lstStyle/>
          <a:p>
            <a:r>
              <a:rPr lang="en-US" dirty="0"/>
              <a:t>An enumeration is a set of named integers</a:t>
            </a:r>
          </a:p>
          <a:p>
            <a:r>
              <a:rPr lang="en-US" dirty="0"/>
              <a:t>Provide mnemonic names for “magic” numbers</a:t>
            </a:r>
          </a:p>
          <a:p>
            <a:r>
              <a:rPr lang="en-US" dirty="0" err="1">
                <a:solidFill>
                  <a:srgbClr val="FF0000"/>
                </a:solidFill>
                <a:latin typeface="Courier New" panose="02070309020205020404" pitchFamily="49" charset="0"/>
                <a:cs typeface="Courier New" panose="02070309020205020404" pitchFamily="49" charset="0"/>
              </a:rPr>
              <a:t>enum</a:t>
            </a:r>
            <a:r>
              <a:rPr lang="en-US" dirty="0">
                <a:latin typeface="Courier New" panose="02070309020205020404" pitchFamily="49" charset="0"/>
                <a:cs typeface="Courier New" panose="02070309020205020404" pitchFamily="49" charset="0"/>
              </a:rPr>
              <a:t> tag </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t>
            </a:r>
            <a:r>
              <a:rPr lang="en-US" dirty="0" err="1">
                <a:solidFill>
                  <a:srgbClr val="FF0000"/>
                </a:solidFill>
                <a:latin typeface="Courier New" panose="02070309020205020404" pitchFamily="49" charset="0"/>
                <a:cs typeface="Courier New" panose="02070309020205020404" pitchFamily="49" charset="0"/>
              </a:rPr>
              <a:t>element_list</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variable_list</a:t>
            </a:r>
            <a:r>
              <a:rPr lang="en-US" dirty="0">
                <a:solidFill>
                  <a:srgbClr val="FF0000"/>
                </a:solidFill>
                <a:latin typeface="Courier New" panose="02070309020205020404" pitchFamily="49" charset="0"/>
                <a:cs typeface="Courier New" panose="02070309020205020404" pitchFamily="49" charset="0"/>
              </a:rPr>
              <a:t>;</a:t>
            </a:r>
          </a:p>
          <a:p>
            <a:pPr lvl="1"/>
            <a:r>
              <a:rPr lang="en-US" dirty="0"/>
              <a:t>tag is optional; if used becomes a type specifier</a:t>
            </a:r>
          </a:p>
          <a:p>
            <a:pPr lvl="1"/>
            <a:r>
              <a:rPr lang="en-US" dirty="0" err="1"/>
              <a:t>variable_list</a:t>
            </a:r>
            <a:r>
              <a:rPr lang="en-US" dirty="0"/>
              <a:t> is optional; if used creates one or more variables</a:t>
            </a:r>
          </a:p>
          <a:p>
            <a:pPr lvl="1"/>
            <a:r>
              <a:rPr lang="en-US" dirty="0" err="1"/>
              <a:t>element_list</a:t>
            </a:r>
            <a:r>
              <a:rPr lang="en-US" dirty="0"/>
              <a:t> is a comma separated list of names</a:t>
            </a:r>
          </a:p>
          <a:p>
            <a:pPr lvl="2"/>
            <a:r>
              <a:rPr lang="en-US" dirty="0"/>
              <a:t>the first identifier is assigned the value 0</a:t>
            </a:r>
          </a:p>
          <a:p>
            <a:pPr lvl="2"/>
            <a:r>
              <a:rPr lang="en-US" dirty="0"/>
              <a:t>the value of one or more identifiers may be specified</a:t>
            </a:r>
          </a:p>
          <a:p>
            <a:pPr lvl="2"/>
            <a:r>
              <a:rPr lang="en-US" dirty="0"/>
              <a:t>unless specified, the value of an identifier is always 1 greater than the last</a:t>
            </a:r>
          </a:p>
        </p:txBody>
      </p:sp>
    </p:spTree>
    <p:extLst>
      <p:ext uri="{BB962C8B-B14F-4D97-AF65-F5344CB8AC3E}">
        <p14:creationId xmlns:p14="http://schemas.microsoft.com/office/powerpoint/2010/main" val="2229677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Enum</a:t>
            </a:r>
            <a:r>
              <a:rPr lang="en-US" dirty="0"/>
              <a:t> Example 1</a:t>
            </a:r>
          </a:p>
        </p:txBody>
      </p:sp>
      <p:sp>
        <p:nvSpPr>
          <p:cNvPr id="3" name="TextBox 2"/>
          <p:cNvSpPr txBox="1"/>
          <p:nvPr/>
        </p:nvSpPr>
        <p:spPr>
          <a:xfrm>
            <a:off x="1529542" y="2510444"/>
            <a:ext cx="2737658" cy="2308324"/>
          </a:xfrm>
          <a:prstGeom prst="rect">
            <a:avLst/>
          </a:prstGeom>
          <a:noFill/>
        </p:spPr>
        <p:txBody>
          <a:bodyPr wrap="square" rtlCol="0">
            <a:spAutoFit/>
          </a:bodyPr>
          <a:lstStyle/>
          <a:p>
            <a:r>
              <a:rPr lang="en-US" dirty="0" err="1"/>
              <a:t>enum</a:t>
            </a:r>
            <a:r>
              <a:rPr lang="en-US" dirty="0"/>
              <a:t>  commands</a:t>
            </a:r>
          </a:p>
          <a:p>
            <a:r>
              <a:rPr lang="en-US" dirty="0"/>
              <a:t>{</a:t>
            </a:r>
          </a:p>
          <a:p>
            <a:r>
              <a:rPr lang="en-US" dirty="0"/>
              <a:t>		QUIT,</a:t>
            </a:r>
          </a:p>
          <a:p>
            <a:r>
              <a:rPr lang="en-US" dirty="0"/>
              <a:t>		SEARCH,</a:t>
            </a:r>
          </a:p>
          <a:p>
            <a:r>
              <a:rPr lang="en-US" dirty="0"/>
              <a:t>		INPUT,</a:t>
            </a:r>
          </a:p>
          <a:p>
            <a:r>
              <a:rPr lang="en-US" dirty="0"/>
              <a:t>		IMPORT,</a:t>
            </a:r>
          </a:p>
          <a:p>
            <a:r>
              <a:rPr lang="en-US" dirty="0"/>
              <a:t>		HELP</a:t>
            </a:r>
          </a:p>
          <a:p>
            <a:r>
              <a:rPr lang="en-US" dirty="0"/>
              <a:t>};</a:t>
            </a:r>
          </a:p>
        </p:txBody>
      </p:sp>
      <p:sp>
        <p:nvSpPr>
          <p:cNvPr id="4" name="TextBox 3"/>
          <p:cNvSpPr txBox="1"/>
          <p:nvPr/>
        </p:nvSpPr>
        <p:spPr>
          <a:xfrm>
            <a:off x="5153890" y="2510444"/>
            <a:ext cx="5519651" cy="4247317"/>
          </a:xfrm>
          <a:prstGeom prst="rect">
            <a:avLst/>
          </a:prstGeom>
          <a:noFill/>
        </p:spPr>
        <p:txBody>
          <a:bodyPr wrap="square" rtlCol="0">
            <a:spAutoFit/>
          </a:bodyPr>
          <a:lstStyle/>
          <a:p>
            <a:r>
              <a:rPr lang="en-US" dirty="0"/>
              <a:t>commands command = </a:t>
            </a:r>
            <a:r>
              <a:rPr lang="en-US" dirty="0" err="1"/>
              <a:t>get_command</a:t>
            </a:r>
            <a:r>
              <a:rPr lang="en-US" dirty="0"/>
              <a:t>();</a:t>
            </a:r>
          </a:p>
          <a:p>
            <a:endParaRPr lang="en-US" dirty="0"/>
          </a:p>
          <a:p>
            <a:r>
              <a:rPr lang="en-US" dirty="0"/>
              <a:t>switch(command)</a:t>
            </a:r>
          </a:p>
          <a:p>
            <a:r>
              <a:rPr lang="en-US" dirty="0"/>
              <a:t>{	case QUIT	:	exit(0);</a:t>
            </a:r>
          </a:p>
          <a:p>
            <a:r>
              <a:rPr lang="en-US" dirty="0"/>
              <a:t>	case SEARCH	:	search(person, index);</a:t>
            </a:r>
          </a:p>
          <a:p>
            <a:r>
              <a:rPr lang="en-US" dirty="0"/>
              <a:t>					break;</a:t>
            </a:r>
          </a:p>
          <a:p>
            <a:r>
              <a:rPr lang="en-US" dirty="0"/>
              <a:t>	case INPUT	:	input();</a:t>
            </a:r>
          </a:p>
          <a:p>
            <a:r>
              <a:rPr lang="en-US" dirty="0"/>
              <a:t>					break;</a:t>
            </a:r>
          </a:p>
          <a:p>
            <a:r>
              <a:rPr lang="en-US" dirty="0"/>
              <a:t>	case IMPORT	:	import(person, index);</a:t>
            </a:r>
          </a:p>
          <a:p>
            <a:r>
              <a:rPr lang="en-US" dirty="0"/>
              <a:t>					break;</a:t>
            </a:r>
          </a:p>
          <a:p>
            <a:r>
              <a:rPr lang="en-US" dirty="0"/>
              <a:t>	case HELP  	:	help();</a:t>
            </a:r>
          </a:p>
          <a:p>
            <a:r>
              <a:rPr lang="en-US" dirty="0"/>
              <a:t>					break;</a:t>
            </a:r>
          </a:p>
          <a:p>
            <a:r>
              <a:rPr lang="en-US" dirty="0"/>
              <a:t>	default		:	</a:t>
            </a:r>
            <a:r>
              <a:rPr lang="en-US" dirty="0" err="1"/>
              <a:t>cerr</a:t>
            </a:r>
            <a:r>
              <a:rPr lang="en-US" dirty="0"/>
              <a:t> &lt;&lt; "Unknown command\n";</a:t>
            </a:r>
          </a:p>
          <a:p>
            <a:r>
              <a:rPr lang="en-US" dirty="0"/>
              <a:t>					break;</a:t>
            </a:r>
          </a:p>
          <a:p>
            <a:r>
              <a:rPr lang="en-US" dirty="0"/>
              <a:t>}</a:t>
            </a:r>
          </a:p>
        </p:txBody>
      </p:sp>
    </p:spTree>
    <p:extLst>
      <p:ext uri="{BB962C8B-B14F-4D97-AF65-F5344CB8AC3E}">
        <p14:creationId xmlns:p14="http://schemas.microsoft.com/office/powerpoint/2010/main" val="3692092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Enum</a:t>
            </a:r>
            <a:r>
              <a:rPr lang="en-US" dirty="0"/>
              <a:t> Example 2</a:t>
            </a:r>
          </a:p>
        </p:txBody>
      </p:sp>
      <p:sp>
        <p:nvSpPr>
          <p:cNvPr id="3" name="TextBox 2"/>
          <p:cNvSpPr txBox="1"/>
          <p:nvPr/>
        </p:nvSpPr>
        <p:spPr>
          <a:xfrm>
            <a:off x="3805378" y="2503055"/>
            <a:ext cx="4581243" cy="2862322"/>
          </a:xfrm>
          <a:prstGeom prst="rect">
            <a:avLst/>
          </a:prstGeom>
          <a:noFill/>
        </p:spPr>
        <p:txBody>
          <a:bodyPr wrap="square" rtlCol="0">
            <a:spAutoFit/>
          </a:bodyPr>
          <a:lstStyle/>
          <a:p>
            <a:r>
              <a:rPr lang="en-US" dirty="0" err="1"/>
              <a:t>enum</a:t>
            </a:r>
            <a:r>
              <a:rPr lang="en-US" dirty="0"/>
              <a:t> {	</a:t>
            </a:r>
            <a:r>
              <a:rPr lang="en-US" dirty="0" err="1"/>
              <a:t>uread</a:t>
            </a:r>
            <a:r>
              <a:rPr lang="en-US" dirty="0"/>
              <a:t> = 1,		// 0 0000 0001</a:t>
            </a:r>
          </a:p>
          <a:p>
            <a:r>
              <a:rPr lang="en-US" dirty="0"/>
              <a:t>		</a:t>
            </a:r>
            <a:r>
              <a:rPr lang="en-US" dirty="0" err="1"/>
              <a:t>uwrite</a:t>
            </a:r>
            <a:r>
              <a:rPr lang="en-US" dirty="0"/>
              <a:t> = 2,		// 0 0000 0010</a:t>
            </a:r>
          </a:p>
          <a:p>
            <a:r>
              <a:rPr lang="fr-FR" dirty="0"/>
              <a:t>		</a:t>
            </a:r>
            <a:r>
              <a:rPr lang="fr-FR" dirty="0" err="1"/>
              <a:t>uexe</a:t>
            </a:r>
            <a:r>
              <a:rPr lang="fr-FR" dirty="0"/>
              <a:t> = 4,			// 0 0000 0100</a:t>
            </a:r>
          </a:p>
          <a:p>
            <a:r>
              <a:rPr lang="en-US" dirty="0"/>
              <a:t>		</a:t>
            </a:r>
            <a:r>
              <a:rPr lang="en-US" dirty="0" err="1"/>
              <a:t>gread</a:t>
            </a:r>
            <a:r>
              <a:rPr lang="en-US" dirty="0"/>
              <a:t> = 8,		// 0 0000 1000</a:t>
            </a:r>
          </a:p>
          <a:p>
            <a:r>
              <a:rPr lang="en-US" dirty="0"/>
              <a:t>		</a:t>
            </a:r>
            <a:r>
              <a:rPr lang="en-US" dirty="0" err="1"/>
              <a:t>gwrite</a:t>
            </a:r>
            <a:r>
              <a:rPr lang="en-US" dirty="0"/>
              <a:t> = 16,		// 0 0001 0000</a:t>
            </a:r>
          </a:p>
          <a:p>
            <a:r>
              <a:rPr lang="fr-FR" dirty="0"/>
              <a:t>		</a:t>
            </a:r>
            <a:r>
              <a:rPr lang="fr-FR" dirty="0" err="1"/>
              <a:t>gexe</a:t>
            </a:r>
            <a:r>
              <a:rPr lang="fr-FR" dirty="0"/>
              <a:t> = 32,		// 0 0010 0000</a:t>
            </a:r>
          </a:p>
          <a:p>
            <a:r>
              <a:rPr lang="en-US" dirty="0"/>
              <a:t>		</a:t>
            </a:r>
            <a:r>
              <a:rPr lang="en-US" dirty="0" err="1"/>
              <a:t>oread</a:t>
            </a:r>
            <a:r>
              <a:rPr lang="en-US" dirty="0"/>
              <a:t> = 64,		// 0 0100 0000</a:t>
            </a:r>
          </a:p>
          <a:p>
            <a:r>
              <a:rPr lang="en-US" dirty="0"/>
              <a:t>		</a:t>
            </a:r>
            <a:r>
              <a:rPr lang="en-US" dirty="0" err="1"/>
              <a:t>owrite</a:t>
            </a:r>
            <a:r>
              <a:rPr lang="en-US" dirty="0"/>
              <a:t> = 128,		// 0 1000 0000</a:t>
            </a:r>
          </a:p>
          <a:p>
            <a:r>
              <a:rPr lang="fr-FR" dirty="0"/>
              <a:t>		</a:t>
            </a:r>
            <a:r>
              <a:rPr lang="fr-FR" dirty="0" err="1"/>
              <a:t>oexe</a:t>
            </a:r>
            <a:r>
              <a:rPr lang="fr-FR" dirty="0"/>
              <a:t> = 256		// 1 0000 0000</a:t>
            </a:r>
          </a:p>
          <a:p>
            <a:r>
              <a:rPr lang="en-US" dirty="0"/>
              <a:t>};</a:t>
            </a:r>
          </a:p>
        </p:txBody>
      </p:sp>
    </p:spTree>
    <p:extLst>
      <p:ext uri="{BB962C8B-B14F-4D97-AF65-F5344CB8AC3E}">
        <p14:creationId xmlns:p14="http://schemas.microsoft.com/office/powerpoint/2010/main" val="2368316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Enum</a:t>
            </a:r>
            <a:r>
              <a:rPr lang="en-US" dirty="0"/>
              <a:t> Example 3</a:t>
            </a:r>
          </a:p>
        </p:txBody>
      </p:sp>
      <p:sp>
        <p:nvSpPr>
          <p:cNvPr id="3" name="Content Placeholder 2"/>
          <p:cNvSpPr>
            <a:spLocks noGrp="1"/>
          </p:cNvSpPr>
          <p:nvPr>
            <p:ph idx="1"/>
          </p:nvPr>
        </p:nvSpPr>
        <p:spPr/>
        <p:txBody>
          <a:bodyPr/>
          <a:lstStyle/>
          <a:p>
            <a:r>
              <a:rPr lang="sv-SE" dirty="0"/>
              <a:t>enum { alpha = 3, beta, gamma };</a:t>
            </a:r>
          </a:p>
          <a:p>
            <a:pPr lvl="1"/>
            <a:r>
              <a:rPr lang="sv-SE" dirty="0"/>
              <a:t>alpha = 3, beta = 4, and gamma = 5</a:t>
            </a:r>
          </a:p>
          <a:p>
            <a:r>
              <a:rPr lang="sv-SE" dirty="0"/>
              <a:t>enum { alpha = 3, beta = alpha + 2, gamma = alpha + beta };</a:t>
            </a:r>
          </a:p>
          <a:p>
            <a:pPr lvl="1"/>
            <a:r>
              <a:rPr lang="sv-SE" dirty="0"/>
              <a:t>alpha = 3, beta = 5, and gamma = 8</a:t>
            </a:r>
          </a:p>
        </p:txBody>
      </p:sp>
    </p:spTree>
    <p:extLst>
      <p:ext uri="{BB962C8B-B14F-4D97-AF65-F5344CB8AC3E}">
        <p14:creationId xmlns:p14="http://schemas.microsoft.com/office/powerpoint/2010/main" val="360507789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468</TotalTime>
  <Words>1125</Words>
  <Application>Microsoft Office PowerPoint</Application>
  <PresentationFormat>Widescreen</PresentationFormat>
  <Paragraphs>80</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Enumerations</vt:lpstr>
      <vt:lpstr>Symbolic Constants</vt:lpstr>
      <vt:lpstr>Basic Enumerations</vt:lpstr>
      <vt:lpstr>Enum Example 1</vt:lpstr>
      <vt:lpstr>Enum Example 2</vt:lpstr>
      <vt:lpstr>Enum Example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14</cp:revision>
  <dcterms:created xsi:type="dcterms:W3CDTF">2016-07-13T22:03:45Z</dcterms:created>
  <dcterms:modified xsi:type="dcterms:W3CDTF">2021-10-06T19:49:30Z</dcterms:modified>
</cp:coreProperties>
</file>