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9" r:id="rId3"/>
    <p:sldId id="260" r:id="rId4"/>
    <p:sldId id="265"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10F522-C631-44EA-A158-AEACACC605E2}" type="datetimeFigureOut">
              <a:rPr lang="en-US" smtClean="0"/>
              <a:t>10/11/2021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97868C-A6E0-4A0D-8B87-2DC0BA9EEF42}" type="slidenum">
              <a:rPr lang="en-US" smtClean="0"/>
              <a:t>‹#›</a:t>
            </a:fld>
            <a:endParaRPr lang="en-US"/>
          </a:p>
        </p:txBody>
      </p:sp>
    </p:spTree>
    <p:extLst>
      <p:ext uri="{BB962C8B-B14F-4D97-AF65-F5344CB8AC3E}">
        <p14:creationId xmlns:p14="http://schemas.microsoft.com/office/powerpoint/2010/main" val="350095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learned in chapter 4 that it is possible to take the address of and to have a pointer to any kind of data in a program, which includes structures. This section covers the concepts and the notation involved in these processes.</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1</a:t>
            </a:fld>
            <a:endParaRPr lang="en-US"/>
          </a:p>
        </p:txBody>
      </p:sp>
    </p:spTree>
    <p:extLst>
      <p:ext uri="{BB962C8B-B14F-4D97-AF65-F5344CB8AC3E}">
        <p14:creationId xmlns:p14="http://schemas.microsoft.com/office/powerpoint/2010/main" val="1605831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begins by reiterating the student structure introduced in previous examples. The first statement creates a structure object named s1 as an automatic variable on the stack. The second statement takes the address of s1 with the address of operator and stores that address in the pointer variable named sp1. Alternatively, we can instantiate an instance of student dynamically with the new operator; the address of this new object is also stored in a pointer variable but named sp2 in the third statement. An abstract representation of what is taking place in main memory is illustrated on the right. Notice that s1 and sp1 are alternate names or aliases for the same object.</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2</a:t>
            </a:fld>
            <a:endParaRPr lang="en-US"/>
          </a:p>
        </p:txBody>
      </p:sp>
    </p:spTree>
    <p:extLst>
      <p:ext uri="{BB962C8B-B14F-4D97-AF65-F5344CB8AC3E}">
        <p14:creationId xmlns:p14="http://schemas.microsoft.com/office/powerpoint/2010/main" val="1335070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still use the dot operator to select a member or field in a structure object created as an automatic variable. But we now use the arrow operator when selecting a member through a pointer. Notice that this is true independent of how the object was created: either with the new operator or by taking the address of an automatic variable.</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3</a:t>
            </a:fld>
            <a:endParaRPr lang="en-US"/>
          </a:p>
        </p:txBody>
      </p:sp>
    </p:spTree>
    <p:extLst>
      <p:ext uri="{BB962C8B-B14F-4D97-AF65-F5344CB8AC3E}">
        <p14:creationId xmlns:p14="http://schemas.microsoft.com/office/powerpoint/2010/main" val="3277593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Repeating the rule for choosing the correct selection operator: If the left-hand operand is a pointer to a structure object, use the arrow operator; otherwise, use the dot operator.</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4</a:t>
            </a:fld>
            <a:endParaRPr lang="en-US"/>
          </a:p>
        </p:txBody>
      </p:sp>
    </p:spTree>
    <p:extLst>
      <p:ext uri="{BB962C8B-B14F-4D97-AF65-F5344CB8AC3E}">
        <p14:creationId xmlns:p14="http://schemas.microsoft.com/office/powerpoint/2010/main" val="3852009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interesting problem occurs sometimes when working with pointers. Suppose that we create a new instance of a structure object dynamically with the new operator. Naturally, we store the address that new returns in a pointer variable. But what do we do if we need a structure rather than a pointer to a structure? This happens sometimes when we want to call a function that requires a structure and not a structure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solve this problem by using the dereference operator. Recall from the previous section that when used with structures, the assignment operator copies the original structure object. So when we use the assignment operator with the dereference operator, we can copy an object created with new on the heap to an automatic variable whose memory is allocated on the stack. This also works when we need to pass a dynamic object, whose address is stored in a pointer, to a function that requires a non-pointer as an argument.</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5</a:t>
            </a:fld>
            <a:endParaRPr lang="en-US"/>
          </a:p>
        </p:txBody>
      </p:sp>
    </p:spTree>
    <p:extLst>
      <p:ext uri="{BB962C8B-B14F-4D97-AF65-F5344CB8AC3E}">
        <p14:creationId xmlns:p14="http://schemas.microsoft.com/office/powerpoint/2010/main" val="36371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we pass a structure as a non-pointer, we still use the dot operator to select the members or fields in the structure argument.</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6</a:t>
            </a:fld>
            <a:endParaRPr lang="en-US"/>
          </a:p>
        </p:txBody>
      </p:sp>
    </p:spTree>
    <p:extLst>
      <p:ext uri="{BB962C8B-B14F-4D97-AF65-F5344CB8AC3E}">
        <p14:creationId xmlns:p14="http://schemas.microsoft.com/office/powerpoint/2010/main" val="2924676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However, when we pass a pointer to a structure, we must continue to use the arrow operator to select the members in the structure to which the pointer argument points. Again, this is true both when the address of an automatic variable is found with the address of operator and when the address was returned by the new operator. It’s important to notice that there is only one structure and that the function points to that structure with a pointer variable, that is, with a pointer argument.</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7</a:t>
            </a:fld>
            <a:endParaRPr lang="en-US"/>
          </a:p>
        </p:txBody>
      </p:sp>
    </p:spTree>
    <p:extLst>
      <p:ext uri="{BB962C8B-B14F-4D97-AF65-F5344CB8AC3E}">
        <p14:creationId xmlns:p14="http://schemas.microsoft.com/office/powerpoint/2010/main" val="3886151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get to one of the most important aspects of passing structures as pointers. Furthermore, in the next chapter, we’ll discover that what learn here about structures applies broadly to all data, not just to structures.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we pass a structure as a non-pointer to a function as an argument, the information contained in the structure is able move in only one direction: into the function. That is, when passed as a non-pointer, the structure is copied from the point of the function call into one of the function’s arguments, which is implemented as an automatic variable created on the stack. If the structure argument is modified, the modification takes place only to the function’s local copy. When the function ends, the local structure copy, along with any changes made to it, are discarded. That is, the local arguments are popped of the stack when the function ends. These kind of arguments are said to be input arguments only.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Alternatively, we can pass a structure into a function as a pointer. Now there is really only one structure object but it has two names. In this example, the name s appears where the function is called, but inside the read function, the same object is known as temp. Now, if we alter the temp argument, for example by storing data into the members, the data is actually stored in structure s. This is an example accessing a variable indirectly – that is, we can access s without using the name s. Pointer variables are both input and output variables – information can travel in both directions: into the function and out of the function.</a:t>
            </a:r>
          </a:p>
          <a:p>
            <a:endParaRPr lang="en-US" dirty="0"/>
          </a:p>
        </p:txBody>
      </p:sp>
      <p:sp>
        <p:nvSpPr>
          <p:cNvPr id="4" name="Slide Number Placeholder 3"/>
          <p:cNvSpPr>
            <a:spLocks noGrp="1"/>
          </p:cNvSpPr>
          <p:nvPr>
            <p:ph type="sldNum" sz="quarter" idx="5"/>
          </p:nvPr>
        </p:nvSpPr>
        <p:spPr/>
        <p:txBody>
          <a:bodyPr/>
          <a:lstStyle/>
          <a:p>
            <a:fld id="{0497868C-A6E0-4A0D-8B87-2DC0BA9EEF42}" type="slidenum">
              <a:rPr lang="en-US" smtClean="0"/>
              <a:t>8</a:t>
            </a:fld>
            <a:endParaRPr lang="en-US"/>
          </a:p>
        </p:txBody>
      </p:sp>
    </p:spTree>
    <p:extLst>
      <p:ext uri="{BB962C8B-B14F-4D97-AF65-F5344CB8AC3E}">
        <p14:creationId xmlns:p14="http://schemas.microsoft.com/office/powerpoint/2010/main" val="3117177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10/11/2021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10/11/2021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10/11/2021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10/11/2021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Structures And Pointers</a:t>
            </a:r>
          </a:p>
        </p:txBody>
      </p:sp>
      <p:sp>
        <p:nvSpPr>
          <p:cNvPr id="3" name="Subtitle 2"/>
          <p:cNvSpPr>
            <a:spLocks noGrp="1"/>
          </p:cNvSpPr>
          <p:nvPr>
            <p:ph type="subTitle" idx="1"/>
          </p:nvPr>
        </p:nvSpPr>
        <p:spPr/>
        <p:txBody>
          <a:bodyPr/>
          <a:lstStyle/>
          <a:p>
            <a:r>
              <a:rPr lang="en-US" dirty="0"/>
              <a:t>Pointers To Structures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Pointing To A Structure</a:t>
            </a:r>
          </a:p>
        </p:txBody>
      </p:sp>
      <p:pic>
        <p:nvPicPr>
          <p:cNvPr id="9" name="Picture 8"/>
          <p:cNvPicPr>
            <a:picLocks noChangeAspect="1"/>
          </p:cNvPicPr>
          <p:nvPr/>
        </p:nvPicPr>
        <p:blipFill>
          <a:blip r:embed="rId3"/>
          <a:stretch>
            <a:fillRect/>
          </a:stretch>
        </p:blipFill>
        <p:spPr>
          <a:xfrm>
            <a:off x="6645537" y="2638044"/>
            <a:ext cx="3751813" cy="3101982"/>
          </a:xfrm>
          <a:prstGeom prst="rect">
            <a:avLst/>
          </a:prstGeom>
        </p:spPr>
      </p:pic>
      <p:sp>
        <p:nvSpPr>
          <p:cNvPr id="10" name="TextBox 9"/>
          <p:cNvSpPr txBox="1"/>
          <p:nvPr/>
        </p:nvSpPr>
        <p:spPr>
          <a:xfrm>
            <a:off x="1581913" y="2771048"/>
            <a:ext cx="4436502" cy="313932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struct</a:t>
            </a:r>
            <a:r>
              <a:rPr lang="en-US" dirty="0">
                <a:latin typeface="Courier New" panose="02070309020205020404" pitchFamily="49" charset="0"/>
                <a:cs typeface="Courier New" panose="02070309020205020404" pitchFamily="49" charset="0"/>
              </a:rPr>
              <a:t> student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id;</a:t>
            </a:r>
          </a:p>
          <a:p>
            <a:r>
              <a:rPr lang="en-US" dirty="0">
                <a:latin typeface="Courier New" panose="02070309020205020404" pitchFamily="49" charset="0"/>
                <a:cs typeface="Courier New" panose="02070309020205020404" pitchFamily="49" charset="0"/>
              </a:rPr>
              <a:t>	string	name;</a:t>
            </a:r>
          </a:p>
          <a:p>
            <a:r>
              <a:rPr lang="en-US" dirty="0">
                <a:latin typeface="Courier New" panose="02070309020205020404" pitchFamily="49" charset="0"/>
                <a:cs typeface="Courier New" panose="02070309020205020404" pitchFamily="49" charset="0"/>
              </a:rPr>
              <a:t>	double	</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student  s1 =</a:t>
            </a:r>
          </a:p>
          <a:p>
            <a:r>
              <a:rPr lang="en-US" dirty="0">
                <a:latin typeface="Courier New" panose="02070309020205020404" pitchFamily="49" charset="0"/>
                <a:cs typeface="Courier New" panose="02070309020205020404" pitchFamily="49" charset="0"/>
              </a:rPr>
              <a:t>		{ 123, "</a:t>
            </a:r>
            <a:r>
              <a:rPr lang="en-US" dirty="0" err="1">
                <a:latin typeface="Courier New" panose="02070309020205020404" pitchFamily="49" charset="0"/>
                <a:cs typeface="Courier New" panose="02070309020205020404" pitchFamily="49" charset="0"/>
              </a:rPr>
              <a:t>dilbert</a:t>
            </a:r>
            <a:r>
              <a:rPr lang="en-US" dirty="0">
                <a:latin typeface="Courier New" panose="02070309020205020404" pitchFamily="49" charset="0"/>
                <a:cs typeface="Courier New" panose="02070309020205020404" pitchFamily="49" charset="0"/>
              </a:rPr>
              <a:t>", 3.0 };</a:t>
            </a:r>
          </a:p>
          <a:p>
            <a:r>
              <a:rPr lang="en-US" dirty="0">
                <a:latin typeface="Courier New" panose="02070309020205020404" pitchFamily="49" charset="0"/>
                <a:cs typeface="Courier New" panose="02070309020205020404" pitchFamily="49" charset="0"/>
              </a:rPr>
              <a:t>student* sp1 = &amp;s1;</a:t>
            </a:r>
          </a:p>
          <a:p>
            <a:r>
              <a:rPr lang="en-US" dirty="0">
                <a:latin typeface="Courier New" panose="02070309020205020404" pitchFamily="49" charset="0"/>
                <a:cs typeface="Courier New" panose="02070309020205020404" pitchFamily="49" charset="0"/>
              </a:rPr>
              <a:t>student* sp2 = new student;</a:t>
            </a:r>
          </a:p>
        </p:txBody>
      </p:sp>
    </p:spTree>
    <p:extLst>
      <p:ext uri="{BB962C8B-B14F-4D97-AF65-F5344CB8AC3E}">
        <p14:creationId xmlns:p14="http://schemas.microsoft.com/office/powerpoint/2010/main" val="128613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Selection Revisited</a:t>
            </a:r>
          </a:p>
        </p:txBody>
      </p:sp>
      <p:sp>
        <p:nvSpPr>
          <p:cNvPr id="4" name="Content Placeholder 3"/>
          <p:cNvSpPr>
            <a:spLocks noGrp="1"/>
          </p:cNvSpPr>
          <p:nvPr>
            <p:ph sz="half" idx="2"/>
          </p:nvPr>
        </p:nvSpPr>
        <p:spPr/>
        <p:txBody>
          <a:bodyPr/>
          <a:lstStyle/>
          <a:p>
            <a:r>
              <a:rPr lang="en-US" sz="3200" dirty="0">
                <a:latin typeface="Courier New" panose="02070309020205020404" pitchFamily="49" charset="0"/>
                <a:cs typeface="Courier New" panose="02070309020205020404" pitchFamily="49" charset="0"/>
              </a:rPr>
              <a:t>s1.id</a:t>
            </a:r>
          </a:p>
          <a:p>
            <a:pPr marL="0" indent="0">
              <a:buNone/>
            </a:pPr>
            <a:endParaRPr lang="en-US" dirty="0"/>
          </a:p>
          <a:p>
            <a:pPr marL="0" indent="0">
              <a:buNone/>
            </a:pPr>
            <a:endParaRPr lang="en-US" dirty="0"/>
          </a:p>
          <a:p>
            <a:r>
              <a:rPr lang="en-US" sz="3200" dirty="0">
                <a:latin typeface="Courier New" panose="02070309020205020404" pitchFamily="49" charset="0"/>
                <a:cs typeface="Courier New" panose="02070309020205020404" pitchFamily="49" charset="0"/>
              </a:rPr>
              <a:t>sp1-&gt;name</a:t>
            </a:r>
          </a:p>
          <a:p>
            <a:pPr marL="0" indent="0">
              <a:buNone/>
            </a:pPr>
            <a:endParaRPr lang="en-US" dirty="0"/>
          </a:p>
          <a:p>
            <a:endParaRPr lang="en-US" dirty="0"/>
          </a:p>
        </p:txBody>
      </p:sp>
      <p:sp>
        <p:nvSpPr>
          <p:cNvPr id="5" name="TextBox 4"/>
          <p:cNvSpPr txBox="1"/>
          <p:nvPr/>
        </p:nvSpPr>
        <p:spPr>
          <a:xfrm>
            <a:off x="1581912" y="2638044"/>
            <a:ext cx="4271771" cy="923330"/>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s1.id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sp1-&gt;name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sp2-&gt;</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848425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Selection Revisited</a:t>
            </a:r>
          </a:p>
        </p:txBody>
      </p:sp>
      <p:sp>
        <p:nvSpPr>
          <p:cNvPr id="4" name="Content Placeholder 3"/>
          <p:cNvSpPr>
            <a:spLocks noGrp="1"/>
          </p:cNvSpPr>
          <p:nvPr>
            <p:ph sz="half" idx="2"/>
          </p:nvPr>
        </p:nvSpPr>
        <p:spPr/>
        <p:txBody>
          <a:bodyPr/>
          <a:lstStyle/>
          <a:p>
            <a:r>
              <a:rPr lang="en-US" sz="3200" dirty="0">
                <a:latin typeface="Courier New" panose="02070309020205020404" pitchFamily="49" charset="0"/>
                <a:cs typeface="Courier New" panose="02070309020205020404" pitchFamily="49" charset="0"/>
              </a:rPr>
              <a:t>s1.id</a:t>
            </a:r>
          </a:p>
          <a:p>
            <a:pPr marL="0" indent="0">
              <a:buNone/>
            </a:pPr>
            <a:endParaRPr lang="en-US" dirty="0"/>
          </a:p>
          <a:p>
            <a:pPr marL="0" indent="0">
              <a:buNone/>
            </a:pPr>
            <a:endParaRPr lang="en-US" dirty="0"/>
          </a:p>
          <a:p>
            <a:r>
              <a:rPr lang="en-US" sz="3200" dirty="0">
                <a:latin typeface="Courier New" panose="02070309020205020404" pitchFamily="49" charset="0"/>
                <a:cs typeface="Courier New" panose="02070309020205020404" pitchFamily="49" charset="0"/>
              </a:rPr>
              <a:t>sp1-&gt;name</a:t>
            </a:r>
          </a:p>
          <a:p>
            <a:pPr marL="0" indent="0">
              <a:buNone/>
            </a:pPr>
            <a:endParaRPr lang="en-US" dirty="0"/>
          </a:p>
          <a:p>
            <a:endParaRPr lang="en-US" dirty="0"/>
          </a:p>
        </p:txBody>
      </p:sp>
      <p:sp>
        <p:nvSpPr>
          <p:cNvPr id="5" name="TextBox 4"/>
          <p:cNvSpPr txBox="1"/>
          <p:nvPr/>
        </p:nvSpPr>
        <p:spPr>
          <a:xfrm>
            <a:off x="1581912" y="2638044"/>
            <a:ext cx="4271771" cy="923330"/>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s1.id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sp1-&gt;name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sp2-&gt;</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550976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Indirection / Dereferencing</a:t>
            </a:r>
            <a:endParaRPr lang="en-US" dirty="0"/>
          </a:p>
        </p:txBody>
      </p:sp>
      <p:sp>
        <p:nvSpPr>
          <p:cNvPr id="6" name="TextBox 5"/>
          <p:cNvSpPr txBox="1"/>
          <p:nvPr/>
        </p:nvSpPr>
        <p:spPr>
          <a:xfrm>
            <a:off x="950155" y="2638044"/>
            <a:ext cx="5866280"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student* sp2 =</a:t>
            </a:r>
          </a:p>
          <a:p>
            <a:r>
              <a:rPr lang="en-US" dirty="0">
                <a:latin typeface="Courier New" panose="02070309020205020404" pitchFamily="49" charset="0"/>
                <a:cs typeface="Courier New" panose="02070309020205020404" pitchFamily="49" charset="0"/>
              </a:rPr>
              <a:t>		new student { 987, "</a:t>
            </a:r>
            <a:r>
              <a:rPr lang="en-US" dirty="0" err="1">
                <a:latin typeface="Courier New" panose="02070309020205020404" pitchFamily="49" charset="0"/>
                <a:cs typeface="Courier New" panose="02070309020205020404" pitchFamily="49" charset="0"/>
              </a:rPr>
              <a:t>alice</a:t>
            </a:r>
            <a:r>
              <a:rPr lang="en-US" dirty="0">
                <a:latin typeface="Courier New" panose="02070309020205020404" pitchFamily="49" charset="0"/>
                <a:cs typeface="Courier New" panose="02070309020205020404" pitchFamily="49" charset="0"/>
              </a:rPr>
              <a:t>", 4.0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student  s2 = *sp2;</a:t>
            </a:r>
          </a:p>
        </p:txBody>
      </p:sp>
      <p:pic>
        <p:nvPicPr>
          <p:cNvPr id="5" name="Picture 4">
            <a:extLst>
              <a:ext uri="{FF2B5EF4-FFF2-40B4-BE49-F238E27FC236}">
                <a16:creationId xmlns:a16="http://schemas.microsoft.com/office/drawing/2014/main" id="{73391190-9A33-4FF8-B0FC-9FF64CA19772}"/>
              </a:ext>
            </a:extLst>
          </p:cNvPr>
          <p:cNvPicPr>
            <a:picLocks noChangeAspect="1"/>
          </p:cNvPicPr>
          <p:nvPr/>
        </p:nvPicPr>
        <p:blipFill>
          <a:blip r:embed="rId3"/>
          <a:stretch>
            <a:fillRect/>
          </a:stretch>
        </p:blipFill>
        <p:spPr>
          <a:xfrm>
            <a:off x="6816435" y="2328862"/>
            <a:ext cx="3614889" cy="2909545"/>
          </a:xfrm>
          <a:prstGeom prst="rect">
            <a:avLst/>
          </a:prstGeom>
        </p:spPr>
      </p:pic>
    </p:spTree>
    <p:extLst>
      <p:ext uri="{BB962C8B-B14F-4D97-AF65-F5344CB8AC3E}">
        <p14:creationId xmlns:p14="http://schemas.microsoft.com/office/powerpoint/2010/main" val="2839086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Structures as Function Arguments</a:t>
            </a:r>
          </a:p>
        </p:txBody>
      </p:sp>
      <p:sp>
        <p:nvSpPr>
          <p:cNvPr id="3" name="TextBox 2"/>
          <p:cNvSpPr txBox="1"/>
          <p:nvPr/>
        </p:nvSpPr>
        <p:spPr>
          <a:xfrm>
            <a:off x="631768" y="2510444"/>
            <a:ext cx="5918662"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print(student temp)</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"ID:   " &lt;&lt; temp.id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"Name: " &lt;&lt; temp.name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"GPA:  " &lt;&lt; </a:t>
            </a:r>
            <a:r>
              <a:rPr lang="en-US" dirty="0" err="1">
                <a:latin typeface="Courier New" panose="02070309020205020404" pitchFamily="49" charset="0"/>
                <a:cs typeface="Courier New" panose="02070309020205020404" pitchFamily="49" charset="0"/>
              </a:rPr>
              <a:t>temp.gpa</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print(s2);</a:t>
            </a:r>
          </a:p>
        </p:txBody>
      </p:sp>
      <p:pic>
        <p:nvPicPr>
          <p:cNvPr id="5" name="Picture 4">
            <a:extLst>
              <a:ext uri="{FF2B5EF4-FFF2-40B4-BE49-F238E27FC236}">
                <a16:creationId xmlns:a16="http://schemas.microsoft.com/office/drawing/2014/main" id="{A4936F77-A586-452D-8EC3-103B85B7BE6E}"/>
              </a:ext>
            </a:extLst>
          </p:cNvPr>
          <p:cNvPicPr>
            <a:picLocks noChangeAspect="1"/>
          </p:cNvPicPr>
          <p:nvPr/>
        </p:nvPicPr>
        <p:blipFill>
          <a:blip r:embed="rId3"/>
          <a:stretch>
            <a:fillRect/>
          </a:stretch>
        </p:blipFill>
        <p:spPr>
          <a:xfrm>
            <a:off x="5144654" y="3989974"/>
            <a:ext cx="6223845" cy="2198389"/>
          </a:xfrm>
          <a:prstGeom prst="rect">
            <a:avLst/>
          </a:prstGeom>
        </p:spPr>
      </p:pic>
    </p:spTree>
    <p:extLst>
      <p:ext uri="{BB962C8B-B14F-4D97-AF65-F5344CB8AC3E}">
        <p14:creationId xmlns:p14="http://schemas.microsoft.com/office/powerpoint/2010/main" val="1396783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Pointers As Function Arguments</a:t>
            </a:r>
          </a:p>
        </p:txBody>
      </p:sp>
      <p:sp>
        <p:nvSpPr>
          <p:cNvPr id="4" name="TextBox 3"/>
          <p:cNvSpPr txBox="1"/>
          <p:nvPr/>
        </p:nvSpPr>
        <p:spPr>
          <a:xfrm>
            <a:off x="615142" y="2527069"/>
            <a:ext cx="6018414"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print(student* temp)</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"ID:   " &lt;&lt; temp-&gt;id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"Name: " &lt;&lt; temp-&gt;name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"GPA:  " &lt;&lt; temp-&gt;</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print(&amp;s2);</a:t>
            </a:r>
          </a:p>
          <a:p>
            <a:r>
              <a:rPr lang="en-US" dirty="0">
                <a:latin typeface="Courier New" panose="02070309020205020404" pitchFamily="49" charset="0"/>
                <a:cs typeface="Courier New" panose="02070309020205020404" pitchFamily="49" charset="0"/>
              </a:rPr>
              <a:t>student* s3 = new student;</a:t>
            </a:r>
          </a:p>
          <a:p>
            <a:r>
              <a:rPr lang="en-US" dirty="0">
                <a:latin typeface="Courier New" panose="02070309020205020404" pitchFamily="49" charset="0"/>
                <a:cs typeface="Courier New" panose="02070309020205020404" pitchFamily="49" charset="0"/>
              </a:rPr>
              <a:t>print(s3);</a:t>
            </a:r>
          </a:p>
        </p:txBody>
      </p:sp>
      <p:pic>
        <p:nvPicPr>
          <p:cNvPr id="5" name="Picture 4"/>
          <p:cNvPicPr>
            <a:picLocks noChangeAspect="1"/>
          </p:cNvPicPr>
          <p:nvPr/>
        </p:nvPicPr>
        <p:blipFill>
          <a:blip r:embed="rId3"/>
          <a:stretch>
            <a:fillRect/>
          </a:stretch>
        </p:blipFill>
        <p:spPr>
          <a:xfrm>
            <a:off x="5120641" y="4197091"/>
            <a:ext cx="6379080" cy="2151150"/>
          </a:xfrm>
          <a:prstGeom prst="rect">
            <a:avLst/>
          </a:prstGeom>
        </p:spPr>
      </p:pic>
    </p:spTree>
    <p:extLst>
      <p:ext uri="{BB962C8B-B14F-4D97-AF65-F5344CB8AC3E}">
        <p14:creationId xmlns:p14="http://schemas.microsoft.com/office/powerpoint/2010/main" val="41914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and Out arguments</a:t>
            </a:r>
          </a:p>
        </p:txBody>
      </p:sp>
      <p:sp>
        <p:nvSpPr>
          <p:cNvPr id="3" name="TextBox 2"/>
          <p:cNvSpPr txBox="1"/>
          <p:nvPr/>
        </p:nvSpPr>
        <p:spPr>
          <a:xfrm>
            <a:off x="2443942" y="2477193"/>
            <a:ext cx="7315200"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read(student* temp)</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"Enter a student id: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temp-&gt;id &gt;&gt;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"Enter a student name: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temp-&gt;name &gt;&gt;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"Enter a student </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temp-&gt;</a:t>
            </a:r>
            <a:r>
              <a:rPr lang="en-US" dirty="0" err="1">
                <a:latin typeface="Courier New" panose="02070309020205020404" pitchFamily="49" charset="0"/>
                <a:cs typeface="Courier New" panose="02070309020205020404" pitchFamily="49" charset="0"/>
              </a:rPr>
              <a:t>gpa</a:t>
            </a:r>
            <a:r>
              <a:rPr lang="en-US" dirty="0">
                <a:latin typeface="Courier New" panose="02070309020205020404" pitchFamily="49" charset="0"/>
                <a:cs typeface="Courier New" panose="02070309020205020404" pitchFamily="49" charset="0"/>
              </a:rPr>
              <a:t> &gt;&gt;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student	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read(&amp;s);</a:t>
            </a:r>
          </a:p>
        </p:txBody>
      </p:sp>
    </p:spTree>
    <p:extLst>
      <p:ext uri="{BB962C8B-B14F-4D97-AF65-F5344CB8AC3E}">
        <p14:creationId xmlns:p14="http://schemas.microsoft.com/office/powerpoint/2010/main" val="61192752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271</TotalTime>
  <Words>1278</Words>
  <Application>Microsoft Office PowerPoint</Application>
  <PresentationFormat>Widescreen</PresentationFormat>
  <Paragraphs>94</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Structures And Pointers</vt:lpstr>
      <vt:lpstr>Pointing To A Structure</vt:lpstr>
      <vt:lpstr>Member Selection Revisited</vt:lpstr>
      <vt:lpstr>Member Selection Revisited</vt:lpstr>
      <vt:lpstr>Indirection / Dereferencing</vt:lpstr>
      <vt:lpstr>Structures as Function Arguments</vt:lpstr>
      <vt:lpstr>Pointers As Function Arguments</vt:lpstr>
      <vt:lpstr>In and Out arguments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22</cp:revision>
  <dcterms:created xsi:type="dcterms:W3CDTF">2016-07-13T22:03:45Z</dcterms:created>
  <dcterms:modified xsi:type="dcterms:W3CDTF">2021-10-11T15:14:14Z</dcterms:modified>
</cp:coreProperties>
</file>