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B984C7-0AC2-4A52-9F04-9CA683C48CBF}" type="datetimeFigureOut">
              <a:rPr lang="en-US" smtClean="0"/>
              <a:t>10/11/2021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571F1-6E1F-41A0-8F75-2E200C3B65EC}" type="slidenum">
              <a:rPr lang="en-US" smtClean="0"/>
              <a:t>‹#›</a:t>
            </a:fld>
            <a:endParaRPr lang="en-US" dirty="0"/>
          </a:p>
        </p:txBody>
      </p:sp>
    </p:spTree>
    <p:extLst>
      <p:ext uri="{BB962C8B-B14F-4D97-AF65-F5344CB8AC3E}">
        <p14:creationId xmlns:p14="http://schemas.microsoft.com/office/powerpoint/2010/main" val="268024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Most “real world” programs are too large to manage in a single file. While all of the programs that we study this semester are relatively small, we will nevertheless write multi-file programs so that we can learn how to deal with the challenges associated with programs that consist of multiple files.</a:t>
            </a:r>
          </a:p>
          <a:p>
            <a:endParaRPr lang="en-US" dirty="0"/>
          </a:p>
        </p:txBody>
      </p:sp>
      <p:sp>
        <p:nvSpPr>
          <p:cNvPr id="4" name="Slide Number Placeholder 3"/>
          <p:cNvSpPr>
            <a:spLocks noGrp="1"/>
          </p:cNvSpPr>
          <p:nvPr>
            <p:ph type="sldNum" sz="quarter" idx="5"/>
          </p:nvPr>
        </p:nvSpPr>
        <p:spPr/>
        <p:txBody>
          <a:bodyPr/>
          <a:lstStyle/>
          <a:p>
            <a:fld id="{EAA571F1-6E1F-41A0-8F75-2E200C3B65EC}" type="slidenum">
              <a:rPr lang="en-US" smtClean="0"/>
              <a:t>1</a:t>
            </a:fld>
            <a:endParaRPr lang="en-US" dirty="0"/>
          </a:p>
        </p:txBody>
      </p:sp>
    </p:spTree>
    <p:extLst>
      <p:ext uri="{BB962C8B-B14F-4D97-AF65-F5344CB8AC3E}">
        <p14:creationId xmlns:p14="http://schemas.microsoft.com/office/powerpoint/2010/main" val="4214903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by briefly reviewing how the C++ compiler system builds each of our programs. Recall that the full compilation process involves three separate programs: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preprocessor, which processes the directives that begin with # character,</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compiler component, which translates C++ code into machine code, and</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linker, which assembles all of the separate pieces of a program into a single executable.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illustrated here, each source code file, which ends with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cpp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extension, can include any number of header files. It’s also important to notice that when the compiler component, the middle program or bubble, translates a source code file into machine code, that it does so without the benefit of the information contained in any of the other source code files. To begin understanding how this last observation impacts the compilation process, imagine the very real scenario where one structure is specified in one source code file but is used in another.</a:t>
            </a:r>
          </a:p>
          <a:p>
            <a:endParaRPr lang="en-US" dirty="0"/>
          </a:p>
        </p:txBody>
      </p:sp>
      <p:sp>
        <p:nvSpPr>
          <p:cNvPr id="4" name="Slide Number Placeholder 3"/>
          <p:cNvSpPr>
            <a:spLocks noGrp="1"/>
          </p:cNvSpPr>
          <p:nvPr>
            <p:ph type="sldNum" sz="quarter" idx="5"/>
          </p:nvPr>
        </p:nvSpPr>
        <p:spPr/>
        <p:txBody>
          <a:bodyPr/>
          <a:lstStyle/>
          <a:p>
            <a:fld id="{EAA571F1-6E1F-41A0-8F75-2E200C3B65EC}" type="slidenum">
              <a:rPr lang="en-US" smtClean="0"/>
              <a:t>2</a:t>
            </a:fld>
            <a:endParaRPr lang="en-US" dirty="0"/>
          </a:p>
        </p:txBody>
      </p:sp>
    </p:spTree>
    <p:extLst>
      <p:ext uri="{BB962C8B-B14F-4D97-AF65-F5344CB8AC3E}">
        <p14:creationId xmlns:p14="http://schemas.microsoft.com/office/powerpoint/2010/main" val="1453687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we create a structure object, its members consist of individual variables occupying a contiguous block of memory. But memory doesn’t include explicit boundary lines that indicate where one variable or field ends and another begins.</a:t>
            </a:r>
          </a:p>
          <a:p>
            <a:endParaRPr lang="en-US" dirty="0"/>
          </a:p>
        </p:txBody>
      </p:sp>
      <p:sp>
        <p:nvSpPr>
          <p:cNvPr id="4" name="Slide Number Placeholder 3"/>
          <p:cNvSpPr>
            <a:spLocks noGrp="1"/>
          </p:cNvSpPr>
          <p:nvPr>
            <p:ph type="sldNum" sz="quarter" idx="5"/>
          </p:nvPr>
        </p:nvSpPr>
        <p:spPr/>
        <p:txBody>
          <a:bodyPr/>
          <a:lstStyle/>
          <a:p>
            <a:fld id="{EAA571F1-6E1F-41A0-8F75-2E200C3B65EC}" type="slidenum">
              <a:rPr lang="en-US" smtClean="0"/>
              <a:t>3</a:t>
            </a:fld>
            <a:endParaRPr lang="en-US" dirty="0"/>
          </a:p>
        </p:txBody>
      </p:sp>
    </p:spTree>
    <p:extLst>
      <p:ext uri="{BB962C8B-B14F-4D97-AF65-F5344CB8AC3E}">
        <p14:creationId xmlns:p14="http://schemas.microsoft.com/office/powerpoint/2010/main" val="2335362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Think of the structure specification as a template that we overlay on top of the memory. The structure provides the boundaries that separate the variables. In this example, the structure specifies that 2015 is a year, 6 is a month, and 25 is a day. But, what would happen if we tried to interpret this object with a slightly altered structure specification?</a:t>
            </a:r>
          </a:p>
          <a:p>
            <a:endParaRPr lang="en-US" dirty="0"/>
          </a:p>
        </p:txBody>
      </p:sp>
      <p:sp>
        <p:nvSpPr>
          <p:cNvPr id="4" name="Slide Number Placeholder 3"/>
          <p:cNvSpPr>
            <a:spLocks noGrp="1"/>
          </p:cNvSpPr>
          <p:nvPr>
            <p:ph type="sldNum" sz="quarter" idx="5"/>
          </p:nvPr>
        </p:nvSpPr>
        <p:spPr/>
        <p:txBody>
          <a:bodyPr/>
          <a:lstStyle/>
          <a:p>
            <a:fld id="{EAA571F1-6E1F-41A0-8F75-2E200C3B65EC}" type="slidenum">
              <a:rPr lang="en-US" smtClean="0"/>
              <a:t>4</a:t>
            </a:fld>
            <a:endParaRPr lang="en-US" dirty="0"/>
          </a:p>
        </p:txBody>
      </p:sp>
    </p:spTree>
    <p:extLst>
      <p:ext uri="{BB962C8B-B14F-4D97-AF65-F5344CB8AC3E}">
        <p14:creationId xmlns:p14="http://schemas.microsoft.com/office/powerpoint/2010/main" val="1229660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imagine that we must write the person structure specification in each file that uses a person object. How easy might it be to inadvertently change the order of the members or fields, or to leave one out? The answer is, of course, that it is quite easy, especially as the number of members becomes large.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left side of the illustration shows a structure object created with the original structure specification. The right side shows the result of interpreting this object with an altered structure specification, which has the structure members in a different order. This problem can easily happen when we pass a structure object as function argument when the function is defined in one file but is called in a different file, and when the structure specifications are not identical. This error causes the 2015 to be treated as a month, the 6 to be treated as a day, and the 25 to be treated as a year.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 can we avoid making this error?</a:t>
            </a:r>
          </a:p>
          <a:p>
            <a:endParaRPr lang="en-US" dirty="0"/>
          </a:p>
        </p:txBody>
      </p:sp>
      <p:sp>
        <p:nvSpPr>
          <p:cNvPr id="4" name="Slide Number Placeholder 3"/>
          <p:cNvSpPr>
            <a:spLocks noGrp="1"/>
          </p:cNvSpPr>
          <p:nvPr>
            <p:ph type="sldNum" sz="quarter" idx="10"/>
          </p:nvPr>
        </p:nvSpPr>
        <p:spPr/>
        <p:txBody>
          <a:bodyPr/>
          <a:lstStyle/>
          <a:p>
            <a:fld id="{EAA571F1-6E1F-41A0-8F75-2E200C3B65EC}" type="slidenum">
              <a:rPr lang="en-US" smtClean="0"/>
              <a:t>5</a:t>
            </a:fld>
            <a:endParaRPr lang="en-US" dirty="0"/>
          </a:p>
        </p:txBody>
      </p:sp>
    </p:spTree>
    <p:extLst>
      <p:ext uri="{BB962C8B-B14F-4D97-AF65-F5344CB8AC3E}">
        <p14:creationId xmlns:p14="http://schemas.microsoft.com/office/powerpoint/2010/main" val="1360893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Typically, we place structure specifications, which are just declarations, in header files. It is then very easy to #include the header file into any source code file that uses that structure. In this way, every source code file “sees” or uses the same specification for every structure. In a sense, header files become the “glue” that helps bind separate source code files together so that they can form a single, executable program.</a:t>
            </a:r>
          </a:p>
          <a:p>
            <a:endParaRPr lang="en-US" dirty="0"/>
          </a:p>
        </p:txBody>
      </p:sp>
      <p:sp>
        <p:nvSpPr>
          <p:cNvPr id="4" name="Slide Number Placeholder 3"/>
          <p:cNvSpPr>
            <a:spLocks noGrp="1"/>
          </p:cNvSpPr>
          <p:nvPr>
            <p:ph type="sldNum" sz="quarter" idx="5"/>
          </p:nvPr>
        </p:nvSpPr>
        <p:spPr/>
        <p:txBody>
          <a:bodyPr/>
          <a:lstStyle/>
          <a:p>
            <a:fld id="{EAA571F1-6E1F-41A0-8F75-2E200C3B65EC}" type="slidenum">
              <a:rPr lang="en-US" smtClean="0"/>
              <a:t>6</a:t>
            </a:fld>
            <a:endParaRPr lang="en-US" dirty="0"/>
          </a:p>
        </p:txBody>
      </p:sp>
    </p:spTree>
    <p:extLst>
      <p:ext uri="{BB962C8B-B14F-4D97-AF65-F5344CB8AC3E}">
        <p14:creationId xmlns:p14="http://schemas.microsoft.com/office/powerpoint/2010/main" val="4168175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10/11/2021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10/11/2021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10/11/2021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Multi-File Programs</a:t>
            </a:r>
          </a:p>
        </p:txBody>
      </p:sp>
      <p:sp>
        <p:nvSpPr>
          <p:cNvPr id="3" name="Subtitle 2"/>
          <p:cNvSpPr>
            <a:spLocks noGrp="1"/>
          </p:cNvSpPr>
          <p:nvPr>
            <p:ph type="subTitle" idx="1"/>
          </p:nvPr>
        </p:nvSpPr>
        <p:spPr/>
        <p:txBody>
          <a:bodyPr/>
          <a:lstStyle/>
          <a:p>
            <a:r>
              <a:rPr lang="en-US" dirty="0"/>
              <a:t>“Real World” Program Organization</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Compiling Multi-File programs</a:t>
            </a:r>
          </a:p>
        </p:txBody>
      </p:sp>
      <p:pic>
        <p:nvPicPr>
          <p:cNvPr id="4" name="Picture 3"/>
          <p:cNvPicPr>
            <a:picLocks noChangeAspect="1"/>
          </p:cNvPicPr>
          <p:nvPr/>
        </p:nvPicPr>
        <p:blipFill>
          <a:blip r:embed="rId3"/>
          <a:stretch>
            <a:fillRect/>
          </a:stretch>
        </p:blipFill>
        <p:spPr>
          <a:xfrm>
            <a:off x="2560790" y="2495897"/>
            <a:ext cx="7070420" cy="3429000"/>
          </a:xfrm>
          <a:prstGeom prst="rect">
            <a:avLst/>
          </a:prstGeom>
        </p:spPr>
      </p:pic>
    </p:spTree>
    <p:extLst>
      <p:ext uri="{BB962C8B-B14F-4D97-AF65-F5344CB8AC3E}">
        <p14:creationId xmlns:p14="http://schemas.microsoft.com/office/powerpoint/2010/main" val="851879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Multi-byte Data</a:t>
            </a:r>
            <a:br>
              <a:rPr lang="en-US" dirty="0"/>
            </a:br>
            <a:r>
              <a:rPr lang="en-US" dirty="0"/>
              <a:t>In Multi-file Programs</a:t>
            </a:r>
          </a:p>
        </p:txBody>
      </p:sp>
      <p:sp>
        <p:nvSpPr>
          <p:cNvPr id="3" name="Content Placeholder 2"/>
          <p:cNvSpPr>
            <a:spLocks noGrp="1"/>
          </p:cNvSpPr>
          <p:nvPr>
            <p:ph idx="1"/>
          </p:nvPr>
        </p:nvSpPr>
        <p:spPr>
          <a:xfrm>
            <a:off x="2231136" y="2638044"/>
            <a:ext cx="7729728" cy="1302189"/>
          </a:xfrm>
        </p:spPr>
        <p:txBody>
          <a:bodyPr/>
          <a:lstStyle/>
          <a:p>
            <a:r>
              <a:rPr lang="en-US" dirty="0"/>
              <a:t>Most data types occupy more than one byte of memory</a:t>
            </a:r>
          </a:p>
          <a:p>
            <a:r>
              <a:rPr lang="en-US" dirty="0"/>
              <a:t>The compiler “knows” about the byte order of built in data types</a:t>
            </a:r>
          </a:p>
          <a:p>
            <a:r>
              <a:rPr lang="en-US" dirty="0"/>
              <a:t>User-created data types (like structures) must be used consistently in all files</a:t>
            </a:r>
          </a:p>
        </p:txBody>
      </p:sp>
      <p:pic>
        <p:nvPicPr>
          <p:cNvPr id="6" name="Picture 5"/>
          <p:cNvPicPr>
            <a:picLocks noChangeAspect="1"/>
          </p:cNvPicPr>
          <p:nvPr/>
        </p:nvPicPr>
        <p:blipFill>
          <a:blip r:embed="rId3"/>
          <a:stretch>
            <a:fillRect/>
          </a:stretch>
        </p:blipFill>
        <p:spPr>
          <a:xfrm>
            <a:off x="3385911" y="3940233"/>
            <a:ext cx="5495357" cy="1570875"/>
          </a:xfrm>
          <a:prstGeom prst="rect">
            <a:avLst/>
          </a:prstGeom>
        </p:spPr>
      </p:pic>
    </p:spTree>
    <p:extLst>
      <p:ext uri="{BB962C8B-B14F-4D97-AF65-F5344CB8AC3E}">
        <p14:creationId xmlns:p14="http://schemas.microsoft.com/office/powerpoint/2010/main" val="2743067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Structures Interpret Data</a:t>
            </a:r>
          </a:p>
        </p:txBody>
      </p:sp>
      <p:pic>
        <p:nvPicPr>
          <p:cNvPr id="6" name="Picture 5"/>
          <p:cNvPicPr>
            <a:picLocks noChangeAspect="1"/>
          </p:cNvPicPr>
          <p:nvPr/>
        </p:nvPicPr>
        <p:blipFill>
          <a:blip r:embed="rId3"/>
          <a:stretch>
            <a:fillRect/>
          </a:stretch>
        </p:blipFill>
        <p:spPr>
          <a:xfrm>
            <a:off x="6423343" y="2388523"/>
            <a:ext cx="5222582" cy="3247505"/>
          </a:xfrm>
          <a:prstGeom prst="rect">
            <a:avLst/>
          </a:prstGeom>
        </p:spPr>
      </p:pic>
      <p:sp>
        <p:nvSpPr>
          <p:cNvPr id="7" name="TextBox 6"/>
          <p:cNvSpPr txBox="1"/>
          <p:nvPr/>
        </p:nvSpPr>
        <p:spPr>
          <a:xfrm>
            <a:off x="1213650" y="2388523"/>
            <a:ext cx="4572000"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struct person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id;</a:t>
            </a:r>
          </a:p>
          <a:p>
            <a:r>
              <a:rPr lang="en-US" dirty="0">
                <a:latin typeface="Courier New" panose="02070309020205020404" pitchFamily="49" charset="0"/>
                <a:cs typeface="Courier New" panose="02070309020205020404" pitchFamily="49" charset="0"/>
              </a:rPr>
              <a:t>	int		year;</a:t>
            </a:r>
          </a:p>
          <a:p>
            <a:r>
              <a:rPr lang="en-US" dirty="0">
                <a:latin typeface="Courier New" panose="02070309020205020404" pitchFamily="49" charset="0"/>
                <a:cs typeface="Courier New" panose="02070309020205020404" pitchFamily="49" charset="0"/>
              </a:rPr>
              <a:t>	int		month;</a:t>
            </a:r>
          </a:p>
          <a:p>
            <a:r>
              <a:rPr lang="en-US" dirty="0">
                <a:latin typeface="Courier New" panose="02070309020205020404" pitchFamily="49" charset="0"/>
                <a:cs typeface="Courier New" panose="02070309020205020404" pitchFamily="49" charset="0"/>
              </a:rPr>
              <a:t>	int		day;</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person p = {123, 2015, 6, 25 };</a:t>
            </a:r>
          </a:p>
        </p:txBody>
      </p:sp>
    </p:spTree>
    <p:extLst>
      <p:ext uri="{BB962C8B-B14F-4D97-AF65-F5344CB8AC3E}">
        <p14:creationId xmlns:p14="http://schemas.microsoft.com/office/powerpoint/2010/main" val="1912765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Passing structures between Files</a:t>
            </a:r>
          </a:p>
        </p:txBody>
      </p:sp>
      <p:pic>
        <p:nvPicPr>
          <p:cNvPr id="3" name="Picture 2"/>
          <p:cNvPicPr>
            <a:picLocks noChangeAspect="1"/>
          </p:cNvPicPr>
          <p:nvPr/>
        </p:nvPicPr>
        <p:blipFill>
          <a:blip r:embed="rId3"/>
          <a:stretch>
            <a:fillRect/>
          </a:stretch>
        </p:blipFill>
        <p:spPr>
          <a:xfrm>
            <a:off x="2287340" y="4590819"/>
            <a:ext cx="3109969" cy="901700"/>
          </a:xfrm>
          <a:prstGeom prst="rect">
            <a:avLst/>
          </a:prstGeom>
        </p:spPr>
      </p:pic>
      <p:pic>
        <p:nvPicPr>
          <p:cNvPr id="4" name="Picture 3"/>
          <p:cNvPicPr>
            <a:picLocks noChangeAspect="1"/>
          </p:cNvPicPr>
          <p:nvPr/>
        </p:nvPicPr>
        <p:blipFill>
          <a:blip r:embed="rId4"/>
          <a:stretch>
            <a:fillRect/>
          </a:stretch>
        </p:blipFill>
        <p:spPr>
          <a:xfrm>
            <a:off x="6868574" y="4590819"/>
            <a:ext cx="3109969" cy="901700"/>
          </a:xfrm>
          <a:prstGeom prst="rect">
            <a:avLst/>
          </a:prstGeom>
        </p:spPr>
      </p:pic>
      <p:sp>
        <p:nvSpPr>
          <p:cNvPr id="5" name="TextBox 4"/>
          <p:cNvSpPr txBox="1"/>
          <p:nvPr/>
        </p:nvSpPr>
        <p:spPr>
          <a:xfrm>
            <a:off x="2850342" y="2523373"/>
            <a:ext cx="1971040"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struct person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id;</a:t>
            </a:r>
          </a:p>
          <a:p>
            <a:r>
              <a:rPr lang="en-US" dirty="0">
                <a:latin typeface="Courier New" panose="02070309020205020404" pitchFamily="49" charset="0"/>
                <a:cs typeface="Courier New" panose="02070309020205020404" pitchFamily="49" charset="0"/>
              </a:rPr>
              <a:t>	int	year;</a:t>
            </a:r>
          </a:p>
          <a:p>
            <a:r>
              <a:rPr lang="en-US" dirty="0">
                <a:latin typeface="Courier New" panose="02070309020205020404" pitchFamily="49" charset="0"/>
                <a:cs typeface="Courier New" panose="02070309020205020404" pitchFamily="49" charset="0"/>
              </a:rPr>
              <a:t>	int	month;</a:t>
            </a:r>
          </a:p>
          <a:p>
            <a:r>
              <a:rPr lang="en-US" dirty="0">
                <a:latin typeface="Courier New" panose="02070309020205020404" pitchFamily="49" charset="0"/>
                <a:cs typeface="Courier New" panose="02070309020205020404" pitchFamily="49" charset="0"/>
              </a:rPr>
              <a:t>	int	day;</a:t>
            </a:r>
          </a:p>
          <a:p>
            <a:r>
              <a:rPr lang="en-US" dirty="0">
                <a:latin typeface="Courier New" panose="02070309020205020404" pitchFamily="49" charset="0"/>
                <a:cs typeface="Courier New" panose="02070309020205020404" pitchFamily="49" charset="0"/>
              </a:rPr>
              <a:t>};</a:t>
            </a:r>
          </a:p>
        </p:txBody>
      </p:sp>
      <p:sp>
        <p:nvSpPr>
          <p:cNvPr id="6" name="TextBox 5"/>
          <p:cNvSpPr txBox="1"/>
          <p:nvPr/>
        </p:nvSpPr>
        <p:spPr>
          <a:xfrm>
            <a:off x="7426032" y="2525222"/>
            <a:ext cx="1995055"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struct person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id;</a:t>
            </a:r>
          </a:p>
          <a:p>
            <a:r>
              <a:rPr lang="en-US" dirty="0">
                <a:latin typeface="Courier New" panose="02070309020205020404" pitchFamily="49" charset="0"/>
                <a:cs typeface="Courier New" panose="02070309020205020404" pitchFamily="49" charset="0"/>
              </a:rPr>
              <a:t>	int	month;</a:t>
            </a:r>
          </a:p>
          <a:p>
            <a:r>
              <a:rPr lang="en-US" dirty="0">
                <a:latin typeface="Courier New" panose="02070309020205020404" pitchFamily="49" charset="0"/>
                <a:cs typeface="Courier New" panose="02070309020205020404" pitchFamily="49" charset="0"/>
              </a:rPr>
              <a:t>	int	day;</a:t>
            </a:r>
          </a:p>
          <a:p>
            <a:r>
              <a:rPr lang="en-US" dirty="0">
                <a:latin typeface="Courier New" panose="02070309020205020404" pitchFamily="49" charset="0"/>
                <a:cs typeface="Courier New" panose="02070309020205020404" pitchFamily="49" charset="0"/>
              </a:rPr>
              <a:t>	int	year;</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88872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Header Files Provide Consistency</a:t>
            </a:r>
          </a:p>
        </p:txBody>
      </p:sp>
      <p:pic>
        <p:nvPicPr>
          <p:cNvPr id="3" name="Picture 2"/>
          <p:cNvPicPr>
            <a:picLocks noChangeAspect="1"/>
          </p:cNvPicPr>
          <p:nvPr/>
        </p:nvPicPr>
        <p:blipFill>
          <a:blip r:embed="rId3"/>
          <a:stretch>
            <a:fillRect/>
          </a:stretch>
        </p:blipFill>
        <p:spPr>
          <a:xfrm>
            <a:off x="3614371" y="2322022"/>
            <a:ext cx="4963257" cy="3810000"/>
          </a:xfrm>
          <a:prstGeom prst="rect">
            <a:avLst/>
          </a:prstGeom>
        </p:spPr>
      </p:pic>
    </p:spTree>
    <p:extLst>
      <p:ext uri="{BB962C8B-B14F-4D97-AF65-F5344CB8AC3E}">
        <p14:creationId xmlns:p14="http://schemas.microsoft.com/office/powerpoint/2010/main" val="49376708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92</TotalTime>
  <Words>783</Words>
  <Application>Microsoft Office PowerPoint</Application>
  <PresentationFormat>Widescreen</PresentationFormat>
  <Paragraphs>54</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Multi-File Programs</vt:lpstr>
      <vt:lpstr>Compiling Multi-File programs</vt:lpstr>
      <vt:lpstr>Multi-byte Data In Multi-file Programs</vt:lpstr>
      <vt:lpstr>Structures Interpret Data</vt:lpstr>
      <vt:lpstr>Passing structures between Files</vt:lpstr>
      <vt:lpstr>Header Files Provide Consistency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10</cp:revision>
  <dcterms:created xsi:type="dcterms:W3CDTF">2016-07-13T22:03:45Z</dcterms:created>
  <dcterms:modified xsi:type="dcterms:W3CDTF">2021-10-11T21:40:40Z</dcterms:modified>
</cp:coreProperties>
</file>