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heme/theme3.xml" ContentType="application/vnd.openxmlformats-officedocument.theme+xml"/>
  <Override PartName="/ppt/tags/tag39.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notesSlides/notesSlide1.xml" ContentType="application/vnd.openxmlformats-officedocument.presentationml.notesSlide+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notesSlides/notesSlide2.xml" ContentType="application/vnd.openxmlformats-officedocument.presentationml.notesSlide+xml"/>
  <Override PartName="/ppt/tags/tag45.xml" ContentType="application/vnd.openxmlformats-officedocument.presentationml.tags+xml"/>
  <Override PartName="/ppt/notesSlides/notesSlide3.xml" ContentType="application/vnd.openxmlformats-officedocument.presentationml.notesSlide+xml"/>
  <Override PartName="/ppt/tags/tag46.xml" ContentType="application/vnd.openxmlformats-officedocument.presentationml.tags+xml"/>
  <Override PartName="/ppt/notesSlides/notesSlide4.xml" ContentType="application/vnd.openxmlformats-officedocument.presentationml.notesSlide+xml"/>
  <Override PartName="/ppt/tags/tag47.xml" ContentType="application/vnd.openxmlformats-officedocument.presentationml.tags+xml"/>
  <Override PartName="/ppt/notesSlides/notesSlide5.xml" ContentType="application/vnd.openxmlformats-officedocument.presentationml.notesSlide+xml"/>
  <Override PartName="/ppt/tags/tag48.xml" ContentType="application/vnd.openxmlformats-officedocument.presentationml.tags+xml"/>
  <Override PartName="/ppt/tags/tag49.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notesSlides/notesSlide6.xml" ContentType="application/vnd.openxmlformats-officedocument.presentationml.notesSlide+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72" r:id="rId2"/>
  </p:sldMasterIdLst>
  <p:notesMasterIdLst>
    <p:notesMasterId r:id="rId10"/>
  </p:notesMasterIdLst>
  <p:sldIdLst>
    <p:sldId id="256" r:id="rId3"/>
    <p:sldId id="257" r:id="rId4"/>
    <p:sldId id="259" r:id="rId5"/>
    <p:sldId id="260" r:id="rId6"/>
    <p:sldId id="261" r:id="rId7"/>
    <p:sldId id="262" r:id="rId8"/>
    <p:sldId id="263"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2" d="100"/>
          <a:sy n="72" d="100"/>
        </p:scale>
        <p:origin x="49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presProps" Target="presProps.xml"/><Relationship Id="rId5" Type="http://schemas.openxmlformats.org/officeDocument/2006/relationships/slide" Target="slides/slide3.xml"/><Relationship Id="rId10"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63D9E3B-B0B6-4D55-AF61-1BEA5EBF7A51}" type="datetimeFigureOut">
              <a:rPr lang="en-US" smtClean="0"/>
              <a:t>1/3/2022</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941D4CD-266F-4B06-BF79-759FB0DC3738}" type="slidenum">
              <a:rPr lang="en-US" smtClean="0"/>
              <a:t>‹#›</a:t>
            </a:fld>
            <a:endParaRPr lang="en-US"/>
          </a:p>
        </p:txBody>
      </p:sp>
    </p:spTree>
    <p:extLst>
      <p:ext uri="{BB962C8B-B14F-4D97-AF65-F5344CB8AC3E}">
        <p14:creationId xmlns:p14="http://schemas.microsoft.com/office/powerpoint/2010/main" val="339272148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fundamental swapping problem begins with two initialized variables. Our task is to swap the contents of the variables. Depending on the type of data stored in the variables, some very clever solutions are sometimes possible. But the most general solution follows a well-known pattern.</a:t>
            </a:r>
            <a:endParaRPr lang="en-US" dirty="0"/>
          </a:p>
        </p:txBody>
      </p:sp>
      <p:sp>
        <p:nvSpPr>
          <p:cNvPr id="4" name="Slide Number Placeholder 3"/>
          <p:cNvSpPr>
            <a:spLocks noGrp="1"/>
          </p:cNvSpPr>
          <p:nvPr>
            <p:ph type="sldNum" sz="quarter" idx="5"/>
          </p:nvPr>
        </p:nvSpPr>
        <p:spPr/>
        <p:txBody>
          <a:bodyPr/>
          <a:lstStyle/>
          <a:p>
            <a:fld id="{A941D4CD-266F-4B06-BF79-759FB0DC3738}" type="slidenum">
              <a:rPr lang="en-US" smtClean="0"/>
              <a:t>1</a:t>
            </a:fld>
            <a:endParaRPr lang="en-US"/>
          </a:p>
        </p:txBody>
      </p:sp>
    </p:spTree>
    <p:extLst>
      <p:ext uri="{BB962C8B-B14F-4D97-AF65-F5344CB8AC3E}">
        <p14:creationId xmlns:p14="http://schemas.microsoft.com/office/powerpoint/2010/main" val="97806843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We first saw the swapping problem in chapter one, likening a variable to a glass. The general solution will work if the data type, the kind of glasses, supports two operations. First, we can define a variable of the given data type. Second, we can copy the contents of one variable to another.</a:t>
            </a:r>
          </a:p>
        </p:txBody>
      </p:sp>
      <p:sp>
        <p:nvSpPr>
          <p:cNvPr id="4" name="Slide Number Placeholder 3"/>
          <p:cNvSpPr>
            <a:spLocks noGrp="1"/>
          </p:cNvSpPr>
          <p:nvPr>
            <p:ph type="sldNum" sz="quarter" idx="5"/>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31F6A089-765D-4D8A-A19B-EFE602F8F86B}" type="slidenum">
              <a:rPr kumimoji="0" lang="en-US"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2</a:t>
            </a:fld>
            <a:endParaRPr kumimoji="0" lang="en-US"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40796886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For our first step, we define a local temporary variable. Next, we assign the contents of one variable (it doesn’t matter which) to the temporary variable. Pouring liquid from one glass to another leaves the first glass empty. But copying data from one variable to another, which is how assignment usually works, leaves the data in the first glass. Still, we can imagine that the variable is empty and ready for the next step.</a:t>
            </a:r>
          </a:p>
        </p:txBody>
      </p:sp>
      <p:sp>
        <p:nvSpPr>
          <p:cNvPr id="4" name="Slide Number Placeholder 3"/>
          <p:cNvSpPr>
            <a:spLocks noGrp="1"/>
          </p:cNvSpPr>
          <p:nvPr>
            <p:ph type="sldNum" sz="quarter" idx="5"/>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31F6A089-765D-4D8A-A19B-EFE602F8F86B}" type="slidenum">
              <a:rPr kumimoji="0" lang="en-US"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3</a:t>
            </a:fld>
            <a:endParaRPr kumimoji="0" lang="en-US"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82339252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It would spill if we were really pouring more liquid into a full glass. But when we copy data into to “full” variable, the new data overwrites or replaces the existing data.</a:t>
            </a:r>
          </a:p>
        </p:txBody>
      </p:sp>
      <p:sp>
        <p:nvSpPr>
          <p:cNvPr id="4" name="Slide Number Placeholder 3"/>
          <p:cNvSpPr>
            <a:spLocks noGrp="1"/>
          </p:cNvSpPr>
          <p:nvPr>
            <p:ph type="sldNum" sz="quarter" idx="5"/>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31F6A089-765D-4D8A-A19B-EFE602F8F86B}" type="slidenum">
              <a:rPr kumimoji="0" lang="en-US"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4</a:t>
            </a:fld>
            <a:endParaRPr kumimoji="0" lang="en-US"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139712792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Our third and final step is copying the data from the temporary variable to the “emptied” original variable.</a:t>
            </a:r>
          </a:p>
        </p:txBody>
      </p:sp>
      <p:sp>
        <p:nvSpPr>
          <p:cNvPr id="4" name="Slide Number Placeholder 3"/>
          <p:cNvSpPr>
            <a:spLocks noGrp="1"/>
          </p:cNvSpPr>
          <p:nvPr>
            <p:ph type="sldNum" sz="quarter" idx="5"/>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31F6A089-765D-4D8A-A19B-EFE602F8F86B}" type="slidenum">
              <a:rPr kumimoji="0" lang="en-US"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5</a:t>
            </a:fld>
            <a:endParaRPr kumimoji="0" lang="en-US"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79652171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7000"/>
              </a:lnSpc>
              <a:spcBef>
                <a:spcPts val="0"/>
              </a:spcBef>
              <a:spcAft>
                <a:spcPts val="80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We’ve seen in this chapter that we can define variables of structure type and that structure assignment performs a byte-wise copy from the right side operand to the left side. That means we can use our general chapter one solution with structures with one condition: none of the structure fields can be a pointer. We’ll explore that particular problem later in the text.</a:t>
            </a:r>
          </a:p>
        </p:txBody>
      </p:sp>
      <p:sp>
        <p:nvSpPr>
          <p:cNvPr id="4" name="Slide Number Placeholder 3"/>
          <p:cNvSpPr>
            <a:spLocks noGrp="1"/>
          </p:cNvSpPr>
          <p:nvPr>
            <p:ph type="sldNum" sz="quarter" idx="5"/>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31F6A089-765D-4D8A-A19B-EFE602F8F86B}" type="slidenum">
              <a:rPr kumimoji="0" lang="en-US"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457200" rtl="0" eaLnBrk="1" fontAlgn="auto" latinLnBrk="0" hangingPunct="1">
                <a:lnSpc>
                  <a:spcPct val="100000"/>
                </a:lnSpc>
                <a:spcBef>
                  <a:spcPts val="0"/>
                </a:spcBef>
                <a:spcAft>
                  <a:spcPts val="0"/>
                </a:spcAft>
                <a:buClrTx/>
                <a:buSzTx/>
                <a:buFontTx/>
                <a:buNone/>
                <a:tabLst/>
                <a:defRPr/>
              </a:pPr>
              <a:t>6</a:t>
            </a:fld>
            <a:endParaRPr kumimoji="0" lang="en-US"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23346841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dirty="0">
                <a:effectLst/>
                <a:latin typeface="Calibri" panose="020F0502020204030204" pitchFamily="34" charset="0"/>
                <a:ea typeface="Times New Roman" panose="02020603050405020304" pitchFamily="18" charset="0"/>
                <a:cs typeface="Times New Roman" panose="02020603050405020304" pitchFamily="18" charset="0"/>
              </a:rPr>
              <a:t>The example begins with a structure with three non-pointer fields. It defines and initializes two structure objects. It takes three general statements to swap the contents of the two object variables.</a:t>
            </a:r>
          </a:p>
        </p:txBody>
      </p:sp>
      <p:sp>
        <p:nvSpPr>
          <p:cNvPr id="4" name="Slide Number Placeholder 3"/>
          <p:cNvSpPr>
            <a:spLocks noGrp="1"/>
          </p:cNvSpPr>
          <p:nvPr>
            <p:ph type="sldNum" sz="quarter" idx="5"/>
          </p:nvPr>
        </p:nvSpPr>
        <p:spPr/>
        <p:txBody>
          <a:bodyPr/>
          <a:lstStyle/>
          <a:p>
            <a:fld id="{A941D4CD-266F-4B06-BF79-759FB0DC3738}" type="slidenum">
              <a:rPr lang="en-US" smtClean="0"/>
              <a:t>7</a:t>
            </a:fld>
            <a:endParaRPr lang="en-US"/>
          </a:p>
        </p:txBody>
      </p:sp>
    </p:spTree>
    <p:extLst>
      <p:ext uri="{BB962C8B-B14F-4D97-AF65-F5344CB8AC3E}">
        <p14:creationId xmlns:p14="http://schemas.microsoft.com/office/powerpoint/2010/main" val="1300872493"/>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tags" Target="../tags/tag8.xml"/><Relationship Id="rId2" Type="http://schemas.openxmlformats.org/officeDocument/2006/relationships/tags" Target="../tags/tag7.xml"/><Relationship Id="rId1" Type="http://schemas.openxmlformats.org/officeDocument/2006/relationships/tags" Target="../tags/tag6.xml"/><Relationship Id="rId6" Type="http://schemas.openxmlformats.org/officeDocument/2006/relationships/slideMaster" Target="../slideMasters/slideMaster1.xml"/><Relationship Id="rId5" Type="http://schemas.openxmlformats.org/officeDocument/2006/relationships/tags" Target="../tags/tag10.xml"/><Relationship Id="rId4" Type="http://schemas.openxmlformats.org/officeDocument/2006/relationships/tags" Target="../tags/tag9.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3" Type="http://schemas.openxmlformats.org/officeDocument/2006/relationships/tags" Target="../tags/tag24.xml"/><Relationship Id="rId2" Type="http://schemas.openxmlformats.org/officeDocument/2006/relationships/tags" Target="../tags/tag23.xml"/><Relationship Id="rId1" Type="http://schemas.openxmlformats.org/officeDocument/2006/relationships/tags" Target="../tags/tag22.xml"/><Relationship Id="rId6" Type="http://schemas.openxmlformats.org/officeDocument/2006/relationships/slideMaster" Target="../slideMasters/slideMaster2.xml"/><Relationship Id="rId5" Type="http://schemas.openxmlformats.org/officeDocument/2006/relationships/tags" Target="../tags/tag26.xml"/><Relationship Id="rId4" Type="http://schemas.openxmlformats.org/officeDocument/2006/relationships/tags" Target="../tags/tag25.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34.xml"/><Relationship Id="rId3" Type="http://schemas.openxmlformats.org/officeDocument/2006/relationships/tags" Target="../tags/tag29.xml"/><Relationship Id="rId7" Type="http://schemas.openxmlformats.org/officeDocument/2006/relationships/tags" Target="../tags/tag33.xml"/><Relationship Id="rId2" Type="http://schemas.openxmlformats.org/officeDocument/2006/relationships/tags" Target="../tags/tag28.xml"/><Relationship Id="rId1" Type="http://schemas.openxmlformats.org/officeDocument/2006/relationships/tags" Target="../tags/tag27.xml"/><Relationship Id="rId6" Type="http://schemas.openxmlformats.org/officeDocument/2006/relationships/tags" Target="../tags/tag32.xml"/><Relationship Id="rId5" Type="http://schemas.openxmlformats.org/officeDocument/2006/relationships/tags" Target="../tags/tag31.xml"/><Relationship Id="rId4" Type="http://schemas.openxmlformats.org/officeDocument/2006/relationships/tags" Target="../tags/tag30.xml"/><Relationship Id="rId9"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3" Type="http://schemas.openxmlformats.org/officeDocument/2006/relationships/tags" Target="../tags/tag37.xml"/><Relationship Id="rId2" Type="http://schemas.openxmlformats.org/officeDocument/2006/relationships/tags" Target="../tags/tag36.xml"/><Relationship Id="rId1" Type="http://schemas.openxmlformats.org/officeDocument/2006/relationships/tags" Target="../tags/tag35.xml"/><Relationship Id="rId5" Type="http://schemas.openxmlformats.org/officeDocument/2006/relationships/slideMaster" Target="../slideMasters/slideMaster2.xml"/><Relationship Id="rId4" Type="http://schemas.openxmlformats.org/officeDocument/2006/relationships/tags" Target="../tags/tag38.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tags" Target="../tags/tag13.xml"/><Relationship Id="rId7" Type="http://schemas.openxmlformats.org/officeDocument/2006/relationships/slideMaster" Target="../slideMasters/slideMaster1.xml"/><Relationship Id="rId2" Type="http://schemas.openxmlformats.org/officeDocument/2006/relationships/tags" Target="../tags/tag12.xml"/><Relationship Id="rId1" Type="http://schemas.openxmlformats.org/officeDocument/2006/relationships/tags" Target="../tags/tag11.xml"/><Relationship Id="rId6" Type="http://schemas.openxmlformats.org/officeDocument/2006/relationships/tags" Target="../tags/tag16.xml"/><Relationship Id="rId5" Type="http://schemas.openxmlformats.org/officeDocument/2006/relationships/tags" Target="../tags/tag15.xml"/><Relationship Id="rId4" Type="http://schemas.openxmlformats.org/officeDocument/2006/relationships/tags" Target="../tags/tag14.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custDataLst>
              <p:tags r:id="rId2"/>
            </p:custDataLst>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1/3/2022</a:t>
            </a:fld>
            <a:endParaRPr lang="en-US"/>
          </a:p>
        </p:txBody>
      </p:sp>
      <p:sp>
        <p:nvSpPr>
          <p:cNvPr id="8" name="Footer Placeholder 7"/>
          <p:cNvSpPr>
            <a:spLocks noGrp="1"/>
          </p:cNvSpPr>
          <p:nvPr>
            <p:ph type="ftr" sz="quarter" idx="11"/>
            <p:custDataLst>
              <p:tags r:id="rId4"/>
            </p:custDataLst>
          </p:nvPr>
        </p:nvSpPr>
        <p:spPr/>
        <p:txBody>
          <a:bodyPr/>
          <a:lstStyle/>
          <a:p>
            <a:endParaRPr lang="en-US"/>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0298180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9133353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421850539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custDataLst>
              <p:tags r:id="rId2"/>
            </p:custDataLst>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custDataLst>
              <p:tags r:id="rId3"/>
            </p:custDataLst>
          </p:nvPr>
        </p:nvSpPr>
        <p:spPr/>
        <p:txBody>
          <a:bodyPr/>
          <a:lstStyle/>
          <a:p>
            <a:fld id="{B40FB4B4-2185-4162-9846-7C5876CD7D32}" type="datetimeFigureOut">
              <a:rPr lang="en-US" smtClean="0"/>
              <a:t>1/3/2022</a:t>
            </a:fld>
            <a:endParaRPr lang="en-US"/>
          </a:p>
        </p:txBody>
      </p:sp>
      <p:sp>
        <p:nvSpPr>
          <p:cNvPr id="8" name="Footer Placeholder 7"/>
          <p:cNvSpPr>
            <a:spLocks noGrp="1"/>
          </p:cNvSpPr>
          <p:nvPr>
            <p:ph type="ftr" sz="quarter" idx="11"/>
            <p:custDataLst>
              <p:tags r:id="rId4"/>
            </p:custDataLst>
          </p:nvPr>
        </p:nvSpPr>
        <p:spPr/>
        <p:txBody>
          <a:bodyPr/>
          <a:lstStyle/>
          <a:p>
            <a:endParaRPr lang="en-US"/>
          </a:p>
        </p:txBody>
      </p:sp>
      <p:sp>
        <p:nvSpPr>
          <p:cNvPr id="9" name="Slide Number Placeholder 8"/>
          <p:cNvSpPr>
            <a:spLocks noGrp="1"/>
          </p:cNvSpPr>
          <p:nvPr>
            <p:ph type="sldNum" sz="quarter" idx="12"/>
            <p:custDataLst>
              <p:tags r:id="rId5"/>
            </p:custDataLst>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1988458760"/>
      </p:ext>
    </p:extLst>
  </p:cSld>
  <p:clrMapOvr>
    <a:overrideClrMapping bg1="dk1" tx1="lt1" bg2="dk2" tx2="lt2" accent1="accent1" accent2="accent2" accent3="accent3" accent4="accent4" accent5="accent5" accent6="accent6" hlink="hlink" folHlink="folHlink"/>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1/3/2022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46919878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1/3/2022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4070398415"/>
      </p:ext>
    </p:extLst>
  </p:cSld>
  <p:clrMapOvr>
    <a:overrideClrMapping bg1="dk1" tx1="lt1" bg2="dk2" tx2="lt2" accent1="accent1" accent2="accent2" accent3="accent3" accent4="accent4" accent5="accent5" accent6="accent6" hlink="hlink" folHlink="folHlink"/>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B40FB4B4-2185-4162-9846-7C5876CD7D32}" type="datetimeFigureOut">
              <a:rPr lang="en-US" smtClean="0"/>
              <a:t>1/3/2022</a:t>
            </a:fld>
            <a:endParaRPr lang="en-US"/>
          </a:p>
        </p:txBody>
      </p:sp>
      <p:sp>
        <p:nvSpPr>
          <p:cNvPr id="9" name="Footer Placeholder 8"/>
          <p:cNvSpPr>
            <a:spLocks noGrp="1"/>
          </p:cNvSpPr>
          <p:nvPr>
            <p:ph type="ftr" sz="quarter" idx="11"/>
          </p:nvPr>
        </p:nvSpPr>
        <p:spPr/>
        <p:txBody>
          <a:bodyPr/>
          <a:lstStyle/>
          <a:p>
            <a:endParaRPr lang="en-US"/>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153536397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custDataLst>
              <p:tags r:id="rId1"/>
            </p:custDataLst>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custDataLst>
              <p:tags r:id="rId2"/>
            </p:custDataLst>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custDataLst>
              <p:tags r:id="rId3"/>
            </p:custDataLst>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custDataLst>
              <p:tags r:id="rId4"/>
            </p:custDataLst>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custDataLst>
              <p:tags r:id="rId5"/>
            </p:custDataLst>
          </p:nvPr>
        </p:nvSpPr>
        <p:spPr/>
        <p:txBody>
          <a:bodyPr/>
          <a:lstStyle/>
          <a:p>
            <a:fld id="{B40FB4B4-2185-4162-9846-7C5876CD7D32}" type="datetimeFigureOut">
              <a:rPr lang="en-US" smtClean="0"/>
              <a:t>1/3/2022</a:t>
            </a:fld>
            <a:endParaRPr lang="en-US"/>
          </a:p>
        </p:txBody>
      </p:sp>
      <p:sp>
        <p:nvSpPr>
          <p:cNvPr id="8" name="Footer Placeholder 7"/>
          <p:cNvSpPr>
            <a:spLocks noGrp="1"/>
          </p:cNvSpPr>
          <p:nvPr>
            <p:ph type="ftr" sz="quarter" idx="11"/>
            <p:custDataLst>
              <p:tags r:id="rId6"/>
            </p:custDataLst>
          </p:nvPr>
        </p:nvSpPr>
        <p:spPr/>
        <p:txBody>
          <a:bodyPr/>
          <a:lstStyle/>
          <a:p>
            <a:endParaRPr lang="en-US"/>
          </a:p>
        </p:txBody>
      </p:sp>
      <p:sp>
        <p:nvSpPr>
          <p:cNvPr id="9" name="Slide Number Placeholder 8"/>
          <p:cNvSpPr>
            <a:spLocks noGrp="1"/>
          </p:cNvSpPr>
          <p:nvPr>
            <p:ph type="sldNum" sz="quarter" idx="12"/>
            <p:custDataLst>
              <p:tags r:id="rId7"/>
            </p:custDataLst>
          </p:nvPr>
        </p:nvSpPr>
        <p:spPr/>
        <p:txBody>
          <a:bodyPr/>
          <a:lstStyle/>
          <a:p>
            <a:fld id="{BD0C1318-927F-4BC9-B599-DD0BEB3764AB}" type="slidenum">
              <a:rPr lang="en-US" smtClean="0"/>
              <a:t>‹#›</a:t>
            </a:fld>
            <a:endParaRPr lang="en-US"/>
          </a:p>
        </p:txBody>
      </p:sp>
      <p:sp>
        <p:nvSpPr>
          <p:cNvPr id="10" name="Title 9"/>
          <p:cNvSpPr>
            <a:spLocks noGrp="1"/>
          </p:cNvSpPr>
          <p:nvPr>
            <p:ph type="title"/>
            <p:custDataLst>
              <p:tags r:id="rId8"/>
            </p:custDataLst>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14579426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Date Placeholder 2"/>
          <p:cNvSpPr>
            <a:spLocks noGrp="1"/>
          </p:cNvSpPr>
          <p:nvPr>
            <p:ph type="dt" sz="half" idx="10"/>
            <p:custDataLst>
              <p:tags r:id="rId2"/>
            </p:custDataLst>
          </p:nvPr>
        </p:nvSpPr>
        <p:spPr/>
        <p:txBody>
          <a:bodyPr/>
          <a:lstStyle/>
          <a:p>
            <a:fld id="{B40FB4B4-2185-4162-9846-7C5876CD7D32}" type="datetimeFigureOut">
              <a:rPr lang="en-US" smtClean="0"/>
              <a:t>1/3/2022</a:t>
            </a:fld>
            <a:endParaRPr lang="en-US"/>
          </a:p>
        </p:txBody>
      </p:sp>
      <p:sp>
        <p:nvSpPr>
          <p:cNvPr id="4" name="Footer Placeholder 3"/>
          <p:cNvSpPr>
            <a:spLocks noGrp="1"/>
          </p:cNvSpPr>
          <p:nvPr>
            <p:ph type="ftr" sz="quarter" idx="11"/>
            <p:custDataLst>
              <p:tags r:id="rId3"/>
            </p:custDataLst>
          </p:nvPr>
        </p:nvSpPr>
        <p:spPr/>
        <p:txBody>
          <a:bodyPr/>
          <a:lstStyle/>
          <a:p>
            <a:endParaRPr lang="en-US"/>
          </a:p>
        </p:txBody>
      </p:sp>
      <p:sp>
        <p:nvSpPr>
          <p:cNvPr id="5" name="Slide Number Placeholder 4"/>
          <p:cNvSpPr>
            <a:spLocks noGrp="1"/>
          </p:cNvSpPr>
          <p:nvPr>
            <p:ph type="sldNum" sz="quarter" idx="12"/>
            <p:custDataLst>
              <p:tags r:id="rId4"/>
            </p:custDataLst>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15094162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1/3/2022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11660006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1/3/2022</a:t>
            </a:fld>
            <a:endParaRPr lang="en-US"/>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105045952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40FB4B4-2185-4162-9846-7C5876CD7D32}" type="datetimeFigureOut">
              <a:rPr lang="en-US" smtClean="0"/>
              <a:t>1/3/2022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28630478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1/3/2022</a:t>
            </a:fld>
            <a:endParaRPr lang="en-US"/>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89646703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75895604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40FB4B4-2185-4162-9846-7C5876CD7D32}" type="datetimeFigureOut">
              <a:rPr lang="en-US" smtClean="0"/>
              <a:t>1/3/2022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127241439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1/3/2022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94196239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custDataLst>
              <p:tags r:id="rId1"/>
            </p:custDataLst>
          </p:nvPr>
        </p:nvSpPr>
        <p:spPr/>
        <p:txBody>
          <a:bodyPr/>
          <a:lstStyle/>
          <a:p>
            <a:r>
              <a:rPr lang="en-US"/>
              <a:t>Click to edit Master title style</a:t>
            </a:r>
            <a:endParaRPr lang="en-US" dirty="0"/>
          </a:p>
        </p:txBody>
      </p:sp>
      <p:sp>
        <p:nvSpPr>
          <p:cNvPr id="3" name="Content Placeholder 2"/>
          <p:cNvSpPr>
            <a:spLocks noGrp="1"/>
          </p:cNvSpPr>
          <p:nvPr>
            <p:ph sz="half" idx="1"/>
            <p:custDataLst>
              <p:tags r:id="rId2"/>
            </p:custDataLst>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custDataLst>
              <p:tags r:id="rId3"/>
            </p:custDataLst>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custDataLst>
              <p:tags r:id="rId4"/>
            </p:custDataLst>
          </p:nvPr>
        </p:nvSpPr>
        <p:spPr/>
        <p:txBody>
          <a:bodyPr/>
          <a:lstStyle/>
          <a:p>
            <a:fld id="{B40FB4B4-2185-4162-9846-7C5876CD7D32}" type="datetimeFigureOut">
              <a:rPr lang="en-US" smtClean="0"/>
              <a:t>1/3/2022</a:t>
            </a:fld>
            <a:endParaRPr lang="en-US"/>
          </a:p>
        </p:txBody>
      </p:sp>
      <p:sp>
        <p:nvSpPr>
          <p:cNvPr id="9" name="Footer Placeholder 8"/>
          <p:cNvSpPr>
            <a:spLocks noGrp="1"/>
          </p:cNvSpPr>
          <p:nvPr>
            <p:ph type="ftr" sz="quarter" idx="11"/>
            <p:custDataLst>
              <p:tags r:id="rId5"/>
            </p:custDataLst>
          </p:nvPr>
        </p:nvSpPr>
        <p:spPr/>
        <p:txBody>
          <a:bodyPr/>
          <a:lstStyle/>
          <a:p>
            <a:endParaRPr lang="en-US"/>
          </a:p>
        </p:txBody>
      </p:sp>
      <p:sp>
        <p:nvSpPr>
          <p:cNvPr id="10" name="Slide Number Placeholder 9"/>
          <p:cNvSpPr>
            <a:spLocks noGrp="1"/>
          </p:cNvSpPr>
          <p:nvPr>
            <p:ph type="sldNum" sz="quarter" idx="12"/>
            <p:custDataLst>
              <p:tags r:id="rId6"/>
            </p:custDataLst>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9242365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B40FB4B4-2185-4162-9846-7C5876CD7D32}" type="datetimeFigureOut">
              <a:rPr lang="en-US" smtClean="0"/>
              <a:t>1/3/2022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D0C1318-927F-4BC9-B599-DD0BEB3764AB}" type="slidenum">
              <a:rPr lang="en-US" smtClean="0"/>
              <a:t>‹#›</a:t>
            </a:fld>
            <a:endParaRPr lang="en-US"/>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23451363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40FB4B4-2185-4162-9846-7C5876CD7D32}" type="datetimeFigureOut">
              <a:rPr lang="en-US" smtClean="0"/>
              <a:t>1/3/2022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32118290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0FB4B4-2185-4162-9846-7C5876CD7D32}" type="datetimeFigureOut">
              <a:rPr lang="en-US" smtClean="0"/>
              <a:t>1/3/2022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6909036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B40FB4B4-2185-4162-9846-7C5876CD7D32}" type="datetimeFigureOut">
              <a:rPr lang="en-US" smtClean="0"/>
              <a:t>1/3/2022</a:t>
            </a:fld>
            <a:endParaRPr lang="en-US"/>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1" name="Slide Number Placeholder 10"/>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22969191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B40FB4B4-2185-4162-9846-7C5876CD7D32}" type="datetimeFigureOut">
              <a:rPr lang="en-US" smtClean="0"/>
              <a:t>1/3/2022</a:t>
            </a:fld>
            <a:endParaRPr lang="en-US"/>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0" name="Slide Number Placeholder 9"/>
          <p:cNvSpPr>
            <a:spLocks noGrp="1"/>
          </p:cNvSpPr>
          <p:nvPr>
            <p:ph type="sldNum" sz="quarter" idx="12"/>
          </p:nvPr>
        </p:nvSpPr>
        <p:spPr/>
        <p:txBody>
          <a:bodyPr/>
          <a:lstStyle/>
          <a:p>
            <a:fld id="{BD0C1318-927F-4BC9-B599-DD0BEB3764AB}" type="slidenum">
              <a:rPr lang="en-US" smtClean="0"/>
              <a:t>‹#›</a:t>
            </a:fld>
            <a:endParaRPr lang="en-US"/>
          </a:p>
        </p:txBody>
      </p:sp>
    </p:spTree>
    <p:extLst>
      <p:ext uri="{BB962C8B-B14F-4D97-AF65-F5344CB8AC3E}">
        <p14:creationId xmlns:p14="http://schemas.microsoft.com/office/powerpoint/2010/main" val="10598021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17" Type="http://schemas.openxmlformats.org/officeDocument/2006/relationships/tags" Target="../tags/tag5.xml"/><Relationship Id="rId2" Type="http://schemas.openxmlformats.org/officeDocument/2006/relationships/slideLayout" Target="../slideLayouts/slideLayout2.xml"/><Relationship Id="rId16" Type="http://schemas.openxmlformats.org/officeDocument/2006/relationships/tags" Target="../tags/tag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ags" Target="../tags/tag3.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2.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ags" Target="../tags/tag17.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17" Type="http://schemas.openxmlformats.org/officeDocument/2006/relationships/tags" Target="../tags/tag21.xml"/><Relationship Id="rId2" Type="http://schemas.openxmlformats.org/officeDocument/2006/relationships/slideLayout" Target="../slideLayouts/slideLayout13.xml"/><Relationship Id="rId16" Type="http://schemas.openxmlformats.org/officeDocument/2006/relationships/tags" Target="../tags/tag20.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5" Type="http://schemas.openxmlformats.org/officeDocument/2006/relationships/tags" Target="../tags/tag19.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tags" Target="../tags/tag1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1/3/2022</a:t>
            </a:fld>
            <a:endParaRPr lang="en-US"/>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a:p>
        </p:txBody>
      </p:sp>
    </p:spTree>
    <p:extLst>
      <p:ext uri="{BB962C8B-B14F-4D97-AF65-F5344CB8AC3E}">
        <p14:creationId xmlns:p14="http://schemas.microsoft.com/office/powerpoint/2010/main" val="254524647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custDataLst>
              <p:tags r:id="rId1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custDataLst>
              <p:tags r:id="rId14"/>
            </p:custDataLst>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custDataLst>
              <p:tags r:id="rId15"/>
            </p:custDataLst>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B40FB4B4-2185-4162-9846-7C5876CD7D32}" type="datetimeFigureOut">
              <a:rPr lang="en-US" smtClean="0"/>
              <a:t>1/3/2022</a:t>
            </a:fld>
            <a:endParaRPr lang="en-US"/>
          </a:p>
        </p:txBody>
      </p:sp>
      <p:sp>
        <p:nvSpPr>
          <p:cNvPr id="5" name="Footer Placeholder 4"/>
          <p:cNvSpPr>
            <a:spLocks noGrp="1"/>
          </p:cNvSpPr>
          <p:nvPr>
            <p:ph type="ftr" sz="quarter" idx="3"/>
            <p:custDataLst>
              <p:tags r:id="rId16"/>
            </p:custDataLst>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a:p>
        </p:txBody>
      </p:sp>
      <p:sp>
        <p:nvSpPr>
          <p:cNvPr id="6" name="Slide Number Placeholder 5"/>
          <p:cNvSpPr>
            <a:spLocks noGrp="1"/>
          </p:cNvSpPr>
          <p:nvPr>
            <p:ph type="sldNum" sz="quarter" idx="4"/>
            <p:custDataLst>
              <p:tags r:id="rId17"/>
            </p:custDataLst>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D0C1318-927F-4BC9-B599-DD0BEB3764AB}" type="slidenum">
              <a:rPr lang="en-US" smtClean="0"/>
              <a:t>‹#›</a:t>
            </a:fld>
            <a:endParaRPr lang="en-US"/>
          </a:p>
        </p:txBody>
      </p:sp>
    </p:spTree>
    <p:extLst>
      <p:ext uri="{BB962C8B-B14F-4D97-AF65-F5344CB8AC3E}">
        <p14:creationId xmlns:p14="http://schemas.microsoft.com/office/powerpoint/2010/main" val="234896457"/>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41.xml"/><Relationship Id="rId2" Type="http://schemas.openxmlformats.org/officeDocument/2006/relationships/tags" Target="../tags/tag40.xml"/><Relationship Id="rId1" Type="http://schemas.openxmlformats.org/officeDocument/2006/relationships/tags" Target="../tags/tag39.xml"/><Relationship Id="rId5" Type="http://schemas.openxmlformats.org/officeDocument/2006/relationships/notesSlide" Target="../notesSlides/notesSlide1.xml"/><Relationship Id="rId4"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tags" Target="../tags/tag44.xml"/><Relationship Id="rId7" Type="http://schemas.openxmlformats.org/officeDocument/2006/relationships/image" Target="../media/image2.emf"/><Relationship Id="rId2" Type="http://schemas.openxmlformats.org/officeDocument/2006/relationships/tags" Target="../tags/tag43.xml"/><Relationship Id="rId1" Type="http://schemas.openxmlformats.org/officeDocument/2006/relationships/tags" Target="../tags/tag42.xml"/><Relationship Id="rId6" Type="http://schemas.openxmlformats.org/officeDocument/2006/relationships/image" Target="../media/image1.emf"/><Relationship Id="rId5" Type="http://schemas.openxmlformats.org/officeDocument/2006/relationships/notesSlide" Target="../notesSlides/notesSlide2.xml"/><Relationship Id="rId4" Type="http://schemas.openxmlformats.org/officeDocument/2006/relationships/slideLayout" Target="../slideLayouts/slideLayout16.xml"/></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17.xml"/><Relationship Id="rId1" Type="http://schemas.openxmlformats.org/officeDocument/2006/relationships/tags" Target="../tags/tag45.xml"/><Relationship Id="rId4" Type="http://schemas.openxmlformats.org/officeDocument/2006/relationships/image" Target="../media/image3.emf"/></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17.xml"/><Relationship Id="rId1" Type="http://schemas.openxmlformats.org/officeDocument/2006/relationships/tags" Target="../tags/tag46.xml"/><Relationship Id="rId4" Type="http://schemas.openxmlformats.org/officeDocument/2006/relationships/image" Target="../media/image4.emf"/></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17.xml"/><Relationship Id="rId1" Type="http://schemas.openxmlformats.org/officeDocument/2006/relationships/tags" Target="../tags/tag47.xml"/><Relationship Id="rId4" Type="http://schemas.openxmlformats.org/officeDocument/2006/relationships/image" Target="../media/image5.emf"/></Relationships>
</file>

<file path=ppt/slides/_rels/slide6.xml.rels><?xml version="1.0" encoding="UTF-8" standalone="yes"?>
<Relationships xmlns="http://schemas.openxmlformats.org/package/2006/relationships"><Relationship Id="rId3" Type="http://schemas.openxmlformats.org/officeDocument/2006/relationships/tags" Target="../tags/tag50.xml"/><Relationship Id="rId7" Type="http://schemas.openxmlformats.org/officeDocument/2006/relationships/notesSlide" Target="../notesSlides/notesSlide6.xml"/><Relationship Id="rId2" Type="http://schemas.openxmlformats.org/officeDocument/2006/relationships/tags" Target="../tags/tag49.xml"/><Relationship Id="rId1" Type="http://schemas.openxmlformats.org/officeDocument/2006/relationships/tags" Target="../tags/tag48.xml"/><Relationship Id="rId6" Type="http://schemas.openxmlformats.org/officeDocument/2006/relationships/slideLayout" Target="../slideLayouts/slideLayout16.xml"/><Relationship Id="rId5" Type="http://schemas.openxmlformats.org/officeDocument/2006/relationships/tags" Target="../tags/tag52.xml"/><Relationship Id="rId4" Type="http://schemas.openxmlformats.org/officeDocument/2006/relationships/tags" Target="../tags/tag51.xml"/></Relationships>
</file>

<file path=ppt/slides/_rels/slide7.xml.rels><?xml version="1.0" encoding="UTF-8" standalone="yes"?>
<Relationships xmlns="http://schemas.openxmlformats.org/package/2006/relationships"><Relationship Id="rId3" Type="http://schemas.openxmlformats.org/officeDocument/2006/relationships/tags" Target="../tags/tag55.xml"/><Relationship Id="rId2" Type="http://schemas.openxmlformats.org/officeDocument/2006/relationships/tags" Target="../tags/tag54.xml"/><Relationship Id="rId1" Type="http://schemas.openxmlformats.org/officeDocument/2006/relationships/tags" Target="../tags/tag53.xml"/><Relationship Id="rId5" Type="http://schemas.openxmlformats.org/officeDocument/2006/relationships/notesSlide" Target="../notesSlides/notesSlide7.xml"/><Relationship Id="rId4"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custDataLst>
              <p:tags r:id="rId1"/>
            </p:custDataLst>
          </p:nvPr>
        </p:nvSpPr>
        <p:spPr bwMode="blackWhite">
          <a:xfrm>
            <a:off x="1600200" y="2386744"/>
            <a:ext cx="8991600" cy="1645920"/>
          </a:xfrm>
          <a:prstGeom prst="rect">
            <a:avLst/>
          </a:prstGeom>
          <a:solidFill>
            <a:srgbClr val="FFFFFF"/>
          </a:solidFill>
          <a:ln w="38100" cap="sq">
            <a:solidFill>
              <a:srgbClr val="404040"/>
            </a:solidFill>
            <a:miter lim="800000"/>
          </a:ln>
        </p:spPr>
        <p:txBody>
          <a:bodyPr/>
          <a:lstStyle/>
          <a:p>
            <a:r>
              <a:rPr lang="en-US" dirty="0"/>
              <a:t>The Swapping Problem</a:t>
            </a:r>
          </a:p>
        </p:txBody>
      </p:sp>
      <p:sp>
        <p:nvSpPr>
          <p:cNvPr id="3" name="Subtitle 2"/>
          <p:cNvSpPr>
            <a:spLocks noGrp="1"/>
          </p:cNvSpPr>
          <p:nvPr>
            <p:ph type="subTitle" idx="1"/>
            <p:custDataLst>
              <p:tags r:id="rId2"/>
            </p:custDataLst>
          </p:nvPr>
        </p:nvSpPr>
        <p:spPr>
          <a:xfrm>
            <a:off x="2695194" y="4352544"/>
            <a:ext cx="6801612" cy="1239894"/>
          </a:xfrm>
        </p:spPr>
        <p:txBody>
          <a:bodyPr/>
          <a:lstStyle/>
          <a:p>
            <a:r>
              <a:rPr lang="en-US" dirty="0"/>
              <a:t>Version 2</a:t>
            </a:r>
          </a:p>
        </p:txBody>
      </p:sp>
      <p:sp>
        <p:nvSpPr>
          <p:cNvPr id="4" name="TextBox 3"/>
          <p:cNvSpPr txBox="1"/>
          <p:nvPr>
            <p:custDataLst>
              <p:tags r:id="rId3"/>
            </p:custDataLst>
          </p:nvPr>
        </p:nvSpPr>
        <p:spPr>
          <a:xfrm>
            <a:off x="1600200" y="6179127"/>
            <a:ext cx="1506566" cy="276999"/>
          </a:xfrm>
          <a:prstGeom prst="rect">
            <a:avLst/>
          </a:prstGeom>
          <a:noFill/>
        </p:spPr>
        <p:txBody>
          <a:bodyPr wrap="none" rtlCol="0">
            <a:spAutoFit/>
          </a:bodyPr>
          <a:lstStyle/>
          <a:p>
            <a:r>
              <a:rPr lang="en-US" sz="1200" dirty="0"/>
              <a:t>Delroy A. Brinkerhoff</a:t>
            </a:r>
          </a:p>
        </p:txBody>
      </p:sp>
    </p:spTree>
    <p:extLst>
      <p:ext uri="{BB962C8B-B14F-4D97-AF65-F5344CB8AC3E}">
        <p14:creationId xmlns:p14="http://schemas.microsoft.com/office/powerpoint/2010/main" val="21247260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15DA85D5-ED02-4B04-BAFD-E475C8F434BF}"/>
              </a:ext>
            </a:extLst>
          </p:cNvPr>
          <p:cNvSpPr>
            <a:spLocks noGrp="1"/>
          </p:cNvSpPr>
          <p:nvPr>
            <p:ph type="body" idx="1"/>
            <p:custDataLst>
              <p:tags r:id="rId1"/>
            </p:custDataLst>
          </p:nvPr>
        </p:nvSpPr>
        <p:spPr>
          <a:xfrm>
            <a:off x="1583436" y="2313433"/>
            <a:ext cx="4270248" cy="704087"/>
          </a:xfrm>
        </p:spPr>
        <p:txBody>
          <a:bodyPr/>
          <a:lstStyle/>
          <a:p>
            <a:r>
              <a:rPr lang="en-US" dirty="0"/>
              <a:t>Initial State</a:t>
            </a:r>
          </a:p>
        </p:txBody>
      </p:sp>
      <p:pic>
        <p:nvPicPr>
          <p:cNvPr id="8" name="Content Placeholder 7">
            <a:extLst>
              <a:ext uri="{FF2B5EF4-FFF2-40B4-BE49-F238E27FC236}">
                <a16:creationId xmlns:a16="http://schemas.microsoft.com/office/drawing/2014/main" id="{5C8917D8-638F-48E2-9B23-5EDBC4874EBB}"/>
              </a:ext>
            </a:extLst>
          </p:cNvPr>
          <p:cNvPicPr>
            <a:picLocks noGrp="1" noChangeAspect="1"/>
          </p:cNvPicPr>
          <p:nvPr>
            <p:ph sz="half" idx="2"/>
          </p:nvPr>
        </p:nvPicPr>
        <p:blipFill>
          <a:blip r:embed="rId6"/>
          <a:stretch>
            <a:fillRect/>
          </a:stretch>
        </p:blipFill>
        <p:spPr>
          <a:xfrm>
            <a:off x="1822872" y="3421471"/>
            <a:ext cx="3791375" cy="1877283"/>
          </a:xfrm>
        </p:spPr>
      </p:pic>
      <p:pic>
        <p:nvPicPr>
          <p:cNvPr id="10" name="Content Placeholder 9">
            <a:extLst>
              <a:ext uri="{FF2B5EF4-FFF2-40B4-BE49-F238E27FC236}">
                <a16:creationId xmlns:a16="http://schemas.microsoft.com/office/drawing/2014/main" id="{8E31D992-75E6-4FD7-A4E8-7A767AE4F00D}"/>
              </a:ext>
            </a:extLst>
          </p:cNvPr>
          <p:cNvPicPr>
            <a:picLocks noGrp="1" noChangeAspect="1"/>
          </p:cNvPicPr>
          <p:nvPr>
            <p:ph sz="quarter" idx="4"/>
          </p:nvPr>
        </p:nvPicPr>
        <p:blipFill>
          <a:blip r:embed="rId7"/>
          <a:stretch>
            <a:fillRect/>
          </a:stretch>
        </p:blipFill>
        <p:spPr>
          <a:xfrm>
            <a:off x="6586881" y="3410995"/>
            <a:ext cx="3773118" cy="1850279"/>
          </a:xfrm>
        </p:spPr>
      </p:pic>
      <p:sp>
        <p:nvSpPr>
          <p:cNvPr id="5" name="Text Placeholder 4">
            <a:extLst>
              <a:ext uri="{FF2B5EF4-FFF2-40B4-BE49-F238E27FC236}">
                <a16:creationId xmlns:a16="http://schemas.microsoft.com/office/drawing/2014/main" id="{D7948C24-8D73-40B5-9337-60B8ECE66704}"/>
              </a:ext>
            </a:extLst>
          </p:cNvPr>
          <p:cNvSpPr>
            <a:spLocks noGrp="1"/>
          </p:cNvSpPr>
          <p:nvPr>
            <p:ph type="body" sz="quarter" idx="13"/>
            <p:custDataLst>
              <p:tags r:id="rId2"/>
            </p:custDataLst>
          </p:nvPr>
        </p:nvSpPr>
        <p:spPr>
          <a:xfrm>
            <a:off x="6338316" y="2313433"/>
            <a:ext cx="4270248" cy="704087"/>
          </a:xfrm>
        </p:spPr>
        <p:txBody>
          <a:bodyPr/>
          <a:lstStyle/>
          <a:p>
            <a:r>
              <a:rPr lang="en-US" dirty="0"/>
              <a:t>Goal (Solution) State</a:t>
            </a:r>
          </a:p>
        </p:txBody>
      </p:sp>
      <p:sp>
        <p:nvSpPr>
          <p:cNvPr id="6" name="Title 5">
            <a:extLst>
              <a:ext uri="{FF2B5EF4-FFF2-40B4-BE49-F238E27FC236}">
                <a16:creationId xmlns:a16="http://schemas.microsoft.com/office/drawing/2014/main" id="{2561072D-6DFA-4BC3-BB6D-7AD26D48B2AB}"/>
              </a:ext>
            </a:extLst>
          </p:cNvPr>
          <p:cNvSpPr>
            <a:spLocks noGrp="1"/>
          </p:cNvSpPr>
          <p:nvPr>
            <p:ph type="title"/>
            <p:custDataLst>
              <p:tags r:id="rId3"/>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The Problem</a:t>
            </a:r>
          </a:p>
        </p:txBody>
      </p:sp>
    </p:spTree>
    <p:extLst>
      <p:ext uri="{BB962C8B-B14F-4D97-AF65-F5344CB8AC3E}">
        <p14:creationId xmlns:p14="http://schemas.microsoft.com/office/powerpoint/2010/main" val="35414911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7ABF54DD-7921-43E0-B931-ED7B17719E3A}"/>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Step 1</a:t>
            </a:r>
          </a:p>
        </p:txBody>
      </p:sp>
      <p:pic>
        <p:nvPicPr>
          <p:cNvPr id="9" name="Picture 8">
            <a:extLst>
              <a:ext uri="{FF2B5EF4-FFF2-40B4-BE49-F238E27FC236}">
                <a16:creationId xmlns:a16="http://schemas.microsoft.com/office/drawing/2014/main" id="{7F044E85-A567-42AE-996D-0300FE967FB1}"/>
              </a:ext>
            </a:extLst>
          </p:cNvPr>
          <p:cNvPicPr>
            <a:picLocks noChangeAspect="1"/>
          </p:cNvPicPr>
          <p:nvPr/>
        </p:nvPicPr>
        <p:blipFill>
          <a:blip r:embed="rId4"/>
          <a:stretch>
            <a:fillRect/>
          </a:stretch>
        </p:blipFill>
        <p:spPr>
          <a:xfrm>
            <a:off x="3373255" y="2856420"/>
            <a:ext cx="5445489" cy="2434672"/>
          </a:xfrm>
          <a:prstGeom prst="rect">
            <a:avLst/>
          </a:prstGeom>
        </p:spPr>
      </p:pic>
    </p:spTree>
    <p:extLst>
      <p:ext uri="{BB962C8B-B14F-4D97-AF65-F5344CB8AC3E}">
        <p14:creationId xmlns:p14="http://schemas.microsoft.com/office/powerpoint/2010/main" val="91614902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85D58B-A146-451A-953E-BBFFADA4B43F}"/>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Step 2</a:t>
            </a:r>
          </a:p>
        </p:txBody>
      </p:sp>
      <p:pic>
        <p:nvPicPr>
          <p:cNvPr id="4" name="Picture 3">
            <a:extLst>
              <a:ext uri="{FF2B5EF4-FFF2-40B4-BE49-F238E27FC236}">
                <a16:creationId xmlns:a16="http://schemas.microsoft.com/office/drawing/2014/main" id="{EFAB6525-3E17-46CA-A037-B3CCFD570BC4}"/>
              </a:ext>
            </a:extLst>
          </p:cNvPr>
          <p:cNvPicPr>
            <a:picLocks noChangeAspect="1"/>
          </p:cNvPicPr>
          <p:nvPr/>
        </p:nvPicPr>
        <p:blipFill>
          <a:blip r:embed="rId4"/>
          <a:stretch>
            <a:fillRect/>
          </a:stretch>
        </p:blipFill>
        <p:spPr>
          <a:xfrm>
            <a:off x="3376903" y="3062800"/>
            <a:ext cx="5438194" cy="2234874"/>
          </a:xfrm>
          <a:prstGeom prst="rect">
            <a:avLst/>
          </a:prstGeom>
        </p:spPr>
      </p:pic>
    </p:spTree>
    <p:extLst>
      <p:ext uri="{BB962C8B-B14F-4D97-AF65-F5344CB8AC3E}">
        <p14:creationId xmlns:p14="http://schemas.microsoft.com/office/powerpoint/2010/main" val="74638924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880834-4E2A-4CDA-B6F0-90913705B7B9}"/>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Step 3</a:t>
            </a:r>
          </a:p>
        </p:txBody>
      </p:sp>
      <p:pic>
        <p:nvPicPr>
          <p:cNvPr id="4" name="Picture 3">
            <a:extLst>
              <a:ext uri="{FF2B5EF4-FFF2-40B4-BE49-F238E27FC236}">
                <a16:creationId xmlns:a16="http://schemas.microsoft.com/office/drawing/2014/main" id="{9BFB0A62-2792-433E-9315-F67B6782A823}"/>
              </a:ext>
            </a:extLst>
          </p:cNvPr>
          <p:cNvPicPr>
            <a:picLocks noChangeAspect="1"/>
          </p:cNvPicPr>
          <p:nvPr/>
        </p:nvPicPr>
        <p:blipFill>
          <a:blip r:embed="rId4"/>
          <a:stretch>
            <a:fillRect/>
          </a:stretch>
        </p:blipFill>
        <p:spPr>
          <a:xfrm>
            <a:off x="3358181" y="2849018"/>
            <a:ext cx="5475638" cy="2458450"/>
          </a:xfrm>
          <a:prstGeom prst="rect">
            <a:avLst/>
          </a:prstGeom>
        </p:spPr>
      </p:pic>
    </p:spTree>
    <p:extLst>
      <p:ext uri="{BB962C8B-B14F-4D97-AF65-F5344CB8AC3E}">
        <p14:creationId xmlns:p14="http://schemas.microsoft.com/office/powerpoint/2010/main" val="62655396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F4CF4284-285F-417A-A37D-F978DDF31DE8}"/>
              </a:ext>
            </a:extLst>
          </p:cNvPr>
          <p:cNvSpPr>
            <a:spLocks noGrp="1"/>
          </p:cNvSpPr>
          <p:nvPr>
            <p:ph type="body" idx="1"/>
            <p:custDataLst>
              <p:tags r:id="rId1"/>
            </p:custDataLst>
          </p:nvPr>
        </p:nvSpPr>
        <p:spPr>
          <a:xfrm>
            <a:off x="1583436" y="2313433"/>
            <a:ext cx="4270248" cy="704087"/>
          </a:xfrm>
        </p:spPr>
        <p:txBody>
          <a:bodyPr/>
          <a:lstStyle/>
          <a:p>
            <a:r>
              <a:rPr lang="en-US" dirty="0"/>
              <a:t>Setup</a:t>
            </a:r>
          </a:p>
        </p:txBody>
      </p:sp>
      <p:sp>
        <p:nvSpPr>
          <p:cNvPr id="3" name="Content Placeholder 2">
            <a:extLst>
              <a:ext uri="{FF2B5EF4-FFF2-40B4-BE49-F238E27FC236}">
                <a16:creationId xmlns:a16="http://schemas.microsoft.com/office/drawing/2014/main" id="{D11A7598-A29D-4807-B007-5B5087C314B7}"/>
              </a:ext>
            </a:extLst>
          </p:cNvPr>
          <p:cNvSpPr>
            <a:spLocks noGrp="1"/>
          </p:cNvSpPr>
          <p:nvPr>
            <p:ph sz="half" idx="2"/>
            <p:custDataLst>
              <p:tags r:id="rId2"/>
            </p:custDataLst>
          </p:nvPr>
        </p:nvSpPr>
        <p:spPr>
          <a:xfrm>
            <a:off x="1583436" y="3143250"/>
            <a:ext cx="4270248" cy="2596776"/>
          </a:xfrm>
        </p:spPr>
        <p:txBody>
          <a:bodyPr/>
          <a:lstStyle/>
          <a:p>
            <a:r>
              <a:rPr lang="en-US" dirty="0">
                <a:latin typeface="Courier New" panose="02070309020205020404" pitchFamily="49" charset="0"/>
                <a:cs typeface="Courier New" panose="02070309020205020404" pitchFamily="49" charset="0"/>
              </a:rPr>
              <a:t>T  x1 = …;</a:t>
            </a:r>
          </a:p>
          <a:p>
            <a:r>
              <a:rPr lang="en-US" dirty="0">
                <a:latin typeface="Courier New" panose="02070309020205020404" pitchFamily="49" charset="0"/>
                <a:cs typeface="Courier New" panose="02070309020205020404" pitchFamily="49" charset="0"/>
              </a:rPr>
              <a:t>T  x2 = …;</a:t>
            </a:r>
          </a:p>
        </p:txBody>
      </p:sp>
      <p:sp>
        <p:nvSpPr>
          <p:cNvPr id="4" name="Content Placeholder 3">
            <a:extLst>
              <a:ext uri="{FF2B5EF4-FFF2-40B4-BE49-F238E27FC236}">
                <a16:creationId xmlns:a16="http://schemas.microsoft.com/office/drawing/2014/main" id="{0A6FAC2D-8935-4479-904F-762C08B3A2F4}"/>
              </a:ext>
            </a:extLst>
          </p:cNvPr>
          <p:cNvSpPr>
            <a:spLocks noGrp="1"/>
          </p:cNvSpPr>
          <p:nvPr>
            <p:ph sz="quarter" idx="4"/>
            <p:custDataLst>
              <p:tags r:id="rId3"/>
            </p:custDataLst>
          </p:nvPr>
        </p:nvSpPr>
        <p:spPr>
          <a:xfrm>
            <a:off x="6338316" y="3143250"/>
            <a:ext cx="4253484" cy="2596776"/>
          </a:xfrm>
        </p:spPr>
        <p:txBody>
          <a:bodyPr/>
          <a:lstStyle/>
          <a:p>
            <a:r>
              <a:rPr lang="en-US" dirty="0">
                <a:latin typeface="Courier New" panose="02070309020205020404" pitchFamily="49" charset="0"/>
                <a:cs typeface="Courier New" panose="02070309020205020404" pitchFamily="49" charset="0"/>
              </a:rPr>
              <a:t>T  temp = x1;	// step 1</a:t>
            </a:r>
          </a:p>
          <a:p>
            <a:r>
              <a:rPr lang="en-US" dirty="0">
                <a:latin typeface="Courier New" panose="02070309020205020404" pitchFamily="49" charset="0"/>
                <a:cs typeface="Courier New" panose="02070309020205020404" pitchFamily="49" charset="0"/>
              </a:rPr>
              <a:t>x1 = x2;		// step 2</a:t>
            </a:r>
          </a:p>
          <a:p>
            <a:r>
              <a:rPr lang="en-US" dirty="0">
                <a:latin typeface="Courier New" panose="02070309020205020404" pitchFamily="49" charset="0"/>
                <a:cs typeface="Courier New" panose="02070309020205020404" pitchFamily="49" charset="0"/>
              </a:rPr>
              <a:t>x2 = temp;		// step 3</a:t>
            </a:r>
          </a:p>
        </p:txBody>
      </p:sp>
      <p:sp>
        <p:nvSpPr>
          <p:cNvPr id="5" name="Text Placeholder 4">
            <a:extLst>
              <a:ext uri="{FF2B5EF4-FFF2-40B4-BE49-F238E27FC236}">
                <a16:creationId xmlns:a16="http://schemas.microsoft.com/office/drawing/2014/main" id="{6CB5C188-B03B-4E3B-A648-6C9042DB3D67}"/>
              </a:ext>
            </a:extLst>
          </p:cNvPr>
          <p:cNvSpPr>
            <a:spLocks noGrp="1"/>
          </p:cNvSpPr>
          <p:nvPr>
            <p:ph type="body" sz="quarter" idx="13"/>
            <p:custDataLst>
              <p:tags r:id="rId4"/>
            </p:custDataLst>
          </p:nvPr>
        </p:nvSpPr>
        <p:spPr>
          <a:xfrm>
            <a:off x="6338316" y="2313433"/>
            <a:ext cx="4270248" cy="704087"/>
          </a:xfrm>
        </p:spPr>
        <p:txBody>
          <a:bodyPr/>
          <a:lstStyle/>
          <a:p>
            <a:r>
              <a:rPr lang="en-US" dirty="0"/>
              <a:t>Solution</a:t>
            </a:r>
          </a:p>
        </p:txBody>
      </p:sp>
      <p:sp>
        <p:nvSpPr>
          <p:cNvPr id="6" name="Title 5">
            <a:extLst>
              <a:ext uri="{FF2B5EF4-FFF2-40B4-BE49-F238E27FC236}">
                <a16:creationId xmlns:a16="http://schemas.microsoft.com/office/drawing/2014/main" id="{26788F39-08AE-4245-9A35-002726249649}"/>
              </a:ext>
            </a:extLst>
          </p:cNvPr>
          <p:cNvSpPr>
            <a:spLocks noGrp="1"/>
          </p:cNvSpPr>
          <p:nvPr>
            <p:ph type="title"/>
            <p:custDataLst>
              <p:tags r:id="rId5"/>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Swapping Variables:</a:t>
            </a:r>
            <a:br>
              <a:rPr lang="en-US" dirty="0"/>
            </a:br>
            <a:r>
              <a:rPr lang="en-US" dirty="0"/>
              <a:t>A Programming Solution</a:t>
            </a:r>
          </a:p>
        </p:txBody>
      </p:sp>
    </p:spTree>
    <p:extLst>
      <p:ext uri="{BB962C8B-B14F-4D97-AF65-F5344CB8AC3E}">
        <p14:creationId xmlns:p14="http://schemas.microsoft.com/office/powerpoint/2010/main" val="65735443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3837A0-92C8-48DD-A0C8-5DD0EF83676B}"/>
              </a:ext>
            </a:extLst>
          </p:cNvPr>
          <p:cNvSpPr>
            <a:spLocks noGrp="1"/>
          </p:cNvSpPr>
          <p:nvPr>
            <p:ph type="title"/>
            <p:custDataLst>
              <p:tags r:id="rId1"/>
            </p:custDataLst>
          </p:nvPr>
        </p:nvSpPr>
        <p:spPr bwMode="black">
          <a:xfrm>
            <a:off x="2231136" y="964692"/>
            <a:ext cx="7729728" cy="1188720"/>
          </a:xfrm>
          <a:prstGeom prst="rect">
            <a:avLst/>
          </a:prstGeom>
          <a:solidFill>
            <a:srgbClr val="FFFFFF"/>
          </a:solidFill>
          <a:ln w="31750" cap="sq">
            <a:solidFill>
              <a:srgbClr val="404040"/>
            </a:solidFill>
            <a:miter lim="800000"/>
          </a:ln>
        </p:spPr>
        <p:txBody>
          <a:bodyPr/>
          <a:lstStyle/>
          <a:p>
            <a:r>
              <a:rPr lang="en-US" dirty="0"/>
              <a:t>Swapping Structures</a:t>
            </a:r>
          </a:p>
        </p:txBody>
      </p:sp>
      <p:sp>
        <p:nvSpPr>
          <p:cNvPr id="5" name="TextBox 4">
            <a:extLst>
              <a:ext uri="{FF2B5EF4-FFF2-40B4-BE49-F238E27FC236}">
                <a16:creationId xmlns:a16="http://schemas.microsoft.com/office/drawing/2014/main" id="{2011BD4D-3639-4FE7-A4DF-277DBEC7338C}"/>
              </a:ext>
            </a:extLst>
          </p:cNvPr>
          <p:cNvSpPr txBox="1"/>
          <p:nvPr>
            <p:custDataLst>
              <p:tags r:id="rId2"/>
            </p:custDataLst>
          </p:nvPr>
        </p:nvSpPr>
        <p:spPr>
          <a:xfrm>
            <a:off x="1581912" y="2609334"/>
            <a:ext cx="4271771" cy="1754326"/>
          </a:xfrm>
          <a:prstGeom prst="rect">
            <a:avLst/>
          </a:prstGeom>
          <a:noFill/>
        </p:spPr>
        <p:txBody>
          <a:bodyPr wrap="square" rtlCol="0">
            <a:spAutoFit/>
          </a:bodyPr>
          <a:lstStyle/>
          <a:p>
            <a:r>
              <a:rPr lang="en-US" dirty="0"/>
              <a:t>struct student</a:t>
            </a:r>
          </a:p>
          <a:p>
            <a:r>
              <a:rPr lang="en-US" dirty="0"/>
              <a:t>{</a:t>
            </a:r>
          </a:p>
          <a:p>
            <a:r>
              <a:rPr lang="en-US" dirty="0"/>
              <a:t>	int		id;</a:t>
            </a:r>
          </a:p>
          <a:p>
            <a:r>
              <a:rPr lang="en-US" dirty="0"/>
              <a:t>	string	name;</a:t>
            </a:r>
          </a:p>
          <a:p>
            <a:r>
              <a:rPr lang="en-US" dirty="0"/>
              <a:t>	double	</a:t>
            </a:r>
            <a:r>
              <a:rPr lang="en-US" dirty="0" err="1"/>
              <a:t>gpa</a:t>
            </a:r>
            <a:r>
              <a:rPr lang="en-US" dirty="0"/>
              <a:t>;</a:t>
            </a:r>
          </a:p>
          <a:p>
            <a:r>
              <a:rPr lang="en-US" dirty="0"/>
              <a:t>};</a:t>
            </a:r>
          </a:p>
        </p:txBody>
      </p:sp>
      <p:sp>
        <p:nvSpPr>
          <p:cNvPr id="6" name="TextBox 5">
            <a:extLst>
              <a:ext uri="{FF2B5EF4-FFF2-40B4-BE49-F238E27FC236}">
                <a16:creationId xmlns:a16="http://schemas.microsoft.com/office/drawing/2014/main" id="{A9C979C6-C4C0-49D0-9615-246A526CAB83}"/>
              </a:ext>
            </a:extLst>
          </p:cNvPr>
          <p:cNvSpPr txBox="1"/>
          <p:nvPr>
            <p:custDataLst>
              <p:tags r:id="rId3"/>
            </p:custDataLst>
          </p:nvPr>
        </p:nvSpPr>
        <p:spPr>
          <a:xfrm>
            <a:off x="6338315" y="2638044"/>
            <a:ext cx="4270247" cy="1754326"/>
          </a:xfrm>
          <a:prstGeom prst="rect">
            <a:avLst/>
          </a:prstGeom>
          <a:noFill/>
        </p:spPr>
        <p:txBody>
          <a:bodyPr wrap="square" rtlCol="0">
            <a:spAutoFit/>
          </a:bodyPr>
          <a:lstStyle/>
          <a:p>
            <a:r>
              <a:rPr lang="en-US" dirty="0"/>
              <a:t>student	s1 = { 123, "</a:t>
            </a:r>
            <a:r>
              <a:rPr lang="en-US" dirty="0" err="1"/>
              <a:t>dilbert</a:t>
            </a:r>
            <a:r>
              <a:rPr lang="en-US" dirty="0"/>
              <a:t>", 3.0 };</a:t>
            </a:r>
          </a:p>
          <a:p>
            <a:r>
              <a:rPr lang="en-US" dirty="0"/>
              <a:t>student	s2 = { 987, "</a:t>
            </a:r>
            <a:r>
              <a:rPr lang="en-US" dirty="0" err="1"/>
              <a:t>alice</a:t>
            </a:r>
            <a:r>
              <a:rPr lang="en-US" dirty="0"/>
              <a:t>", 4.0 };</a:t>
            </a:r>
          </a:p>
          <a:p>
            <a:endParaRPr lang="en-US" dirty="0"/>
          </a:p>
          <a:p>
            <a:r>
              <a:rPr lang="en-US" dirty="0"/>
              <a:t>student temp = s2;</a:t>
            </a:r>
          </a:p>
          <a:p>
            <a:r>
              <a:rPr lang="en-US" dirty="0"/>
              <a:t>s2 = s1;</a:t>
            </a:r>
          </a:p>
          <a:p>
            <a:r>
              <a:rPr lang="en-US" dirty="0"/>
              <a:t>s1 = temp;</a:t>
            </a:r>
          </a:p>
        </p:txBody>
      </p:sp>
    </p:spTree>
    <p:extLst>
      <p:ext uri="{BB962C8B-B14F-4D97-AF65-F5344CB8AC3E}">
        <p14:creationId xmlns:p14="http://schemas.microsoft.com/office/powerpoint/2010/main" val="354382418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1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1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1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1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1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2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7&quot;/&gt;&lt;lineCharCount val=&quot;5&quot;/&gt;&lt;/TableIndex&gt;&lt;/ShapeTextInfo&gt;"/>
</p:tagLst>
</file>

<file path=ppt/tags/tag2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5&quot;/&gt;&lt;/TableIndex&gt;&lt;/ShapeTextInfo&gt;"/>
</p:tagLst>
</file>

<file path=ppt/tags/tag2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2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2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2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3&quot;/&gt;&lt;/TableIndex&gt;&lt;/ShapeTextInfo&gt;"/>
</p:tagLst>
</file>

<file path=ppt/tags/tag2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2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5&quot;/&gt;&lt;lineCharCount val=&quot;24&quot;/&gt;&lt;lineCharCount val=&quot;13&quot;/&gt;&lt;lineCharCount val=&quot;12&quot;/&gt;&lt;lineCharCount val=&quot;13&quot;/&gt;&lt;lineCharCount val=&quot;11&quot;/&gt;&lt;/TableIndex&gt;&lt;/ShapeTextInfo&gt;"/>
</p:tagLst>
</file>

<file path=ppt/tags/tag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3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3&quot;/&gt;&lt;/TableIndex&gt;&lt;/ShapeTextInfo&gt;"/>
</p:tagLst>
</file>

<file path=ppt/tags/tag3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3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3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3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3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2&quot;/&gt;&lt;/TableIndex&gt;&lt;/ShapeTextInfo&gt;"/>
</p:tagLst>
</file>

<file path=ppt/tags/tag3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3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3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3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0&quot;/&gt;&lt;/TableIndex&gt;&lt;/ShapeTextInfo&gt;"/>
  <p:tag name="PRESENTER_DUMMYTAG" val="&lt;DummyForForceWrite&gt;&lt;/DummyForForceWrite&gt;"/>
  <p:tag name="HTML_SHAPEINFO" val="&lt;ThreeDShapeInfo&gt;&lt;uuid val=&quot;{D0B43234-9A75-460B-A168-00F232E255C1}&quot;/&gt;&lt;isInvalidForFieldText val=&quot;0&quot;/&gt;&lt;Image&gt;&lt;filename val=&quot;C:\Users\delroy\AppData\Local\Temp\CP1055610890781Session\CPTrustFolder1055610890796\PPTImport1055610948609\data\asimages\{D0B43234-9A75-460B-A168-00F232E255C1}_1.png&quot;/&gt;&lt;left val=&quot;167&quot;/&gt;&lt;top val=&quot;249&quot;/&gt;&lt;width val=&quot;945&quot;/&gt;&lt;height val=&quot;174&quot;/&gt;&lt;hasText val=&quot;1&quot;/&gt;&lt;/Image&gt;&lt;/ThreeDShapeInfo&gt;"/>
</p:tagLst>
</file>

<file path=ppt/tags/tag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ags/tag4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9&quot;/&gt;&lt;/TableIndex&gt;&lt;/ShapeTextInfo&gt;"/>
  <p:tag name="PRESENTER_DUMMYTAG" val="&lt;DummyForForceWrite&gt;&lt;/DummyForForceWrite&gt;"/>
  <p:tag name="HTML_SHAPEINFO" val="&lt;ThreeDShapeInfo&gt;&lt;uuid val=&quot;{3BB2D8D6-AD81-47F9-AC9D-315A054C7EA5}&quot;/&gt;&lt;isInvalidForFieldText val=&quot;0&quot;/&gt;&lt;Image&gt;&lt;filename val=&quot;C:\Users\delroy\AppData\Local\Temp\CP1055610890781Session\CPTrustFolder1055610890796\PPTImport1055610948609\data\asimages\{3BB2D8D6-AD81-47F9-AC9D-315A054C7EA5}_1.png&quot;/&gt;&lt;left val=&quot;282&quot;/&gt;&lt;top val=&quot;452&quot;/&gt;&lt;width val=&quot;715&quot;/&gt;&lt;height val=&quot;134&quot;/&gt;&lt;hasText val=&quot;1&quot;/&gt;&lt;/Image&gt;&lt;/ThreeDShapeInfo&gt;"/>
</p:tagLst>
</file>

<file path=ppt/tags/tag4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1&quot;/&gt;&lt;/TableIndex&gt;&lt;/ShapeTextInfo&gt;"/>
  <p:tag name="PRESENTER_DUMMYTAG" val="&lt;DummyForForceWrite&gt;&lt;/DummyForForceWrite&gt;"/>
  <p:tag name="HTML_SHAPEINFO" val="&lt;ThreeDShapeInfo&gt;&lt;uuid val=&quot;{2F4787DE-A594-481F-8D7E-0CF1E3FB0853}&quot;/&gt;&lt;isInvalidForFieldText val=&quot;0&quot;/&gt;&lt;Image&gt;&lt;filename val=&quot;C:\Users\delroy\AppData\Local\Temp\CP1055610890781Session\CPTrustFolder1055610890796\PPTImport1055610948609\data\asimages\{2F4787DE-A594-481F-8D7E-0CF1E3FB0853}_1.png&quot;/&gt;&lt;left val=&quot;167&quot;/&gt;&lt;top val=&quot;647&quot;/&gt;&lt;width val=&quot;159&quot;/&gt;&lt;height val=&quot;35&quot;/&gt;&lt;hasText val=&quot;1&quot;/&gt;&lt;/Image&gt;&lt;/ThreeDShapeInfo&gt;"/>
</p:tagLst>
</file>

<file path=ppt/tags/tag4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3&quot;/&gt;&lt;/TableIndex&gt;&lt;/ShapeTextInfo&gt;"/>
  <p:tag name="HTML_SHAPEINFO" val="&lt;ThreeDShapeInfo&gt;&lt;uuid val=&quot;{EC8E8C32-C2EB-479D-8A51-7B918522DFFC}&quot;/&gt;&lt;isInvalidForFieldText val=&quot;0&quot;/&gt;&lt;Image&gt;&lt;filename val=&quot;C:\Users\delroy\AppData\Local\Temp\CP1055610890781Session\CPTrustFolder1055610890796\PPTImport1055610948609\data\asimages\{EC8E8C32-C2EB-479D-8A51-7B918522DFFC}_2.png&quot;/&gt;&lt;left val=&quot;165&quot;/&gt;&lt;top val=&quot;242&quot;/&gt;&lt;width val=&quot;449&quot;/&gt;&lt;height val=&quot;85&quot;/&gt;&lt;hasText val=&quot;1&quot;/&gt;&lt;/Image&gt;&lt;/ThreeDShapeInfo&gt;"/>
</p:tagLst>
</file>

<file path=ppt/tags/tag4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21&quot;/&gt;&lt;/TableIndex&gt;&lt;/ShapeTextInfo&gt;"/>
  <p:tag name="HTML_SHAPEINFO" val="&lt;ThreeDShapeInfo&gt;&lt;uuid val=&quot;{CB073E88-84E9-4862-A916-BC5882752185}&quot;/&gt;&lt;isInvalidForFieldText val=&quot;0&quot;/&gt;&lt;Image&gt;&lt;filename val=&quot;C:\Users\delroy\AppData\Local\Temp\CP1055610890781Session\CPTrustFolder1055610890796\PPTImport1055610948609\data\asimages\{CB073E88-84E9-4862-A916-BC5882752185}_2.png&quot;/&gt;&lt;left val=&quot;664&quot;/&gt;&lt;top val=&quot;242&quot;/&gt;&lt;width val=&quot;449&quot;/&gt;&lt;height val=&quot;85&quot;/&gt;&lt;hasText val=&quot;1&quot;/&gt;&lt;/Image&gt;&lt;/ThreeDShapeInfo&gt;"/>
</p:tagLst>
</file>

<file path=ppt/tags/tag4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1&quot;/&gt;&lt;/TableIndex&gt;&lt;/ShapeTextInfo&gt;"/>
  <p:tag name="HTML_SHAPEINFO" val="&lt;ThreeDShapeInfo&gt;&lt;uuid val=&quot;{25C9B815-7338-4F74-9FBD-B3134B9AEB20}&quot;/&gt;&lt;isInvalidForFieldText val=&quot;0&quot;/&gt;&lt;Image&gt;&lt;filename val=&quot;C:\Users\delroy\AppData\Local\Temp\CP1055610890781Session\CPTrustFolder1055610890796\PPTImport1055610948609\data\asimages\{25C9B815-7338-4F74-9FBD-B3134B9AEB20}_2.png&quot;/&gt;&lt;left val=&quot;233&quot;/&gt;&lt;top val=&quot;100&quot;/&gt;&lt;width val=&quot;813&quot;/&gt;&lt;height val=&quot;126&quot;/&gt;&lt;hasText val=&quot;1&quot;/&gt;&lt;/Image&gt;&lt;/ThreeDShapeInfo&gt;"/>
</p:tagLst>
</file>

<file path=ppt/tags/tag4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6&quot;/&gt;&lt;/TableIndex&gt;&lt;/ShapeTextInfo&gt;"/>
  <p:tag name="HTML_SHAPEINFO" val="&lt;ThreeDShapeInfo&gt;&lt;uuid val=&quot;{BDCE5FCC-2D2D-4E3F-B2F2-155B69378F21}&quot;/&gt;&lt;isInvalidForFieldText val=&quot;0&quot;/&gt;&lt;Image&gt;&lt;filename val=&quot;C:\Users\delroy\AppData\Local\Temp\CP1055610890781Session\CPTrustFolder1055610890796\PPTImport1055610948609\data\asimages\{BDCE5FCC-2D2D-4E3F-B2F2-155B69378F21}_3.png&quot;/&gt;&lt;left val=&quot;233&quot;/&gt;&lt;top val=&quot;100&quot;/&gt;&lt;width val=&quot;813&quot;/&gt;&lt;height val=&quot;126&quot;/&gt;&lt;hasText val=&quot;1&quot;/&gt;&lt;/Image&gt;&lt;/ThreeDShapeInfo&gt;"/>
</p:tagLst>
</file>

<file path=ppt/tags/tag4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6&quot;/&gt;&lt;/TableIndex&gt;&lt;/ShapeTextInfo&gt;"/>
  <p:tag name="HTML_SHAPEINFO" val="&lt;ThreeDShapeInfo&gt;&lt;uuid val=&quot;{93A65ADD-0592-4B31-AF9F-9C20BFA1A180}&quot;/&gt;&lt;isInvalidForFieldText val=&quot;0&quot;/&gt;&lt;Image&gt;&lt;filename val=&quot;C:\Users\delroy\AppData\Local\Temp\CP1055610890781Session\CPTrustFolder1055610890796\PPTImport1055610948609\data\asimages\{93A65ADD-0592-4B31-AF9F-9C20BFA1A180}_4.png&quot;/&gt;&lt;left val=&quot;233&quot;/&gt;&lt;top val=&quot;100&quot;/&gt;&lt;width val=&quot;813&quot;/&gt;&lt;height val=&quot;126&quot;/&gt;&lt;hasText val=&quot;1&quot;/&gt;&lt;/Image&gt;&lt;/ThreeDShapeInfo&gt;"/>
</p:tagLst>
</file>

<file path=ppt/tags/tag4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6&quot;/&gt;&lt;/TableIndex&gt;&lt;/ShapeTextInfo&gt;"/>
  <p:tag name="HTML_SHAPEINFO" val="&lt;ThreeDShapeInfo&gt;&lt;uuid val=&quot;{21F8B20D-B8CE-49B9-9F00-D56E233FD509}&quot;/&gt;&lt;isInvalidForFieldText val=&quot;0&quot;/&gt;&lt;Image&gt;&lt;filename val=&quot;C:\Users\delroy\AppData\Local\Temp\CP1055610890781Session\CPTrustFolder1055610890796\PPTImport1055610948609\data\asimages\{21F8B20D-B8CE-49B9-9F00-D56E233FD509}_5.png&quot;/&gt;&lt;left val=&quot;233&quot;/&gt;&lt;top val=&quot;100&quot;/&gt;&lt;width val=&quot;813&quot;/&gt;&lt;height val=&quot;126&quot;/&gt;&lt;hasText val=&quot;1&quot;/&gt;&lt;/Image&gt;&lt;/ThreeDShapeInfo&gt;"/>
</p:tagLst>
</file>

<file path=ppt/tags/tag4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5&quot;/&gt;&lt;/TableIndex&gt;&lt;/ShapeTextInfo&gt;"/>
  <p:tag name="HTML_SHAPEINFO" val="&lt;ThreeDShapeInfo&gt;&lt;uuid val=&quot;{CB38161F-BB8E-41F4-9F3D-0E6696AE4826}&quot;/&gt;&lt;isInvalidForFieldText val=&quot;0&quot;/&gt;&lt;Image&gt;&lt;filename val=&quot;C:\Users\delroy\AppData\Local\Temp\CP1055610890781Session\CPTrustFolder1055610890796\PPTImport1055610948609\data\asimages\{CB38161F-BB8E-41F4-9F3D-0E6696AE4826}_6.png&quot;/&gt;&lt;left val=&quot;165&quot;/&gt;&lt;top val=&quot;242&quot;/&gt;&lt;width val=&quot;449&quot;/&gt;&lt;height val=&quot;85&quot;/&gt;&lt;hasText val=&quot;1&quot;/&gt;&lt;/Image&gt;&lt;/ThreeDShapeInfo&gt;"/>
</p:tagLst>
</file>

<file path=ppt/tags/tag4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11&quot;/&gt;&lt;lineCharCount val=&quot;10&quot;/&gt;&lt;/TableIndex&gt;&lt;/ShapeTextInfo&gt;"/>
  <p:tag name="HTML_SHAPEINFO" val="&lt;ThreeDShapeInfo&gt;&lt;uuid val=&quot;{7BFF8577-D36E-444E-8677-68CFA1257602}&quot;/&gt;&lt;isInvalidForFieldText val=&quot;0&quot;/&gt;&lt;Image&gt;&lt;filename val=&quot;C:\Users\delroy\AppData\Local\Temp\CP1055610890781Session\CPTrustFolder1055610890796\PPTImport1055610948609\data\asimages\{7BFF8577-D36E-444E-8677-68CFA1257602}_6.png&quot;/&gt;&lt;left val=&quot;161&quot;/&gt;&lt;top val=&quot;326&quot;/&gt;&lt;width val=&quot;453&quot;/&gt;&lt;height val=&quot;276&quot;/&gt;&lt;hasText val=&quot;1&quot;/&gt;&lt;/Image&gt;&lt;/ThreeDShapeInfo&gt;"/>
</p:tagLst>
</file>

<file path=ppt/tags/tag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quot;/&gt;&lt;/TableIndex&gt;&lt;/ShapeTextInfo&gt;"/>
</p:tagLst>
</file>

<file path=ppt/tags/tag50.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3&quot;/&gt;&lt;lineCharCount val=&quot;24&quot;/&gt;&lt;lineCharCount val=&quot;20&quot;/&gt;&lt;lineCharCount val=&quot;21&quot;/&gt;&lt;/TableIndex&gt;&lt;/ShapeTextInfo&gt;"/>
  <p:tag name="HTML_SHAPEINFO" val="&lt;ThreeDShapeInfo&gt;&lt;uuid val=&quot;{EEB7FC7B-3349-4CEA-9BF2-3B03C6AFF328}&quot;/&gt;&lt;isInvalidForFieldText val=&quot;0&quot;/&gt;&lt;Image&gt;&lt;filename val=&quot;C:\Users\delroy\AppData\Local\Temp\CP1055610890781Session\CPTrustFolder1055610890796\PPTImport1055610948609\data\asimages\{EEB7FC7B-3349-4CEA-9BF2-3B03C6AFF328}_6.png&quot;/&gt;&lt;left val=&quot;660&quot;/&gt;&lt;top val=&quot;326&quot;/&gt;&lt;width val=&quot;451&quot;/&gt;&lt;height val=&quot;276&quot;/&gt;&lt;hasText val=&quot;1&quot;/&gt;&lt;/Image&gt;&lt;/ThreeDShapeInfo&gt;"/>
</p:tagLst>
</file>

<file path=ppt/tags/tag51.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 name="HTML_SHAPEINFO" val="&lt;ThreeDShapeInfo&gt;&lt;uuid val=&quot;{65AC1888-4E1C-4E2F-9F2A-F0FC417D4F72}&quot;/&gt;&lt;isInvalidForFieldText val=&quot;0&quot;/&gt;&lt;Image&gt;&lt;filename val=&quot;C:\Users\delroy\AppData\Local\Temp\CP1055610890781Session\CPTrustFolder1055610890796\PPTImport1055610948609\data\asimages\{65AC1888-4E1C-4E2F-9F2A-F0FC417D4F72}_6.png&quot;/&gt;&lt;left val=&quot;664&quot;/&gt;&lt;top val=&quot;242&quot;/&gt;&lt;width val=&quot;449&quot;/&gt;&lt;height val=&quot;85&quot;/&gt;&lt;hasText val=&quot;1&quot;/&gt;&lt;/Image&gt;&lt;/ThreeDShapeInfo&gt;"/>
</p:tagLst>
</file>

<file path=ppt/tags/tag52.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0&quot;/&gt;&lt;lineCharCount val=&quot;22&quot;/&gt;&lt;/TableIndex&gt;&lt;/ShapeTextInfo&gt;"/>
  <p:tag name="HTML_SHAPEINFO" val="&lt;ThreeDShapeInfo&gt;&lt;uuid val=&quot;{224C9F7D-3C6F-42DF-B3D6-3764D50E6ABF}&quot;/&gt;&lt;isInvalidForFieldText val=&quot;0&quot;/&gt;&lt;Image&gt;&lt;filename val=&quot;C:\Users\delroy\AppData\Local\Temp\CP1055610890781Session\CPTrustFolder1055610890796\PPTImport1055610948609\data\asimages\{224C9F7D-3C6F-42DF-B3D6-3764D50E6ABF}_6.png&quot;/&gt;&lt;left val=&quot;233&quot;/&gt;&lt;top val=&quot;100&quot;/&gt;&lt;width val=&quot;813&quot;/&gt;&lt;height val=&quot;126&quot;/&gt;&lt;hasText val=&quot;1&quot;/&gt;&lt;/Image&gt;&lt;/ThreeDShapeInfo&gt;"/>
</p:tagLst>
</file>

<file path=ppt/tags/tag53.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19&quot;/&gt;&lt;/TableIndex&gt;&lt;/ShapeTextInfo&gt;"/>
  <p:tag name="HTML_SHAPEINFO" val="&lt;ThreeDShapeInfo&gt;&lt;uuid val=&quot;{ACBB9916-D265-4B9F-921E-17B0D1ECE7CA}&quot;/&gt;&lt;isInvalidForFieldText val=&quot;0&quot;/&gt;&lt;Image&gt;&lt;filename val=&quot;C:\Users\delroy\AppData\Local\Temp\CP1055610890781Session\CPTrustFolder1055610890796\PPTImport1055610948609\data\asimages\{ACBB9916-D265-4B9F-921E-17B0D1ECE7CA}_7.png&quot;/&gt;&lt;left val=&quot;233&quot;/&gt;&lt;top val=&quot;100&quot;/&gt;&lt;width val=&quot;813&quot;/&gt;&lt;height val=&quot;126&quot;/&gt;&lt;hasText val=&quot;1&quot;/&gt;&lt;/Image&gt;&lt;/ThreeDShapeInfo&gt;"/>
</p:tagLst>
</file>

<file path=ppt/tags/tag54.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6&quot;/&gt;&lt;lineCharCount val=&quot;15&quot;/&gt;&lt;lineCharCount val=&quot;2&quot;/&gt;&lt;lineCharCount val=&quot;10&quot;/&gt;&lt;lineCharCount val=&quot;14&quot;/&gt;&lt;lineCharCount val=&quot;13&quot;/&gt;&lt;lineCharCount val=&quot;2&quot;/&gt;&lt;/TableIndex&gt;&lt;/ShapeTextInfo&gt;"/>
  <p:tag name="HTML_SHAPEINFO" val="&lt;ThreeDShapeInfo&gt;&lt;uuid val=&quot;{A3D39B43-2CE7-44B3-ACFE-BC5329D076B8}&quot;/&gt;&lt;isInvalidForFieldText val=&quot;0&quot;/&gt;&lt;Image&gt;&lt;filename val=&quot;C:\Users\delroy\AppData\Local\Temp\CP1055610890781Session\CPTrustFolder1055610890796\PPTImport1055610948609\data\asimages\{A3D39B43-2CE7-44B3-ACFE-BC5329D076B8}_7.png&quot;/&gt;&lt;left val=&quot;160&quot;/&gt;&lt;top val=&quot;270&quot;/&gt;&lt;width val=&quot;454&quot;/&gt;&lt;height val=&quot;195&quot;/&gt;&lt;hasText val=&quot;1&quot;/&gt;&lt;/Image&gt;&lt;/ThreeDShapeInfo&gt;"/>
</p:tagLst>
</file>

<file path=ppt/tags/tag55.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6&quot;/&gt;&lt;lineCharCount val=&quot;38&quot;/&gt;&lt;lineCharCount val=&quot;36&quot;/&gt;&lt;lineCharCount val=&quot;1&quot;/&gt;&lt;lineCharCount val=&quot;19&quot;/&gt;&lt;lineCharCount val=&quot;9&quot;/&gt;&lt;lineCharCount val=&quot;10&quot;/&gt;&lt;/TableIndex&gt;&lt;/ShapeTextInfo&gt;"/>
  <p:tag name="HTML_SHAPEINFO" val="&lt;ThreeDShapeInfo&gt;&lt;uuid val=&quot;{1809B4C4-906F-48F3-91F1-2D869160FD5A}&quot;/&gt;&lt;isInvalidForFieldText val=&quot;0&quot;/&gt;&lt;Image&gt;&lt;filename val=&quot;C:\Users\delroy\AppData\Local\Temp\CP1055610890781Session\CPTrustFolder1055610890796\PPTImport1055610948609\data\asimages\{1809B4C4-906F-48F3-91F1-2D869160FD5A}_7.png&quot;/&gt;&lt;left val=&quot;659&quot;/&gt;&lt;top val=&quot;273&quot;/&gt;&lt;width val=&quot;454&quot;/&gt;&lt;height val=&quot;196&quot;/&gt;&lt;hasText val=&quot;1&quot;/&gt;&lt;/Image&gt;&lt;/ThreeDShapeInfo&gt;"/>
</p:tagLst>
</file>

<file path=ppt/tags/tag6.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2&quot;/&gt;&lt;lineCharCount val=&quot;27&quot;/&gt;&lt;lineCharCount val=&quot;5&quot;/&gt;&lt;/TableIndex&gt;&lt;/ShapeTextInfo&gt;"/>
</p:tagLst>
</file>

<file path=ppt/tags/tag7.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35&quot;/&gt;&lt;/TableIndex&gt;&lt;/ShapeTextInfo&gt;"/>
</p:tagLst>
</file>

<file path=ppt/tags/tag8.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1&quot;/&gt;&lt;lineCharCount val=&quot;8&quot;/&gt;&lt;/TableIndex&gt;&lt;/ShapeTextInfo&gt;"/>
</p:tagLst>
</file>

<file path=ppt/tags/tag9.xml><?xml version="1.0" encoding="utf-8"?>
<p:tagLst xmlns:a="http://schemas.openxmlformats.org/drawingml/2006/main" xmlns:r="http://schemas.openxmlformats.org/officeDocument/2006/relationships" xmlns:p="http://schemas.openxmlformats.org/presentationml/2006/main">
  <p:tag name="PRESENTER_SHAPETEXTINFO" val="&lt;ShapeTextInfo&gt;&lt;TableIndex row=&quot;-1&quot; col=&quot;-1&quot;&gt;&lt;linesCount val=&quot;0&quot;/&gt;&lt;/TableIndex&gt;&lt;/ShapeTextInfo&gt;"/>
</p:tagLst>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1_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75</TotalTime>
  <Words>491</Words>
  <Application>Microsoft Office PowerPoint</Application>
  <PresentationFormat>Widescreen</PresentationFormat>
  <Paragraphs>44</Paragraphs>
  <Slides>7</Slides>
  <Notes>7</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7</vt:i4>
      </vt:variant>
    </vt:vector>
  </HeadingPairs>
  <TitlesOfParts>
    <vt:vector size="13" baseType="lpstr">
      <vt:lpstr>Arial</vt:lpstr>
      <vt:lpstr>Calibri</vt:lpstr>
      <vt:lpstr>Courier New</vt:lpstr>
      <vt:lpstr>Gill Sans MT</vt:lpstr>
      <vt:lpstr>Parcel</vt:lpstr>
      <vt:lpstr>1_Parcel</vt:lpstr>
      <vt:lpstr>The Swapping Problem</vt:lpstr>
      <vt:lpstr>The Problem</vt:lpstr>
      <vt:lpstr>Step 1</vt:lpstr>
      <vt:lpstr>Step 2</vt:lpstr>
      <vt:lpstr>Step 3</vt:lpstr>
      <vt:lpstr>Swapping Variables: A Programming Solution</vt:lpstr>
      <vt:lpstr>Swapping Structures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Operators and Operands</dc:title>
  <dc:creator>Delroy Brinkerhoff</dc:creator>
  <cp:lastModifiedBy>Delroy Brinkerhoff</cp:lastModifiedBy>
  <cp:revision>7</cp:revision>
  <dcterms:created xsi:type="dcterms:W3CDTF">2016-07-13T22:03:45Z</dcterms:created>
  <dcterms:modified xsi:type="dcterms:W3CDTF">2022-01-03T16:41:23Z</dcterms:modified>
</cp:coreProperties>
</file>

<file path=docProps/thumbnail.jpeg>
</file>