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wmf" ContentType="image/x-wmf"/>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7"/>
  </p:notesMasterIdLst>
  <p:sldIdLst>
    <p:sldId id="256" r:id="rId2"/>
    <p:sldId id="261" r:id="rId3"/>
    <p:sldId id="258" r:id="rId4"/>
    <p:sldId id="259" r:id="rId5"/>
    <p:sldId id="260" r:id="rId6"/>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p:cViewPr varScale="1">
        <p:scale>
          <a:sx n="72" d="100"/>
          <a:sy n="72" d="100"/>
        </p:scale>
        <p:origin x="492" y="60"/>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notesMaster" Target="notesMasters/notesMaster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ableStyles" Target="tableStyles.xml"/><Relationship Id="rId5" Type="http://schemas.openxmlformats.org/officeDocument/2006/relationships/slide" Target="slides/slide4.xml"/><Relationship Id="rId10"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viewProps" Target="viewProps.xml"/></Relationships>
</file>

<file path=ppt/media/image1.wmf>
</file>

<file path=ppt/media/image2.wmf>
</file>

<file path=ppt/media/image3.wmf>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ACB26F8B-3747-42BB-A8AB-B573FC524E15}" type="datetimeFigureOut">
              <a:rPr lang="en-US" smtClean="0"/>
              <a:t>10/15/2021</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063312B1-073F-48A7-83A6-AE0F129988BE}" type="slidenum">
              <a:rPr lang="en-US" smtClean="0"/>
              <a:t>‹#›</a:t>
            </a:fld>
            <a:endParaRPr lang="en-US"/>
          </a:p>
        </p:txBody>
      </p:sp>
    </p:spTree>
    <p:extLst>
      <p:ext uri="{BB962C8B-B14F-4D97-AF65-F5344CB8AC3E}">
        <p14:creationId xmlns:p14="http://schemas.microsoft.com/office/powerpoint/2010/main" val="1744340627"/>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C++ has three ways to pass arguments into parameters. All three passing techniques are important and we briefly summarize them here.</a:t>
            </a:r>
          </a:p>
          <a:p>
            <a:endParaRPr lang="en-US" dirty="0"/>
          </a:p>
        </p:txBody>
      </p:sp>
      <p:sp>
        <p:nvSpPr>
          <p:cNvPr id="4" name="Slide Number Placeholder 3"/>
          <p:cNvSpPr>
            <a:spLocks noGrp="1"/>
          </p:cNvSpPr>
          <p:nvPr>
            <p:ph type="sldNum" sz="quarter" idx="5"/>
          </p:nvPr>
        </p:nvSpPr>
        <p:spPr/>
        <p:txBody>
          <a:bodyPr/>
          <a:lstStyle/>
          <a:p>
            <a:fld id="{063312B1-073F-48A7-83A6-AE0F129988BE}" type="slidenum">
              <a:rPr lang="en-US" smtClean="0"/>
              <a:t>1</a:t>
            </a:fld>
            <a:endParaRPr lang="en-US"/>
          </a:p>
        </p:txBody>
      </p:sp>
    </p:spTree>
    <p:extLst>
      <p:ext uri="{BB962C8B-B14F-4D97-AF65-F5344CB8AC3E}">
        <p14:creationId xmlns:p14="http://schemas.microsoft.com/office/powerpoint/2010/main" val="3765774343"/>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Pass by value is the most commonly used technique. The function argument may be any valid expression. A copy of the value is passed to the function’s parameter. Pass by value is an input mechanism only.</a:t>
            </a:r>
          </a:p>
          <a:p>
            <a:endParaRPr lang="en-US" dirty="0"/>
          </a:p>
        </p:txBody>
      </p:sp>
      <p:sp>
        <p:nvSpPr>
          <p:cNvPr id="4" name="Slide Number Placeholder 3"/>
          <p:cNvSpPr>
            <a:spLocks noGrp="1"/>
          </p:cNvSpPr>
          <p:nvPr>
            <p:ph type="sldNum" sz="quarter" idx="5"/>
          </p:nvPr>
        </p:nvSpPr>
        <p:spPr/>
        <p:txBody>
          <a:bodyPr/>
          <a:lstStyle/>
          <a:p>
            <a:fld id="{063312B1-073F-48A7-83A6-AE0F129988BE}" type="slidenum">
              <a:rPr lang="en-US" smtClean="0"/>
              <a:t>2</a:t>
            </a:fld>
            <a:endParaRPr lang="en-US"/>
          </a:p>
        </p:txBody>
      </p:sp>
    </p:spTree>
    <p:extLst>
      <p:ext uri="{BB962C8B-B14F-4D97-AF65-F5344CB8AC3E}">
        <p14:creationId xmlns:p14="http://schemas.microsoft.com/office/powerpoint/2010/main" val="2623652790"/>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Pass by pointer is more difficult to use because of the number of pointer operators needed to support the call. First, the parameter must be defined as a pointer in both the prototype and the definition; second, the parameter must be dereferenced whenever it is used in the function body; and third, the argument is an address that is typically found with the address of operator. Pass by pointer is both an input and output mechanism.</a:t>
            </a:r>
          </a:p>
          <a:p>
            <a:endParaRPr lang="en-US" dirty="0"/>
          </a:p>
        </p:txBody>
      </p:sp>
      <p:sp>
        <p:nvSpPr>
          <p:cNvPr id="4" name="Slide Number Placeholder 3"/>
          <p:cNvSpPr>
            <a:spLocks noGrp="1"/>
          </p:cNvSpPr>
          <p:nvPr>
            <p:ph type="sldNum" sz="quarter" idx="5"/>
          </p:nvPr>
        </p:nvSpPr>
        <p:spPr/>
        <p:txBody>
          <a:bodyPr/>
          <a:lstStyle/>
          <a:p>
            <a:fld id="{063312B1-073F-48A7-83A6-AE0F129988BE}" type="slidenum">
              <a:rPr lang="en-US" smtClean="0"/>
              <a:t>3</a:t>
            </a:fld>
            <a:endParaRPr lang="en-US"/>
          </a:p>
        </p:txBody>
      </p:sp>
    </p:spTree>
    <p:extLst>
      <p:ext uri="{BB962C8B-B14F-4D97-AF65-F5344CB8AC3E}">
        <p14:creationId xmlns:p14="http://schemas.microsoft.com/office/powerpoint/2010/main" val="1215804294"/>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Pass by reference is almost as easy to define and to use as is pass by value but has many of the advantages of pass by pointer. Its only disadvantage is that it cannot operate between separately compiled and linked programs, but this capability is needed infrequently. Pass by reference is both an input and an output mechanism.</a:t>
            </a:r>
          </a:p>
          <a:p>
            <a:endParaRPr lang="en-US" dirty="0"/>
          </a:p>
        </p:txBody>
      </p:sp>
      <p:sp>
        <p:nvSpPr>
          <p:cNvPr id="4" name="Slide Number Placeholder 3"/>
          <p:cNvSpPr>
            <a:spLocks noGrp="1"/>
          </p:cNvSpPr>
          <p:nvPr>
            <p:ph type="sldNum" sz="quarter" idx="5"/>
          </p:nvPr>
        </p:nvSpPr>
        <p:spPr/>
        <p:txBody>
          <a:bodyPr/>
          <a:lstStyle/>
          <a:p>
            <a:fld id="{063312B1-073F-48A7-83A6-AE0F129988BE}" type="slidenum">
              <a:rPr lang="en-US" smtClean="0"/>
              <a:t>4</a:t>
            </a:fld>
            <a:endParaRPr lang="en-US"/>
          </a:p>
        </p:txBody>
      </p:sp>
    </p:spTree>
    <p:extLst>
      <p:ext uri="{BB962C8B-B14F-4D97-AF65-F5344CB8AC3E}">
        <p14:creationId xmlns:p14="http://schemas.microsoft.com/office/powerpoint/2010/main" val="523811658"/>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Pass by value operates in only one direction and is less efficient for large data.</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Pass by pointer and pass by reference allow data to flow into and out of a function. Both are efficient for large data. Use caution if the data must not be changed. See the discussion of the const key word later in this chapter.</a:t>
            </a:r>
          </a:p>
          <a:p>
            <a:endParaRPr lang="en-US" dirty="0"/>
          </a:p>
        </p:txBody>
      </p:sp>
      <p:sp>
        <p:nvSpPr>
          <p:cNvPr id="4" name="Slide Number Placeholder 3"/>
          <p:cNvSpPr>
            <a:spLocks noGrp="1"/>
          </p:cNvSpPr>
          <p:nvPr>
            <p:ph type="sldNum" sz="quarter" idx="5"/>
          </p:nvPr>
        </p:nvSpPr>
        <p:spPr/>
        <p:txBody>
          <a:bodyPr/>
          <a:lstStyle/>
          <a:p>
            <a:fld id="{063312B1-073F-48A7-83A6-AE0F129988BE}" type="slidenum">
              <a:rPr lang="en-US" smtClean="0"/>
              <a:t>5</a:t>
            </a:fld>
            <a:endParaRPr lang="en-US"/>
          </a:p>
        </p:txBody>
      </p:sp>
    </p:spTree>
    <p:extLst>
      <p:ext uri="{BB962C8B-B14F-4D97-AF65-F5344CB8AC3E}">
        <p14:creationId xmlns:p14="http://schemas.microsoft.com/office/powerpoint/2010/main" val="188945898"/>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bg>
      <p:bgPr>
        <a:solidFill>
          <a:schemeClr val="accent2"/>
        </a:solidFill>
        <a:effectLst/>
      </p:bgPr>
    </p:bg>
    <p:spTree>
      <p:nvGrpSpPr>
        <p:cNvPr id="1" name=""/>
        <p:cNvGrpSpPr/>
        <p:nvPr/>
      </p:nvGrpSpPr>
      <p:grpSpPr>
        <a:xfrm>
          <a:off x="0" y="0"/>
          <a:ext cx="0" cy="0"/>
          <a:chOff x="0" y="0"/>
          <a:chExt cx="0" cy="0"/>
        </a:xfrm>
      </p:grpSpPr>
      <p:sp>
        <p:nvSpPr>
          <p:cNvPr id="2" name="Title 1"/>
          <p:cNvSpPr>
            <a:spLocks noGrp="1"/>
          </p:cNvSpPr>
          <p:nvPr>
            <p:ph type="ctrTitle"/>
          </p:nvPr>
        </p:nvSpPr>
        <p:spPr bwMode="blackWhite">
          <a:xfrm>
            <a:off x="1600200" y="2386744"/>
            <a:ext cx="8991600" cy="1645920"/>
          </a:xfrm>
          <a:solidFill>
            <a:srgbClr val="FFFFFF"/>
          </a:solidFill>
          <a:ln w="38100">
            <a:solidFill>
              <a:srgbClr val="404040"/>
            </a:solidFill>
          </a:ln>
        </p:spPr>
        <p:txBody>
          <a:bodyPr lIns="274320" rIns="274320" anchor="ctr" anchorCtr="1">
            <a:normAutofit/>
          </a:bodyPr>
          <a:lstStyle>
            <a:lvl1pPr algn="ctr">
              <a:defRPr sz="3800">
                <a:solidFill>
                  <a:srgbClr val="262626"/>
                </a:solidFill>
              </a:defRPr>
            </a:lvl1pPr>
          </a:lstStyle>
          <a:p>
            <a:r>
              <a:rPr lang="en-US"/>
              <a:t>Click to edit Master title style</a:t>
            </a:r>
            <a:endParaRPr lang="en-US" dirty="0"/>
          </a:p>
        </p:txBody>
      </p:sp>
      <p:sp>
        <p:nvSpPr>
          <p:cNvPr id="3" name="Subtitle 2"/>
          <p:cNvSpPr>
            <a:spLocks noGrp="1"/>
          </p:cNvSpPr>
          <p:nvPr>
            <p:ph type="subTitle" idx="1"/>
          </p:nvPr>
        </p:nvSpPr>
        <p:spPr>
          <a:xfrm>
            <a:off x="2695194" y="4352544"/>
            <a:ext cx="6801612" cy="1239894"/>
          </a:xfrm>
          <a:noFill/>
        </p:spPr>
        <p:txBody>
          <a:bodyPr>
            <a:normAutofit/>
          </a:bodyPr>
          <a:lstStyle>
            <a:lvl1pPr marL="0" indent="0" algn="ctr">
              <a:buNone/>
              <a:defRPr sz="2000">
                <a:solidFill>
                  <a:schemeClr val="tx1">
                    <a:lumMod val="75000"/>
                    <a:lumOff val="25000"/>
                  </a:schemeClr>
                </a:solidFill>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US" dirty="0"/>
          </a:p>
        </p:txBody>
      </p:sp>
      <p:sp>
        <p:nvSpPr>
          <p:cNvPr id="7" name="Date Placeholder 6"/>
          <p:cNvSpPr>
            <a:spLocks noGrp="1"/>
          </p:cNvSpPr>
          <p:nvPr>
            <p:ph type="dt" sz="half" idx="10"/>
          </p:nvPr>
        </p:nvSpPr>
        <p:spPr/>
        <p:txBody>
          <a:bodyPr/>
          <a:lstStyle/>
          <a:p>
            <a:fld id="{B40FB4B4-2185-4162-9846-7C5876CD7D32}" type="datetimeFigureOut">
              <a:rPr lang="en-US" smtClean="0"/>
              <a:t>10/15/2021</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302981806"/>
      </p:ext>
    </p:extLst>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B40FB4B4-2185-4162-9846-7C5876CD7D32}" type="datetimeFigureOut">
              <a:rPr lang="en-US" smtClean="0"/>
              <a:t>10/15/2021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291333538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53112" y="937260"/>
            <a:ext cx="1298608" cy="4983480"/>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2231136" y="937260"/>
            <a:ext cx="6198489" cy="4983480"/>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B40FB4B4-2185-4162-9846-7C5876CD7D32}" type="datetimeFigureOut">
              <a:rPr lang="en-US" smtClean="0"/>
              <a:t>10/15/2021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421850539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B40FB4B4-2185-4162-9846-7C5876CD7D32}" type="datetimeFigureOut">
              <a:rPr lang="en-US" smtClean="0"/>
              <a:t>10/15/2021</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328630478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bg>
      <p:bgPr>
        <a:solidFill>
          <a:schemeClr val="accent1"/>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bwMode="blackWhite">
          <a:xfrm>
            <a:off x="1600200" y="2386744"/>
            <a:ext cx="8991600" cy="1645920"/>
          </a:xfrm>
          <a:solidFill>
            <a:srgbClr val="FFFFFF"/>
          </a:solidFill>
          <a:ln w="38100">
            <a:solidFill>
              <a:srgbClr val="404040"/>
            </a:solidFill>
          </a:ln>
        </p:spPr>
        <p:txBody>
          <a:bodyPr lIns="274320" rIns="274320" anchor="ctr" anchorCtr="1">
            <a:normAutofit/>
          </a:bodyPr>
          <a:lstStyle>
            <a:lvl1pPr>
              <a:defRPr sz="3800">
                <a:solidFill>
                  <a:srgbClr val="262626"/>
                </a:solidFill>
              </a:defRPr>
            </a:lvl1pPr>
          </a:lstStyle>
          <a:p>
            <a:r>
              <a:rPr lang="en-US"/>
              <a:t>Click to edit Master title style</a:t>
            </a:r>
            <a:endParaRPr lang="en-US" dirty="0"/>
          </a:p>
        </p:txBody>
      </p:sp>
      <p:sp>
        <p:nvSpPr>
          <p:cNvPr id="3" name="Text Placeholder 2"/>
          <p:cNvSpPr>
            <a:spLocks noGrp="1"/>
          </p:cNvSpPr>
          <p:nvPr>
            <p:ph type="body" idx="1"/>
          </p:nvPr>
        </p:nvSpPr>
        <p:spPr>
          <a:xfrm>
            <a:off x="2695194" y="4352465"/>
            <a:ext cx="6801612" cy="1265082"/>
          </a:xfrm>
        </p:spPr>
        <p:txBody>
          <a:bodyPr anchor="t" anchorCtr="1">
            <a:normAutofit/>
          </a:bodyPr>
          <a:lstStyle>
            <a:lvl1pPr marL="0" indent="0">
              <a:buNone/>
              <a:defRPr sz="20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7" name="Date Placeholder 6"/>
          <p:cNvSpPr>
            <a:spLocks noGrp="1"/>
          </p:cNvSpPr>
          <p:nvPr>
            <p:ph type="dt" sz="half" idx="10"/>
          </p:nvPr>
        </p:nvSpPr>
        <p:spPr/>
        <p:txBody>
          <a:bodyPr/>
          <a:lstStyle/>
          <a:p>
            <a:fld id="{B40FB4B4-2185-4162-9846-7C5876CD7D32}" type="datetimeFigureOut">
              <a:rPr lang="en-US" smtClean="0"/>
              <a:t>10/15/2021</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3941962398"/>
      </p:ext>
    </p:extLst>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1581912" y="2638044"/>
            <a:ext cx="4271771" cy="3101982"/>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6338315" y="2638044"/>
            <a:ext cx="4270247" cy="3101982"/>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8" name="Date Placeholder 7"/>
          <p:cNvSpPr>
            <a:spLocks noGrp="1"/>
          </p:cNvSpPr>
          <p:nvPr>
            <p:ph type="dt" sz="half" idx="10"/>
          </p:nvPr>
        </p:nvSpPr>
        <p:spPr/>
        <p:txBody>
          <a:bodyPr/>
          <a:lstStyle/>
          <a:p>
            <a:fld id="{B40FB4B4-2185-4162-9846-7C5876CD7D32}" type="datetimeFigureOut">
              <a:rPr lang="en-US" smtClean="0"/>
              <a:t>10/15/2021</a:t>
            </a:fld>
            <a:endParaRPr lang="en-US" dirty="0"/>
          </a:p>
        </p:txBody>
      </p:sp>
      <p:sp>
        <p:nvSpPr>
          <p:cNvPr id="9" name="Footer Placeholder 8"/>
          <p:cNvSpPr>
            <a:spLocks noGrp="1"/>
          </p:cNvSpPr>
          <p:nvPr>
            <p:ph type="ftr" sz="quarter" idx="11"/>
          </p:nvPr>
        </p:nvSpPr>
        <p:spPr/>
        <p:txBody>
          <a:bodyPr/>
          <a:lstStyle/>
          <a:p>
            <a:endParaRPr lang="en-US" dirty="0"/>
          </a:p>
        </p:txBody>
      </p:sp>
      <p:sp>
        <p:nvSpPr>
          <p:cNvPr id="10" name="Slide Number Placeholder 9"/>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292423653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1583436" y="2313433"/>
            <a:ext cx="4270248" cy="704087"/>
          </a:xfrm>
        </p:spPr>
        <p:txBody>
          <a:bodyPr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p:cNvSpPr>
            <a:spLocks noGrp="1"/>
          </p:cNvSpPr>
          <p:nvPr>
            <p:ph sz="half" idx="2"/>
          </p:nvPr>
        </p:nvSpPr>
        <p:spPr>
          <a:xfrm>
            <a:off x="1583436" y="3143250"/>
            <a:ext cx="4270248" cy="2596776"/>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6" name="Content Placeholder 5"/>
          <p:cNvSpPr>
            <a:spLocks noGrp="1"/>
          </p:cNvSpPr>
          <p:nvPr>
            <p:ph sz="quarter" idx="4"/>
          </p:nvPr>
        </p:nvSpPr>
        <p:spPr>
          <a:xfrm>
            <a:off x="6338316" y="3143250"/>
            <a:ext cx="4253484" cy="2596776"/>
          </a:xfrm>
        </p:spPr>
        <p:txBody>
          <a:bodyPr/>
          <a:lstStyle>
            <a:lvl5pPr>
              <a:defRPr/>
            </a:lvl5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11" name="Text Placeholder 4"/>
          <p:cNvSpPr>
            <a:spLocks noGrp="1"/>
          </p:cNvSpPr>
          <p:nvPr>
            <p:ph type="body" sz="quarter" idx="13"/>
          </p:nvPr>
        </p:nvSpPr>
        <p:spPr>
          <a:xfrm>
            <a:off x="6338316" y="2313433"/>
            <a:ext cx="4270248" cy="704087"/>
          </a:xfrm>
        </p:spPr>
        <p:txBody>
          <a:bodyPr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7" name="Date Placeholder 6"/>
          <p:cNvSpPr>
            <a:spLocks noGrp="1"/>
          </p:cNvSpPr>
          <p:nvPr>
            <p:ph type="dt" sz="half" idx="10"/>
          </p:nvPr>
        </p:nvSpPr>
        <p:spPr/>
        <p:txBody>
          <a:bodyPr/>
          <a:lstStyle/>
          <a:p>
            <a:fld id="{B40FB4B4-2185-4162-9846-7C5876CD7D32}" type="datetimeFigureOut">
              <a:rPr lang="en-US" smtClean="0"/>
              <a:t>10/15/2021</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BD0C1318-927F-4BC9-B599-DD0BEB3764AB}" type="slidenum">
              <a:rPr lang="en-US" smtClean="0"/>
              <a:t>‹#›</a:t>
            </a:fld>
            <a:endParaRPr lang="en-US" dirty="0"/>
          </a:p>
        </p:txBody>
      </p:sp>
      <p:sp>
        <p:nvSpPr>
          <p:cNvPr id="10" name="Title 9"/>
          <p:cNvSpPr>
            <a:spLocks noGrp="1"/>
          </p:cNvSpPr>
          <p:nvPr>
            <p:ph type="title"/>
          </p:nvPr>
        </p:nvSpPr>
        <p:spPr/>
        <p:txBody>
          <a:bodyPr/>
          <a:lstStyle/>
          <a:p>
            <a:r>
              <a:rPr lang="en-US"/>
              <a:t>Click to edit Master title style</a:t>
            </a:r>
            <a:endParaRPr lang="en-US" dirty="0"/>
          </a:p>
        </p:txBody>
      </p:sp>
    </p:spTree>
    <p:extLst>
      <p:ext uri="{BB962C8B-B14F-4D97-AF65-F5344CB8AC3E}">
        <p14:creationId xmlns:p14="http://schemas.microsoft.com/office/powerpoint/2010/main" val="234513636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B40FB4B4-2185-4162-9846-7C5876CD7D32}" type="datetimeFigureOut">
              <a:rPr lang="en-US" smtClean="0"/>
              <a:t>10/15/2021</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321182909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40FB4B4-2185-4162-9846-7C5876CD7D32}" type="datetimeFigureOut">
              <a:rPr lang="en-US" smtClean="0"/>
              <a:t>10/15/2021</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269090369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6" name="Rectangle 25"/>
          <p:cNvSpPr/>
          <p:nvPr/>
        </p:nvSpPr>
        <p:spPr>
          <a:xfrm>
            <a:off x="0" y="0"/>
            <a:ext cx="6096000"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bwMode="blackWhite">
          <a:xfrm>
            <a:off x="804672" y="2243828"/>
            <a:ext cx="4486656" cy="1141497"/>
          </a:xfrm>
          <a:solidFill>
            <a:srgbClr val="FFFFFF"/>
          </a:solidFill>
          <a:ln>
            <a:solidFill>
              <a:srgbClr val="404040"/>
            </a:solidFill>
          </a:ln>
        </p:spPr>
        <p:txBody>
          <a:bodyPr anchor="ctr" anchorCtr="1">
            <a:normAutofit/>
          </a:bodyPr>
          <a:lstStyle>
            <a:lvl1pPr>
              <a:defRPr sz="2200">
                <a:solidFill>
                  <a:srgbClr val="262626"/>
                </a:solidFill>
              </a:defRPr>
            </a:lvl1pPr>
          </a:lstStyle>
          <a:p>
            <a:r>
              <a:rPr lang="en-US"/>
              <a:t>Click to edit Master title style</a:t>
            </a:r>
            <a:endParaRPr lang="en-US" dirty="0"/>
          </a:p>
        </p:txBody>
      </p:sp>
      <p:sp>
        <p:nvSpPr>
          <p:cNvPr id="3" name="Content Placeholder 2"/>
          <p:cNvSpPr>
            <a:spLocks noGrp="1"/>
          </p:cNvSpPr>
          <p:nvPr>
            <p:ph idx="1"/>
          </p:nvPr>
        </p:nvSpPr>
        <p:spPr>
          <a:xfrm>
            <a:off x="6736080" y="804672"/>
            <a:ext cx="4815840" cy="5248656"/>
          </a:xfrm>
        </p:spPr>
        <p:txBody>
          <a:bodyPr>
            <a:normAutofit/>
          </a:bodyPr>
          <a:lstStyle>
            <a:lvl1pPr>
              <a:defRPr sz="1900">
                <a:solidFill>
                  <a:schemeClr val="tx1"/>
                </a:solidFill>
              </a:defRPr>
            </a:lvl1pPr>
            <a:lvl2pPr>
              <a:defRPr sz="1600">
                <a:solidFill>
                  <a:schemeClr val="tx1"/>
                </a:solidFill>
              </a:defRPr>
            </a:lvl2pPr>
            <a:lvl3pPr>
              <a:defRPr sz="1600">
                <a:solidFill>
                  <a:schemeClr val="tx1"/>
                </a:solidFill>
              </a:defRPr>
            </a:lvl3pPr>
            <a:lvl4pPr>
              <a:defRPr sz="1600">
                <a:solidFill>
                  <a:schemeClr val="tx1"/>
                </a:solidFill>
              </a:defRPr>
            </a:lvl4pPr>
            <a:lvl5pPr>
              <a:defRPr sz="1600">
                <a:solidFill>
                  <a:schemeClr val="tx1"/>
                </a:solidFill>
              </a:defRPr>
            </a:lvl5pPr>
            <a:lvl6pPr>
              <a:defRPr sz="1600"/>
            </a:lvl6pPr>
            <a:lvl7pPr>
              <a:defRPr sz="1600"/>
            </a:lvl7pPr>
            <a:lvl8pPr>
              <a:defRPr sz="1600"/>
            </a:lvl8pPr>
            <a:lvl9pPr>
              <a:defRPr sz="16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1115568" y="3549918"/>
            <a:ext cx="3794760" cy="2194036"/>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9" name="Date Placeholder 8"/>
          <p:cNvSpPr>
            <a:spLocks noGrp="1"/>
          </p:cNvSpPr>
          <p:nvPr>
            <p:ph type="dt" sz="half" idx="10"/>
          </p:nvPr>
        </p:nvSpPr>
        <p:spPr/>
        <p:txBody>
          <a:bodyPr/>
          <a:lstStyle/>
          <a:p>
            <a:fld id="{B40FB4B4-2185-4162-9846-7C5876CD7D32}" type="datetimeFigureOut">
              <a:rPr lang="en-US" smtClean="0"/>
              <a:t>10/15/2021</a:t>
            </a:fld>
            <a:endParaRPr lang="en-US" dirty="0"/>
          </a:p>
        </p:txBody>
      </p:sp>
      <p:sp>
        <p:nvSpPr>
          <p:cNvPr id="10" name="Footer Placeholder 9"/>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en-US" dirty="0"/>
          </a:p>
        </p:txBody>
      </p:sp>
      <p:sp>
        <p:nvSpPr>
          <p:cNvPr id="11" name="Slide Number Placeholder 10"/>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229691919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18" name="Rectangle 17"/>
          <p:cNvSpPr/>
          <p:nvPr/>
        </p:nvSpPr>
        <p:spPr>
          <a:xfrm>
            <a:off x="0" y="0"/>
            <a:ext cx="6095999"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bwMode="blackWhite">
          <a:xfrm>
            <a:off x="808523" y="2243828"/>
            <a:ext cx="4494998" cy="1134640"/>
          </a:xfrm>
          <a:solidFill>
            <a:srgbClr val="FFFFFF"/>
          </a:solidFill>
          <a:ln>
            <a:solidFill>
              <a:srgbClr val="404040"/>
            </a:solidFill>
          </a:ln>
        </p:spPr>
        <p:txBody>
          <a:bodyPr anchor="ctr" anchorCtr="1">
            <a:noAutofit/>
          </a:bodyPr>
          <a:lstStyle>
            <a:lvl1pPr>
              <a:defRPr sz="2200">
                <a:solidFill>
                  <a:srgbClr val="262626"/>
                </a:solidFill>
              </a:defRPr>
            </a:lvl1pPr>
          </a:lstStyle>
          <a:p>
            <a:r>
              <a:rPr lang="en-US"/>
              <a:t>Click to edit Master title style</a:t>
            </a:r>
            <a:endParaRPr lang="en-US" dirty="0"/>
          </a:p>
        </p:txBody>
      </p:sp>
      <p:sp>
        <p:nvSpPr>
          <p:cNvPr id="3" name="Picture Placeholder 2"/>
          <p:cNvSpPr>
            <a:spLocks noGrp="1" noChangeAspect="1"/>
          </p:cNvSpPr>
          <p:nvPr>
            <p:ph type="pic" idx="1"/>
          </p:nvPr>
        </p:nvSpPr>
        <p:spPr>
          <a:xfrm>
            <a:off x="6095999" y="0"/>
            <a:ext cx="6102097" cy="6858000"/>
          </a:xfrm>
          <a:solidFill>
            <a:schemeClr val="bg1">
              <a:lumMod val="75000"/>
            </a:schemeClr>
          </a:solidFill>
        </p:spPr>
        <p:txBody>
          <a:bodyPr anchor="t"/>
          <a:lstStyle>
            <a:lvl1pPr marL="0" indent="0">
              <a:buNone/>
              <a:defRPr sz="3200">
                <a:solidFill>
                  <a:schemeClr val="bg1">
                    <a:lumMod val="85000"/>
                    <a:lumOff val="15000"/>
                  </a:schemeClr>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dirty="0"/>
              <a:t>Click icon to add picture</a:t>
            </a:r>
          </a:p>
        </p:txBody>
      </p:sp>
      <p:sp>
        <p:nvSpPr>
          <p:cNvPr id="4" name="Text Placeholder 3"/>
          <p:cNvSpPr>
            <a:spLocks noGrp="1"/>
          </p:cNvSpPr>
          <p:nvPr>
            <p:ph type="body" sz="half" idx="2"/>
          </p:nvPr>
        </p:nvSpPr>
        <p:spPr>
          <a:xfrm>
            <a:off x="1115568" y="3549918"/>
            <a:ext cx="3794760" cy="2194037"/>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8" name="Date Placeholder 7"/>
          <p:cNvSpPr>
            <a:spLocks noGrp="1"/>
          </p:cNvSpPr>
          <p:nvPr>
            <p:ph type="dt" sz="half" idx="10"/>
          </p:nvPr>
        </p:nvSpPr>
        <p:spPr/>
        <p:txBody>
          <a:bodyPr/>
          <a:lstStyle>
            <a:lvl1pPr>
              <a:defRPr>
                <a:solidFill>
                  <a:srgbClr val="FFFFFF"/>
                </a:solidFill>
                <a:effectLst>
                  <a:outerShdw blurRad="50800" dist="38100" dir="2700000" algn="tl" rotWithShape="0">
                    <a:prstClr val="black">
                      <a:alpha val="43000"/>
                    </a:prstClr>
                  </a:outerShdw>
                </a:effectLst>
              </a:defRPr>
            </a:lvl1pPr>
          </a:lstStyle>
          <a:p>
            <a:fld id="{B40FB4B4-2185-4162-9846-7C5876CD7D32}" type="datetimeFigureOut">
              <a:rPr lang="en-US" smtClean="0"/>
              <a:t>10/15/2021</a:t>
            </a:fld>
            <a:endParaRPr lang="en-US" dirty="0"/>
          </a:p>
        </p:txBody>
      </p:sp>
      <p:sp>
        <p:nvSpPr>
          <p:cNvPr id="9" name="Footer Placeholder 8"/>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en-US" dirty="0"/>
          </a:p>
        </p:txBody>
      </p:sp>
      <p:sp>
        <p:nvSpPr>
          <p:cNvPr id="10" name="Slide Number Placeholder 9"/>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105980212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bwMode="black">
          <a:xfrm>
            <a:off x="2231136" y="964692"/>
            <a:ext cx="7729728" cy="1188720"/>
          </a:xfrm>
          <a:prstGeom prst="rect">
            <a:avLst/>
          </a:prstGeom>
          <a:solidFill>
            <a:srgbClr val="FFFFFF"/>
          </a:solidFill>
          <a:ln w="31750" cap="sq">
            <a:solidFill>
              <a:srgbClr val="404040"/>
            </a:solidFill>
            <a:miter lim="800000"/>
          </a:ln>
        </p:spPr>
        <p:txBody>
          <a:bodyPr vert="horz" lIns="182880" tIns="182880" rIns="182880" bIns="182880" rtlCol="0" anchor="ctr">
            <a:normAutofit/>
          </a:bodyPr>
          <a:lstStyle/>
          <a:p>
            <a:r>
              <a:rPr lang="en-US"/>
              <a:t>Click to edit Master title style</a:t>
            </a:r>
            <a:endParaRPr lang="en-US" dirty="0"/>
          </a:p>
        </p:txBody>
      </p:sp>
      <p:sp>
        <p:nvSpPr>
          <p:cNvPr id="3" name="Text Placeholder 2"/>
          <p:cNvSpPr>
            <a:spLocks noGrp="1"/>
          </p:cNvSpPr>
          <p:nvPr>
            <p:ph type="body" idx="1"/>
          </p:nvPr>
        </p:nvSpPr>
        <p:spPr>
          <a:xfrm>
            <a:off x="2231136" y="2638044"/>
            <a:ext cx="7729728" cy="3101983"/>
          </a:xfrm>
          <a:prstGeom prst="rect">
            <a:avLst/>
          </a:prstGeom>
        </p:spPr>
        <p:txBody>
          <a:bodyPr vert="horz" lIns="91440" tIns="45720" rIns="91440" bIns="45720" rtlCol="0">
            <a:normAutofit/>
          </a:bodyPr>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Date Placeholder 3"/>
          <p:cNvSpPr>
            <a:spLocks noGrp="1"/>
          </p:cNvSpPr>
          <p:nvPr>
            <p:ph type="dt" sz="half" idx="2"/>
          </p:nvPr>
        </p:nvSpPr>
        <p:spPr>
          <a:xfrm>
            <a:off x="7821429" y="6238816"/>
            <a:ext cx="2753746" cy="323968"/>
          </a:xfrm>
          <a:prstGeom prst="rect">
            <a:avLst/>
          </a:prstGeom>
        </p:spPr>
        <p:txBody>
          <a:bodyPr vert="horz" lIns="91440" tIns="45720" rIns="91440" bIns="45720" rtlCol="0" anchor="ctr"/>
          <a:lstStyle>
            <a:lvl1pPr algn="r">
              <a:defRPr sz="1050">
                <a:solidFill>
                  <a:schemeClr val="tx1">
                    <a:alpha val="70000"/>
                  </a:schemeClr>
                </a:solidFill>
              </a:defRPr>
            </a:lvl1pPr>
          </a:lstStyle>
          <a:p>
            <a:fld id="{B40FB4B4-2185-4162-9846-7C5876CD7D32}" type="datetimeFigureOut">
              <a:rPr lang="en-US" smtClean="0"/>
              <a:t>10/15/2021</a:t>
            </a:fld>
            <a:endParaRPr lang="en-US" dirty="0"/>
          </a:p>
        </p:txBody>
      </p:sp>
      <p:sp>
        <p:nvSpPr>
          <p:cNvPr id="5" name="Footer Placeholder 4"/>
          <p:cNvSpPr>
            <a:spLocks noGrp="1"/>
          </p:cNvSpPr>
          <p:nvPr>
            <p:ph type="ftr" sz="quarter" idx="3"/>
          </p:nvPr>
        </p:nvSpPr>
        <p:spPr>
          <a:xfrm>
            <a:off x="1600200" y="6236208"/>
            <a:ext cx="5901189" cy="320040"/>
          </a:xfrm>
          <a:prstGeom prst="rect">
            <a:avLst/>
          </a:prstGeom>
        </p:spPr>
        <p:txBody>
          <a:bodyPr vert="horz" lIns="91440" tIns="45720" rIns="91440" bIns="45720" rtlCol="0" anchor="ctr"/>
          <a:lstStyle>
            <a:lvl1pPr algn="l">
              <a:defRPr sz="1050">
                <a:solidFill>
                  <a:schemeClr val="tx1">
                    <a:alpha val="70000"/>
                  </a:schemeClr>
                </a:solidFill>
              </a:defRPr>
            </a:lvl1pPr>
          </a:lstStyle>
          <a:p>
            <a:endParaRPr lang="en-US" dirty="0"/>
          </a:p>
        </p:txBody>
      </p:sp>
      <p:sp>
        <p:nvSpPr>
          <p:cNvPr id="6" name="Slide Number Placeholder 5"/>
          <p:cNvSpPr>
            <a:spLocks noGrp="1"/>
          </p:cNvSpPr>
          <p:nvPr>
            <p:ph type="sldNum" sz="quarter" idx="4"/>
          </p:nvPr>
        </p:nvSpPr>
        <p:spPr>
          <a:xfrm>
            <a:off x="10758922" y="6217920"/>
            <a:ext cx="365760" cy="365760"/>
          </a:xfrm>
          <a:prstGeom prst="ellipse">
            <a:avLst/>
          </a:prstGeom>
          <a:solidFill>
            <a:srgbClr val="1D1D1D">
              <a:alpha val="70000"/>
            </a:srgbClr>
          </a:solidFill>
        </p:spPr>
        <p:txBody>
          <a:bodyPr vert="horz" lIns="18288" tIns="45720" rIns="18288" bIns="45720" rtlCol="0" anchor="ctr">
            <a:noAutofit/>
          </a:bodyPr>
          <a:lstStyle>
            <a:lvl1pPr algn="ctr">
              <a:defRPr sz="1100" spc="0" baseline="0">
                <a:solidFill>
                  <a:srgbClr val="FFFFFF"/>
                </a:solidFill>
              </a:defRPr>
            </a:lvl1pPr>
          </a:lstStyle>
          <a:p>
            <a:fld id="{BD0C1318-927F-4BC9-B599-DD0BEB3764AB}" type="slidenum">
              <a:rPr lang="en-US" smtClean="0"/>
              <a:t>‹#›</a:t>
            </a:fld>
            <a:endParaRPr lang="en-US" dirty="0"/>
          </a:p>
        </p:txBody>
      </p:sp>
    </p:spTree>
    <p:extLst>
      <p:ext uri="{BB962C8B-B14F-4D97-AF65-F5344CB8AC3E}">
        <p14:creationId xmlns:p14="http://schemas.microsoft.com/office/powerpoint/2010/main" val="2545246479"/>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ctr" defTabSz="914400" rtl="0" eaLnBrk="1" latinLnBrk="0" hangingPunct="1">
        <a:lnSpc>
          <a:spcPct val="90000"/>
        </a:lnSpc>
        <a:spcBef>
          <a:spcPct val="0"/>
        </a:spcBef>
        <a:buNone/>
        <a:defRPr sz="2800" kern="1200" cap="all" spc="200" baseline="0">
          <a:solidFill>
            <a:srgbClr val="262626"/>
          </a:solidFill>
          <a:latin typeface="+mj-lt"/>
          <a:ea typeface="+mj-ea"/>
          <a:cs typeface="+mj-cs"/>
        </a:defRPr>
      </a:lvl1pPr>
    </p:titleStyle>
    <p:bodyStyle>
      <a:lvl1pPr marL="228600" indent="-228600" algn="l" defTabSz="914400" rtl="0" eaLnBrk="1" latinLnBrk="0" hangingPunct="1">
        <a:lnSpc>
          <a:spcPct val="100000"/>
        </a:lnSpc>
        <a:spcBef>
          <a:spcPts val="1000"/>
        </a:spcBef>
        <a:buClr>
          <a:schemeClr val="accent2"/>
        </a:buClr>
        <a:buFont typeface="Arial" panose="020B0604020202020204" pitchFamily="34" charset="0"/>
        <a:buChar char="•"/>
        <a:defRPr sz="1800" kern="1200">
          <a:solidFill>
            <a:schemeClr val="tx1">
              <a:lumMod val="85000"/>
              <a:lumOff val="15000"/>
            </a:schemeClr>
          </a:solidFill>
          <a:latin typeface="+mn-lt"/>
          <a:ea typeface="+mn-ea"/>
          <a:cs typeface="+mn-cs"/>
        </a:defRPr>
      </a:lvl1pPr>
      <a:lvl2pPr marL="4572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2pPr>
      <a:lvl3pPr marL="6858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3pPr>
      <a:lvl4pPr marL="9144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4pPr>
      <a:lvl5pPr marL="11430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5pPr>
      <a:lvl6pPr marL="131286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6pPr>
      <a:lvl7pPr marL="148431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7pPr>
      <a:lvl8pPr marL="165735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8pPr>
      <a:lvl9pPr marL="1882775"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oleObject" Target="../embeddings/oleObject1.bin"/><Relationship Id="rId2" Type="http://schemas.openxmlformats.org/officeDocument/2006/relationships/notesSlide" Target="../notesSlides/notesSlide2.xml"/><Relationship Id="rId1" Type="http://schemas.openxmlformats.org/officeDocument/2006/relationships/slideLayout" Target="../slideLayouts/slideLayout4.xml"/><Relationship Id="rId4" Type="http://schemas.openxmlformats.org/officeDocument/2006/relationships/image" Target="../media/image1.wmf"/></Relationships>
</file>

<file path=ppt/slides/_rels/slide3.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notesSlide" Target="../notesSlides/notesSlide3.xml"/><Relationship Id="rId1" Type="http://schemas.openxmlformats.org/officeDocument/2006/relationships/slideLayout" Target="../slideLayouts/slideLayout4.xml"/><Relationship Id="rId4" Type="http://schemas.openxmlformats.org/officeDocument/2006/relationships/image" Target="../media/image2.wmf"/></Relationships>
</file>

<file path=ppt/slides/_rels/slide4.xml.rels><?xml version="1.0" encoding="UTF-8" standalone="yes"?>
<Relationships xmlns="http://schemas.openxmlformats.org/package/2006/relationships"><Relationship Id="rId3" Type="http://schemas.openxmlformats.org/officeDocument/2006/relationships/oleObject" Target="../embeddings/oleObject3.bin"/><Relationship Id="rId2" Type="http://schemas.openxmlformats.org/officeDocument/2006/relationships/notesSlide" Target="../notesSlides/notesSlide4.xml"/><Relationship Id="rId1" Type="http://schemas.openxmlformats.org/officeDocument/2006/relationships/slideLayout" Target="../slideLayouts/slideLayout4.xml"/><Relationship Id="rId4" Type="http://schemas.openxmlformats.org/officeDocument/2006/relationships/image" Target="../media/image3.wmf"/></Relationships>
</file>

<file path=ppt/slides/_rels/slide5.xml.rels><?xml version="1.0" encoding="UTF-8" standalone="yes"?>
<Relationships xmlns="http://schemas.openxmlformats.org/package/2006/relationships"><Relationship Id="rId3" Type="http://schemas.openxmlformats.org/officeDocument/2006/relationships/image" Target="../media/image4.emf"/><Relationship Id="rId2" Type="http://schemas.openxmlformats.org/officeDocument/2006/relationships/notesSlide" Target="../notesSlides/notesSlide5.xml"/><Relationship Id="rId1" Type="http://schemas.openxmlformats.org/officeDocument/2006/relationships/slideLayout" Target="../slideLayouts/slideLayout6.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a:t>Argument Passing Summary</a:t>
            </a:r>
          </a:p>
        </p:txBody>
      </p:sp>
      <p:sp>
        <p:nvSpPr>
          <p:cNvPr id="3" name="Subtitle 2"/>
          <p:cNvSpPr>
            <a:spLocks noGrp="1"/>
          </p:cNvSpPr>
          <p:nvPr>
            <p:ph type="subTitle" idx="1"/>
          </p:nvPr>
        </p:nvSpPr>
        <p:spPr/>
        <p:txBody>
          <a:bodyPr/>
          <a:lstStyle/>
          <a:p>
            <a:r>
              <a:rPr lang="en-US" dirty="0"/>
              <a:t>Data Flow To And From Functions</a:t>
            </a:r>
          </a:p>
        </p:txBody>
      </p:sp>
      <p:sp>
        <p:nvSpPr>
          <p:cNvPr id="4" name="TextBox 3"/>
          <p:cNvSpPr txBox="1"/>
          <p:nvPr/>
        </p:nvSpPr>
        <p:spPr>
          <a:xfrm>
            <a:off x="1600200" y="6179127"/>
            <a:ext cx="1506566" cy="276999"/>
          </a:xfrm>
          <a:prstGeom prst="rect">
            <a:avLst/>
          </a:prstGeom>
          <a:noFill/>
        </p:spPr>
        <p:txBody>
          <a:bodyPr wrap="none" rtlCol="0">
            <a:spAutoFit/>
          </a:bodyPr>
          <a:lstStyle/>
          <a:p>
            <a:r>
              <a:rPr lang="en-US" sz="1200" dirty="0"/>
              <a:t>Delroy A. Brinkerhoff</a:t>
            </a:r>
          </a:p>
        </p:txBody>
      </p:sp>
    </p:spTree>
    <p:extLst>
      <p:ext uri="{BB962C8B-B14F-4D97-AF65-F5344CB8AC3E}">
        <p14:creationId xmlns:p14="http://schemas.microsoft.com/office/powerpoint/2010/main" val="212472604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Pass By Value</a:t>
            </a:r>
          </a:p>
        </p:txBody>
      </p:sp>
      <p:sp>
        <p:nvSpPr>
          <p:cNvPr id="8" name="Rectangle 7"/>
          <p:cNvSpPr/>
          <p:nvPr/>
        </p:nvSpPr>
        <p:spPr>
          <a:xfrm>
            <a:off x="1867597" y="2703174"/>
            <a:ext cx="3901440" cy="2862322"/>
          </a:xfrm>
          <a:prstGeom prst="rect">
            <a:avLst/>
          </a:prstGeom>
        </p:spPr>
        <p:txBody>
          <a:bodyPr wrap="square">
            <a:spAutoFit/>
          </a:bodyPr>
          <a:lstStyle/>
          <a:p>
            <a:r>
              <a:rPr lang="en-US" dirty="0"/>
              <a:t>Function Call</a:t>
            </a:r>
          </a:p>
          <a:p>
            <a:endParaRPr lang="en-US" dirty="0"/>
          </a:p>
          <a:p>
            <a:r>
              <a:rPr lang="en-US" dirty="0"/>
              <a:t>	</a:t>
            </a:r>
            <a:r>
              <a:rPr lang="en-US" dirty="0">
                <a:latin typeface="Courier New" panose="02070309020205020404" pitchFamily="49" charset="0"/>
                <a:cs typeface="Courier New" panose="02070309020205020404" pitchFamily="49" charset="0"/>
              </a:rPr>
              <a:t>double t = triple(a);</a:t>
            </a:r>
          </a:p>
          <a:p>
            <a:endParaRPr lang="en-US" dirty="0"/>
          </a:p>
          <a:p>
            <a:r>
              <a:rPr lang="en-US" dirty="0"/>
              <a:t>Function Definition</a:t>
            </a:r>
          </a:p>
          <a:p>
            <a:endParaRPr lang="en-US" dirty="0"/>
          </a:p>
          <a:p>
            <a:pPr lvl="1"/>
            <a:r>
              <a:rPr lang="en-US" dirty="0">
                <a:latin typeface="Courier New" panose="02070309020205020404" pitchFamily="49" charset="0"/>
                <a:cs typeface="Courier New" panose="02070309020205020404" pitchFamily="49" charset="0"/>
              </a:rPr>
              <a:t>double triple(double x)</a:t>
            </a:r>
          </a:p>
          <a:p>
            <a:pPr lvl="1"/>
            <a:r>
              <a:rPr lang="en-US" dirty="0">
                <a:latin typeface="Courier New" panose="02070309020205020404" pitchFamily="49" charset="0"/>
                <a:cs typeface="Courier New" panose="02070309020205020404" pitchFamily="49" charset="0"/>
              </a:rPr>
              <a:t>{</a:t>
            </a:r>
          </a:p>
          <a:p>
            <a:pPr lvl="1"/>
            <a:r>
              <a:rPr lang="en-US" dirty="0">
                <a:latin typeface="Courier New" panose="02070309020205020404" pitchFamily="49" charset="0"/>
                <a:cs typeface="Courier New" panose="02070309020205020404" pitchFamily="49" charset="0"/>
              </a:rPr>
              <a:t>	return x * 3;</a:t>
            </a:r>
          </a:p>
          <a:p>
            <a:pPr lvl="1"/>
            <a:r>
              <a:rPr lang="en-US" dirty="0">
                <a:latin typeface="Courier New" panose="02070309020205020404" pitchFamily="49" charset="0"/>
                <a:cs typeface="Courier New" panose="02070309020205020404" pitchFamily="49" charset="0"/>
              </a:rPr>
              <a:t>}</a:t>
            </a:r>
          </a:p>
        </p:txBody>
      </p:sp>
      <p:graphicFrame>
        <p:nvGraphicFramePr>
          <p:cNvPr id="10" name="Object 9"/>
          <p:cNvGraphicFramePr>
            <a:graphicFrameLocks noChangeAspect="1"/>
          </p:cNvGraphicFramePr>
          <p:nvPr>
            <p:extLst>
              <p:ext uri="{D42A27DB-BD31-4B8C-83A1-F6EECF244321}">
                <p14:modId xmlns:p14="http://schemas.microsoft.com/office/powerpoint/2010/main" val="2675999968"/>
              </p:ext>
            </p:extLst>
          </p:nvPr>
        </p:nvGraphicFramePr>
        <p:xfrm>
          <a:off x="7951211" y="2703174"/>
          <a:ext cx="1949247" cy="2756627"/>
        </p:xfrm>
        <a:graphic>
          <a:graphicData uri="http://schemas.openxmlformats.org/presentationml/2006/ole">
            <mc:AlternateContent xmlns:mc="http://schemas.openxmlformats.org/markup-compatibility/2006">
              <mc:Choice xmlns:v="urn:schemas-microsoft-com:vml" Requires="v">
                <p:oleObj name="Drawing" r:id="rId3" imgW="1609560" imgH="2276640" progId="Presentations.Drawing.17">
                  <p:embed/>
                </p:oleObj>
              </mc:Choice>
              <mc:Fallback>
                <p:oleObj name="Drawing" r:id="rId3" imgW="1609560" imgH="2276640" progId="Presentations.Drawing.17">
                  <p:embed/>
                  <p:pic>
                    <p:nvPicPr>
                      <p:cNvPr id="0" name=""/>
                      <p:cNvPicPr/>
                      <p:nvPr/>
                    </p:nvPicPr>
                    <p:blipFill>
                      <a:blip r:embed="rId4"/>
                      <a:stretch>
                        <a:fillRect/>
                      </a:stretch>
                    </p:blipFill>
                    <p:spPr>
                      <a:xfrm>
                        <a:off x="7951211" y="2703174"/>
                        <a:ext cx="1949247" cy="2756627"/>
                      </a:xfrm>
                      <a:prstGeom prst="rect">
                        <a:avLst/>
                      </a:prstGeom>
                    </p:spPr>
                  </p:pic>
                </p:oleObj>
              </mc:Fallback>
            </mc:AlternateContent>
          </a:graphicData>
        </a:graphic>
      </p:graphicFrame>
    </p:spTree>
    <p:extLst>
      <p:ext uri="{BB962C8B-B14F-4D97-AF65-F5344CB8AC3E}">
        <p14:creationId xmlns:p14="http://schemas.microsoft.com/office/powerpoint/2010/main" val="63697089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r>
              <a:rPr lang="en-US" dirty="0"/>
              <a:t>Pass By Pointer</a:t>
            </a:r>
          </a:p>
        </p:txBody>
      </p:sp>
      <p:sp>
        <p:nvSpPr>
          <p:cNvPr id="10" name="TextBox 9"/>
          <p:cNvSpPr txBox="1"/>
          <p:nvPr/>
        </p:nvSpPr>
        <p:spPr>
          <a:xfrm>
            <a:off x="1581912" y="2638044"/>
            <a:ext cx="4271771" cy="2862322"/>
          </a:xfrm>
          <a:prstGeom prst="rect">
            <a:avLst/>
          </a:prstGeom>
          <a:noFill/>
        </p:spPr>
        <p:txBody>
          <a:bodyPr wrap="square" rtlCol="0">
            <a:spAutoFit/>
          </a:bodyPr>
          <a:lstStyle/>
          <a:p>
            <a:r>
              <a:rPr lang="en-US" dirty="0"/>
              <a:t>Function Call</a:t>
            </a:r>
          </a:p>
          <a:p>
            <a:endParaRPr lang="en-US" dirty="0"/>
          </a:p>
          <a:p>
            <a:r>
              <a:rPr lang="en-US" dirty="0"/>
              <a:t>	</a:t>
            </a:r>
            <a:r>
              <a:rPr lang="en-US" dirty="0">
                <a:latin typeface="Courier New" panose="02070309020205020404" pitchFamily="49" charset="0"/>
                <a:cs typeface="Courier New" panose="02070309020205020404" pitchFamily="49" charset="0"/>
              </a:rPr>
              <a:t>triple(&amp;a);</a:t>
            </a:r>
          </a:p>
          <a:p>
            <a:endParaRPr lang="en-US" dirty="0"/>
          </a:p>
          <a:p>
            <a:r>
              <a:rPr lang="en-US" dirty="0"/>
              <a:t>Function Definition</a:t>
            </a:r>
          </a:p>
          <a:p>
            <a:endParaRPr lang="en-US" dirty="0"/>
          </a:p>
          <a:p>
            <a:r>
              <a:rPr lang="en-US" dirty="0">
                <a:latin typeface="Courier New" panose="02070309020205020404" pitchFamily="49" charset="0"/>
                <a:cs typeface="Courier New" panose="02070309020205020404" pitchFamily="49" charset="0"/>
              </a:rPr>
              <a:t>	void triple(double* x)</a:t>
            </a:r>
          </a:p>
          <a:p>
            <a:r>
              <a:rPr lang="en-US" dirty="0">
                <a:latin typeface="Courier New" panose="02070309020205020404" pitchFamily="49" charset="0"/>
                <a:cs typeface="Courier New" panose="02070309020205020404" pitchFamily="49" charset="0"/>
              </a:rPr>
              <a:t>	{</a:t>
            </a:r>
          </a:p>
          <a:p>
            <a:r>
              <a:rPr lang="en-US" dirty="0">
                <a:latin typeface="Courier New" panose="02070309020205020404" pitchFamily="49" charset="0"/>
                <a:cs typeface="Courier New" panose="02070309020205020404" pitchFamily="49" charset="0"/>
              </a:rPr>
              <a:t>		*x = *x * 3;</a:t>
            </a:r>
          </a:p>
          <a:p>
            <a:r>
              <a:rPr lang="en-US" dirty="0">
                <a:latin typeface="Courier New" panose="02070309020205020404" pitchFamily="49" charset="0"/>
                <a:cs typeface="Courier New" panose="02070309020205020404" pitchFamily="49" charset="0"/>
              </a:rPr>
              <a:t>	}</a:t>
            </a:r>
          </a:p>
        </p:txBody>
      </p:sp>
      <p:graphicFrame>
        <p:nvGraphicFramePr>
          <p:cNvPr id="11" name="Object 10"/>
          <p:cNvGraphicFramePr>
            <a:graphicFrameLocks noChangeAspect="1"/>
          </p:cNvGraphicFramePr>
          <p:nvPr>
            <p:extLst>
              <p:ext uri="{D42A27DB-BD31-4B8C-83A1-F6EECF244321}">
                <p14:modId xmlns:p14="http://schemas.microsoft.com/office/powerpoint/2010/main" val="4199966799"/>
              </p:ext>
            </p:extLst>
          </p:nvPr>
        </p:nvGraphicFramePr>
        <p:xfrm>
          <a:off x="7937875" y="2638044"/>
          <a:ext cx="1364066" cy="3087097"/>
        </p:xfrm>
        <a:graphic>
          <a:graphicData uri="http://schemas.openxmlformats.org/presentationml/2006/ole">
            <mc:AlternateContent xmlns:mc="http://schemas.openxmlformats.org/markup-compatibility/2006">
              <mc:Choice xmlns:v="urn:schemas-microsoft-com:vml" Requires="v">
                <p:oleObj name="Drawing" r:id="rId3" imgW="905040" imgH="2048040" progId="Presentations.Drawing.17">
                  <p:embed/>
                </p:oleObj>
              </mc:Choice>
              <mc:Fallback>
                <p:oleObj name="Drawing" r:id="rId3" imgW="905040" imgH="2048040" progId="Presentations.Drawing.17">
                  <p:embed/>
                  <p:pic>
                    <p:nvPicPr>
                      <p:cNvPr id="0" name=""/>
                      <p:cNvPicPr/>
                      <p:nvPr/>
                    </p:nvPicPr>
                    <p:blipFill>
                      <a:blip r:embed="rId4"/>
                      <a:stretch>
                        <a:fillRect/>
                      </a:stretch>
                    </p:blipFill>
                    <p:spPr>
                      <a:xfrm>
                        <a:off x="7937875" y="2638044"/>
                        <a:ext cx="1364066" cy="3087097"/>
                      </a:xfrm>
                      <a:prstGeom prst="rect">
                        <a:avLst/>
                      </a:prstGeom>
                    </p:spPr>
                  </p:pic>
                </p:oleObj>
              </mc:Fallback>
            </mc:AlternateContent>
          </a:graphicData>
        </a:graphic>
      </p:graphicFrame>
    </p:spTree>
    <p:extLst>
      <p:ext uri="{BB962C8B-B14F-4D97-AF65-F5344CB8AC3E}">
        <p14:creationId xmlns:p14="http://schemas.microsoft.com/office/powerpoint/2010/main" val="326146325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r>
              <a:rPr lang="en-US" dirty="0"/>
              <a:t>Pass By Reference</a:t>
            </a:r>
          </a:p>
        </p:txBody>
      </p:sp>
      <p:graphicFrame>
        <p:nvGraphicFramePr>
          <p:cNvPr id="10" name="Object 9"/>
          <p:cNvGraphicFramePr>
            <a:graphicFrameLocks noChangeAspect="1"/>
          </p:cNvGraphicFramePr>
          <p:nvPr>
            <p:extLst>
              <p:ext uri="{D42A27DB-BD31-4B8C-83A1-F6EECF244321}">
                <p14:modId xmlns:p14="http://schemas.microsoft.com/office/powerpoint/2010/main" val="4286651146"/>
              </p:ext>
            </p:extLst>
          </p:nvPr>
        </p:nvGraphicFramePr>
        <p:xfrm>
          <a:off x="7930343" y="2638044"/>
          <a:ext cx="1386234" cy="3137266"/>
        </p:xfrm>
        <a:graphic>
          <a:graphicData uri="http://schemas.openxmlformats.org/presentationml/2006/ole">
            <mc:AlternateContent xmlns:mc="http://schemas.openxmlformats.org/markup-compatibility/2006">
              <mc:Choice xmlns:v="urn:schemas-microsoft-com:vml" Requires="v">
                <p:oleObj name="Drawing" r:id="rId3" imgW="905040" imgH="2048040" progId="Presentations.Drawing.17">
                  <p:embed/>
                </p:oleObj>
              </mc:Choice>
              <mc:Fallback>
                <p:oleObj name="Drawing" r:id="rId3" imgW="905040" imgH="2048040" progId="Presentations.Drawing.17">
                  <p:embed/>
                  <p:pic>
                    <p:nvPicPr>
                      <p:cNvPr id="0" name=""/>
                      <p:cNvPicPr/>
                      <p:nvPr/>
                    </p:nvPicPr>
                    <p:blipFill>
                      <a:blip r:embed="rId4"/>
                      <a:stretch>
                        <a:fillRect/>
                      </a:stretch>
                    </p:blipFill>
                    <p:spPr>
                      <a:xfrm>
                        <a:off x="7930343" y="2638044"/>
                        <a:ext cx="1386234" cy="3137266"/>
                      </a:xfrm>
                      <a:prstGeom prst="rect">
                        <a:avLst/>
                      </a:prstGeom>
                    </p:spPr>
                  </p:pic>
                </p:oleObj>
              </mc:Fallback>
            </mc:AlternateContent>
          </a:graphicData>
        </a:graphic>
      </p:graphicFrame>
      <p:sp>
        <p:nvSpPr>
          <p:cNvPr id="11" name="TextBox 10"/>
          <p:cNvSpPr txBox="1"/>
          <p:nvPr/>
        </p:nvSpPr>
        <p:spPr>
          <a:xfrm>
            <a:off x="1581912" y="2638044"/>
            <a:ext cx="4271771" cy="2862322"/>
          </a:xfrm>
          <a:prstGeom prst="rect">
            <a:avLst/>
          </a:prstGeom>
          <a:noFill/>
        </p:spPr>
        <p:txBody>
          <a:bodyPr wrap="square" rtlCol="0">
            <a:spAutoFit/>
          </a:bodyPr>
          <a:lstStyle/>
          <a:p>
            <a:r>
              <a:rPr lang="en-US" dirty="0"/>
              <a:t>Function Call</a:t>
            </a:r>
          </a:p>
          <a:p>
            <a:endParaRPr lang="en-US" dirty="0"/>
          </a:p>
          <a:p>
            <a:r>
              <a:rPr lang="en-US" dirty="0"/>
              <a:t>	</a:t>
            </a:r>
            <a:r>
              <a:rPr lang="en-US" dirty="0">
                <a:latin typeface="Courier New" panose="02070309020205020404" pitchFamily="49" charset="0"/>
                <a:cs typeface="Courier New" panose="02070309020205020404" pitchFamily="49" charset="0"/>
              </a:rPr>
              <a:t>triple(a);</a:t>
            </a:r>
          </a:p>
          <a:p>
            <a:endParaRPr lang="en-US" dirty="0"/>
          </a:p>
          <a:p>
            <a:r>
              <a:rPr lang="en-US" dirty="0"/>
              <a:t>Function Definition</a:t>
            </a:r>
          </a:p>
          <a:p>
            <a:endParaRPr lang="en-US" dirty="0"/>
          </a:p>
          <a:p>
            <a:r>
              <a:rPr lang="en-US" dirty="0">
                <a:latin typeface="Courier New" panose="02070309020205020404" pitchFamily="49" charset="0"/>
                <a:cs typeface="Courier New" panose="02070309020205020404" pitchFamily="49" charset="0"/>
              </a:rPr>
              <a:t>	void triple(double&amp; x)</a:t>
            </a:r>
          </a:p>
          <a:p>
            <a:r>
              <a:rPr lang="en-US" dirty="0">
                <a:latin typeface="Courier New" panose="02070309020205020404" pitchFamily="49" charset="0"/>
                <a:cs typeface="Courier New" panose="02070309020205020404" pitchFamily="49" charset="0"/>
              </a:rPr>
              <a:t>	{</a:t>
            </a:r>
          </a:p>
          <a:p>
            <a:r>
              <a:rPr lang="en-US" dirty="0">
                <a:latin typeface="Courier New" panose="02070309020205020404" pitchFamily="49" charset="0"/>
                <a:cs typeface="Courier New" panose="02070309020205020404" pitchFamily="49" charset="0"/>
              </a:rPr>
              <a:t>		x = x * 3;</a:t>
            </a:r>
          </a:p>
          <a:p>
            <a:r>
              <a:rPr lang="en-US" dirty="0">
                <a:latin typeface="Courier New" panose="02070309020205020404" pitchFamily="49" charset="0"/>
                <a:cs typeface="Courier New" panose="02070309020205020404" pitchFamily="49" charset="0"/>
              </a:rPr>
              <a:t>	}</a:t>
            </a:r>
          </a:p>
        </p:txBody>
      </p:sp>
    </p:spTree>
    <p:extLst>
      <p:ext uri="{BB962C8B-B14F-4D97-AF65-F5344CB8AC3E}">
        <p14:creationId xmlns:p14="http://schemas.microsoft.com/office/powerpoint/2010/main" val="193225976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Data Flow Summary</a:t>
            </a:r>
          </a:p>
        </p:txBody>
      </p:sp>
      <p:pic>
        <p:nvPicPr>
          <p:cNvPr id="3" name="Picture 2"/>
          <p:cNvPicPr>
            <a:picLocks noChangeAspect="1"/>
          </p:cNvPicPr>
          <p:nvPr/>
        </p:nvPicPr>
        <p:blipFill>
          <a:blip r:embed="rId3"/>
          <a:stretch>
            <a:fillRect/>
          </a:stretch>
        </p:blipFill>
        <p:spPr>
          <a:xfrm>
            <a:off x="2892830" y="2127250"/>
            <a:ext cx="6417426" cy="4049908"/>
          </a:xfrm>
          <a:prstGeom prst="rect">
            <a:avLst/>
          </a:prstGeom>
        </p:spPr>
      </p:pic>
    </p:spTree>
    <p:extLst>
      <p:ext uri="{BB962C8B-B14F-4D97-AF65-F5344CB8AC3E}">
        <p14:creationId xmlns:p14="http://schemas.microsoft.com/office/powerpoint/2010/main" val="156727467"/>
      </p:ext>
    </p:extLst>
  </p:cSld>
  <p:clrMapOvr>
    <a:masterClrMapping/>
  </p:clrMapOvr>
</p:sld>
</file>

<file path=ppt/theme/theme1.xml><?xml version="1.0" encoding="utf-8"?>
<a:theme xmlns:a="http://schemas.openxmlformats.org/drawingml/2006/main" name="Parcel">
  <a:themeElements>
    <a:clrScheme name="Parcel">
      <a:dk1>
        <a:srgbClr val="000000"/>
      </a:dk1>
      <a:lt1>
        <a:srgbClr val="FFFFFF"/>
      </a:lt1>
      <a:dk2>
        <a:srgbClr val="4A5356"/>
      </a:dk2>
      <a:lt2>
        <a:srgbClr val="E8E3CE"/>
      </a:lt2>
      <a:accent1>
        <a:srgbClr val="F6A21D"/>
      </a:accent1>
      <a:accent2>
        <a:srgbClr val="9BAFB5"/>
      </a:accent2>
      <a:accent3>
        <a:srgbClr val="C96731"/>
      </a:accent3>
      <a:accent4>
        <a:srgbClr val="9CA383"/>
      </a:accent4>
      <a:accent5>
        <a:srgbClr val="87795D"/>
      </a:accent5>
      <a:accent6>
        <a:srgbClr val="A0988C"/>
      </a:accent6>
      <a:hlink>
        <a:srgbClr val="00B0F0"/>
      </a:hlink>
      <a:folHlink>
        <a:srgbClr val="738F97"/>
      </a:folHlink>
    </a:clrScheme>
    <a:fontScheme name="Parcel">
      <a:maj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Parcel">
      <a:fillStyleLst>
        <a:solidFill>
          <a:schemeClr val="phClr"/>
        </a:solidFill>
        <a:gradFill rotWithShape="1">
          <a:gsLst>
            <a:gs pos="0">
              <a:schemeClr val="phClr">
                <a:tint val="80000"/>
                <a:satMod val="107000"/>
                <a:lumMod val="103000"/>
              </a:schemeClr>
            </a:gs>
            <a:gs pos="100000">
              <a:schemeClr val="phClr">
                <a:tint val="82000"/>
                <a:satMod val="109000"/>
                <a:lumMod val="103000"/>
              </a:schemeClr>
            </a:gs>
          </a:gsLst>
          <a:lin ang="5400000" scaled="0"/>
        </a:gradFill>
        <a:gradFill rotWithShape="1">
          <a:gsLst>
            <a:gs pos="0">
              <a:schemeClr val="phClr">
                <a:tint val="97000"/>
                <a:satMod val="100000"/>
                <a:lumMod val="102000"/>
              </a:schemeClr>
            </a:gs>
            <a:gs pos="50000">
              <a:schemeClr val="phClr">
                <a:shade val="100000"/>
                <a:satMod val="103000"/>
                <a:lumMod val="100000"/>
              </a:schemeClr>
            </a:gs>
            <a:gs pos="100000">
              <a:schemeClr val="phClr">
                <a:shade val="93000"/>
                <a:satMod val="110000"/>
                <a:lumMod val="99000"/>
              </a:schemeClr>
            </a:gs>
          </a:gsLst>
          <a:lin ang="5400000" scaled="0"/>
        </a:gradFill>
      </a:fillStyleLst>
      <a:lnStyleLst>
        <a:ln w="6350" cap="flat" cmpd="sng" algn="ctr">
          <a:solidFill>
            <a:schemeClr val="phClr"/>
          </a:solidFill>
          <a:prstDash val="solid"/>
        </a:ln>
        <a:ln w="12700" cap="flat" cmpd="sng" algn="ctr">
          <a:solidFill>
            <a:schemeClr val="phClr"/>
          </a:solidFill>
          <a:prstDash val="solid"/>
        </a:ln>
        <a:ln w="31750" cap="flat" cmpd="sng" algn="ctr">
          <a:solidFill>
            <a:schemeClr val="phClr"/>
          </a:solidFill>
          <a:prstDash val="solid"/>
        </a:ln>
      </a:lnStyleLst>
      <a:effectStyleLst>
        <a:effectStyle>
          <a:effectLst/>
        </a:effectStyle>
        <a:effectStyle>
          <a:effectLst/>
        </a:effectStyle>
        <a:effectStyle>
          <a:effectLst>
            <a:outerShdw blurRad="55880" dist="15240" dir="5400000" algn="ctr" rotWithShape="0">
              <a:srgbClr val="000000">
                <a:alpha val="45000"/>
              </a:srgbClr>
            </a:outerShdw>
          </a:effectLst>
          <a:scene3d>
            <a:camera prst="orthographicFront">
              <a:rot lat="0" lon="0" rev="0"/>
            </a:camera>
            <a:lightRig rig="brightRoom" dir="tl"/>
          </a:scene3d>
          <a:sp3d prstMaterial="dkEdge">
            <a:bevelT w="0" h="0"/>
          </a:sp3d>
        </a:effectStyle>
      </a:effectStyleLst>
      <a:bgFillStyleLst>
        <a:solidFill>
          <a:schemeClr val="phClr"/>
        </a:solidFill>
        <a:solidFill>
          <a:schemeClr val="phClr">
            <a:tint val="95000"/>
            <a:satMod val="170000"/>
          </a:schemeClr>
        </a:solidFill>
        <a:gradFill rotWithShape="1">
          <a:gsLst>
            <a:gs pos="0">
              <a:schemeClr val="phClr">
                <a:tint val="97000"/>
                <a:shade val="100000"/>
                <a:satMod val="185000"/>
                <a:lumMod val="120000"/>
              </a:schemeClr>
            </a:gs>
            <a:gs pos="100000">
              <a:schemeClr val="phClr">
                <a:tint val="96000"/>
                <a:shade val="95000"/>
                <a:satMod val="215000"/>
                <a:lumMod val="80000"/>
              </a:schemeClr>
            </a:gs>
          </a:gsLst>
          <a:path path="circle">
            <a:fillToRect l="50000" t="55000" r="125000" b="100000"/>
          </a:path>
        </a:gradFill>
      </a:bgFillStyleLst>
    </a:fmtScheme>
  </a:themeElements>
  <a:objectDefaults/>
  <a:extraClrSchemeLst/>
  <a:extLst>
    <a:ext uri="{05A4C25C-085E-4340-85A3-A5531E510DB2}">
      <thm15:themeFamily xmlns:thm15="http://schemas.microsoft.com/office/thememl/2012/main" name="Parcel" id="{8BEC4385-4EB9-4D53-BFB5-0EA123736B6D}" vid="{4DB32801-28C0-48B0-8C1D-A9A58613615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Parcel</Template>
  <TotalTime>52</TotalTime>
  <Words>390</Words>
  <Application>Microsoft Office PowerPoint</Application>
  <PresentationFormat>Widescreen</PresentationFormat>
  <Paragraphs>48</Paragraphs>
  <Slides>5</Slides>
  <Notes>5</Notes>
  <HiddenSlides>0</HiddenSlides>
  <MMClips>0</MMClips>
  <ScaleCrop>false</ScaleCrop>
  <HeadingPairs>
    <vt:vector size="8" baseType="variant">
      <vt:variant>
        <vt:lpstr>Fonts Used</vt:lpstr>
      </vt:variant>
      <vt:variant>
        <vt:i4>4</vt:i4>
      </vt:variant>
      <vt:variant>
        <vt:lpstr>Theme</vt:lpstr>
      </vt:variant>
      <vt:variant>
        <vt:i4>1</vt:i4>
      </vt:variant>
      <vt:variant>
        <vt:lpstr>Embedded OLE Servers</vt:lpstr>
      </vt:variant>
      <vt:variant>
        <vt:i4>1</vt:i4>
      </vt:variant>
      <vt:variant>
        <vt:lpstr>Slide Titles</vt:lpstr>
      </vt:variant>
      <vt:variant>
        <vt:i4>5</vt:i4>
      </vt:variant>
    </vt:vector>
  </HeadingPairs>
  <TitlesOfParts>
    <vt:vector size="11" baseType="lpstr">
      <vt:lpstr>Arial</vt:lpstr>
      <vt:lpstr>Calibri</vt:lpstr>
      <vt:lpstr>Courier New</vt:lpstr>
      <vt:lpstr>Gill Sans MT</vt:lpstr>
      <vt:lpstr>Parcel</vt:lpstr>
      <vt:lpstr>Drawing</vt:lpstr>
      <vt:lpstr>Argument Passing Summary</vt:lpstr>
      <vt:lpstr>Pass By Value</vt:lpstr>
      <vt:lpstr>Pass By Pointer</vt:lpstr>
      <vt:lpstr>Pass By Reference</vt:lpstr>
      <vt:lpstr>Data Flow Summary</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Operators and Operands</dc:title>
  <dc:creator>Delroy Brinkerhoff</dc:creator>
  <cp:lastModifiedBy>Delroy Brinkerhoff</cp:lastModifiedBy>
  <cp:revision>9</cp:revision>
  <dcterms:created xsi:type="dcterms:W3CDTF">2016-07-13T22:03:45Z</dcterms:created>
  <dcterms:modified xsi:type="dcterms:W3CDTF">2021-10-15T16:44:21Z</dcterms:modified>
</cp:coreProperties>
</file>

<file path=docProps/thumbnail.jpeg>
</file>