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2" r:id="rId7"/>
    <p:sldId id="263" r:id="rId8"/>
    <p:sldId id="261"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56222C-2809-4385-B1DD-E463674F75F7}" type="datetimeFigureOut">
              <a:rPr lang="en-US" smtClean="0"/>
              <a:t>2/17/2022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C2EBCB-B146-4BF1-B3C1-D803CCD8FAA3}" type="slidenum">
              <a:rPr lang="en-US" smtClean="0"/>
              <a:t>‹#›</a:t>
            </a:fld>
            <a:endParaRPr lang="en-US"/>
          </a:p>
        </p:txBody>
      </p:sp>
    </p:spTree>
    <p:extLst>
      <p:ext uri="{BB962C8B-B14F-4D97-AF65-F5344CB8AC3E}">
        <p14:creationId xmlns:p14="http://schemas.microsoft.com/office/powerpoint/2010/main" val="3038658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that we have a better understanding of the differences between pass by value, pass by pointer, and pass by reference, we are ready to revisit function return values. Previously, we studied return by value. In this section, we will learn that C++ can also return values by pointer and by reference. However, returning by pointer or by reference is generally not useful for returning simple data like integers or doubles; these return mechanisms are more useful when returning large amounts of structured data.</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1</a:t>
            </a:fld>
            <a:endParaRPr lang="en-US"/>
          </a:p>
        </p:txBody>
      </p:sp>
    </p:spTree>
    <p:extLst>
      <p:ext uri="{BB962C8B-B14F-4D97-AF65-F5344CB8AC3E}">
        <p14:creationId xmlns:p14="http://schemas.microsoft.com/office/powerpoint/2010/main" val="3893432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also possible to pass and return data defined in the caller’s scope by reference. The syntax is similar to pass and return by pointer, and the underlying logic is identical.</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10</a:t>
            </a:fld>
            <a:endParaRPr lang="en-US"/>
          </a:p>
        </p:txBody>
      </p:sp>
    </p:spTree>
    <p:extLst>
      <p:ext uri="{BB962C8B-B14F-4D97-AF65-F5344CB8AC3E}">
        <p14:creationId xmlns:p14="http://schemas.microsoft.com/office/powerpoint/2010/main" val="208885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Return by reference does have one rather unexpected result: the function call can appear on either side of the assignment operator! This example does little more than demonstrate the syntax. The example doesn’t do anything useful and is just an expensive way of assigning r to p, which overwrites the data stored in the structure by supplier. A similar operation is also possible with pointers but the syntax is a little more complicated.</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11</a:t>
            </a:fld>
            <a:endParaRPr lang="en-US"/>
          </a:p>
        </p:txBody>
      </p:sp>
    </p:spTree>
    <p:extLst>
      <p:ext uri="{BB962C8B-B14F-4D97-AF65-F5344CB8AC3E}">
        <p14:creationId xmlns:p14="http://schemas.microsoft.com/office/powerpoint/2010/main" val="951285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following examples will use a simple structure to illustrate the behaviors of the different return mechanisms. But the concepts presented here apply equally well to arrays, which are introduced in the next chapter, and to instances of classes.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structure has two fields, which is just enough complexity to illustrate the return concepts. The examples will also follow a simple pattern: one function, named supplier, will provide or supply a service to another function, named client. The supplier will always provide its service by returning a part object.</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2</a:t>
            </a:fld>
            <a:endParaRPr lang="en-US"/>
          </a:p>
        </p:txBody>
      </p:sp>
    </p:spTree>
    <p:extLst>
      <p:ext uri="{BB962C8B-B14F-4D97-AF65-F5344CB8AC3E}">
        <p14:creationId xmlns:p14="http://schemas.microsoft.com/office/powerpoint/2010/main" val="386009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Return by value is the default return mechanism, and it works by copying the data from the called or supplier function to the calling or client function. The key to understanding return by value is that data is copied, byte by byte, from one memory location to another in the program.</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3</a:t>
            </a:fld>
            <a:endParaRPr lang="en-US"/>
          </a:p>
        </p:txBody>
      </p:sp>
    </p:spTree>
    <p:extLst>
      <p:ext uri="{BB962C8B-B14F-4D97-AF65-F5344CB8AC3E}">
        <p14:creationId xmlns:p14="http://schemas.microsoft.com/office/powerpoint/2010/main" val="3282027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Return by pointer is a useful return mechanism, but one that is easy to get wrong. Return by pointer is really just return by value, but the returned value is an address. In this example, variable a is an automatic variable whose memory is allocated automatically on the stack when the function runs and is deallocated automatically when the function ends. So the supplier returns the address of a, which is deallocated when the suppler ends. This leaves the client attempting to use deallocated memory. Some compilers will detect this problem and display a compile-time warning or error, but many compilers will miss it completely. And how the program behaves at runtime will vary from one operating system to another, or even from execution to the next.</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4</a:t>
            </a:fld>
            <a:endParaRPr lang="en-US"/>
          </a:p>
        </p:txBody>
      </p:sp>
    </p:spTree>
    <p:extLst>
      <p:ext uri="{BB962C8B-B14F-4D97-AF65-F5344CB8AC3E}">
        <p14:creationId xmlns:p14="http://schemas.microsoft.com/office/powerpoint/2010/main" val="3490029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These two versions of the supplier illustrate two different ways of solving the return by pointer problem. The memory for a static variable is allocated when the program is loaded into memory and is not deallocated until the program ends; so, the address that the supplier returns is to memory that remains allocated.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Dynamic memory allocated with the new operator remains allocated until explicitly deallocated with the delete operator. So, again, the returned address points to memory that remains allocated after the function ends. Note the use of the address of operator in the return statement.</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5</a:t>
            </a:fld>
            <a:endParaRPr lang="en-US"/>
          </a:p>
        </p:txBody>
      </p:sp>
    </p:spTree>
    <p:extLst>
      <p:ext uri="{BB962C8B-B14F-4D97-AF65-F5344CB8AC3E}">
        <p14:creationId xmlns:p14="http://schemas.microsoft.com/office/powerpoint/2010/main" val="1811746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Although the two mechanisms are quite different, return by reference faces similar problems as does return by pointer. The compiler makes a reference by mapping two variable names to the same address. When the compiler generates machine code for a return by reference, it maps the variable in the client, to the same memory location as the local variable in the supplier. But the local variable is deallocated when supplier returns, leaving the variable in client referring to deallocated memory.</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6</a:t>
            </a:fld>
            <a:endParaRPr lang="en-US"/>
          </a:p>
        </p:txBody>
      </p:sp>
    </p:spTree>
    <p:extLst>
      <p:ext uri="{BB962C8B-B14F-4D97-AF65-F5344CB8AC3E}">
        <p14:creationId xmlns:p14="http://schemas.microsoft.com/office/powerpoint/2010/main" val="1235632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correct the problem with return by reference just as we corrected the problem with return by pointer – using either the static keyword or the new operator. One important difference is that the pointer must be dereferenced in the dynamic memory version.</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7</a:t>
            </a:fld>
            <a:endParaRPr lang="en-US"/>
          </a:p>
        </p:txBody>
      </p:sp>
    </p:spTree>
    <p:extLst>
      <p:ext uri="{BB962C8B-B14F-4D97-AF65-F5344CB8AC3E}">
        <p14:creationId xmlns:p14="http://schemas.microsoft.com/office/powerpoint/2010/main" val="89441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Solutions based on either static variables or dynamic data allocated with new, entail some additional considerations beyond what is required to implement return by value. In the example supplier function, the focus has been on understanding the syntax and the behavior of the returning mechanism, which is done with simple constant data. In a more realistic function, the function may be reading or calculating the data that is returned.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static data version of the supplier, each call to the function will cause the function to overwrite the data stored in the static variable, which means that the client must finish processing the data returned by the previous call before calling the function again.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consideration with dynamic memory isn’t new at all (poor pun intended). Memory allocated with new must, at some point, be deallocated with delete or it will become garbage.</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8</a:t>
            </a:fld>
            <a:endParaRPr lang="en-US"/>
          </a:p>
        </p:txBody>
      </p:sp>
    </p:spTree>
    <p:extLst>
      <p:ext uri="{BB962C8B-B14F-4D97-AF65-F5344CB8AC3E}">
        <p14:creationId xmlns:p14="http://schemas.microsoft.com/office/powerpoint/2010/main" val="335949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is one other way to solve the problem of returning structured data from a function: Define the data in a different scope than the function scope. Specifically, define the data in a scope where it is not deallocated when the function returns.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One way of doing this is to define the data in the caller’s scope and pass it in to the function. In this example, the data, or variable a, is defined in the client function, passed by pointer into the supplier where it is populated, and then returned by the supplier. The return statement isn’t really needed because pass by pointer implements an input/output passing mechanism to begin with. Nevertheless, this technique is sometimes useful for certain kinds of data, for example, C-strings, which we learn about in the next chapter.</a:t>
            </a:r>
          </a:p>
          <a:p>
            <a:endParaRPr lang="en-US" dirty="0"/>
          </a:p>
        </p:txBody>
      </p:sp>
      <p:sp>
        <p:nvSpPr>
          <p:cNvPr id="4" name="Slide Number Placeholder 3"/>
          <p:cNvSpPr>
            <a:spLocks noGrp="1"/>
          </p:cNvSpPr>
          <p:nvPr>
            <p:ph type="sldNum" sz="quarter" idx="5"/>
          </p:nvPr>
        </p:nvSpPr>
        <p:spPr/>
        <p:txBody>
          <a:bodyPr/>
          <a:lstStyle/>
          <a:p>
            <a:fld id="{35C2EBCB-B146-4BF1-B3C1-D803CCD8FAA3}" type="slidenum">
              <a:rPr lang="en-US" smtClean="0"/>
              <a:t>9</a:t>
            </a:fld>
            <a:endParaRPr lang="en-US"/>
          </a:p>
        </p:txBody>
      </p:sp>
    </p:spTree>
    <p:extLst>
      <p:ext uri="{BB962C8B-B14F-4D97-AF65-F5344CB8AC3E}">
        <p14:creationId xmlns:p14="http://schemas.microsoft.com/office/powerpoint/2010/main" val="1504280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2/17/2022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2/17/2022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2/17/2022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Function Return, Part 2</a:t>
            </a:r>
          </a:p>
        </p:txBody>
      </p:sp>
      <p:sp>
        <p:nvSpPr>
          <p:cNvPr id="3" name="Subtitle 2"/>
          <p:cNvSpPr>
            <a:spLocks noGrp="1"/>
          </p:cNvSpPr>
          <p:nvPr>
            <p:ph type="subTitle" idx="1"/>
          </p:nvPr>
        </p:nvSpPr>
        <p:spPr/>
        <p:txBody>
          <a:bodyPr/>
          <a:lstStyle/>
          <a:p>
            <a:r>
              <a:rPr lang="en-US" dirty="0"/>
              <a:t>Returning structured data</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Returning Non-Local Data:</a:t>
            </a:r>
            <a:br>
              <a:rPr lang="en-US" dirty="0"/>
            </a:br>
            <a:r>
              <a:rPr lang="en-US" dirty="0"/>
              <a:t>Return By Reference</a:t>
            </a:r>
          </a:p>
        </p:txBody>
      </p:sp>
      <p:sp>
        <p:nvSpPr>
          <p:cNvPr id="3" name="Content Placeholder 2"/>
          <p:cNvSpPr>
            <a:spLocks noGrp="1"/>
          </p:cNvSpPr>
          <p:nvPr>
            <p:ph sz="half" idx="1"/>
          </p:nvPr>
        </p:nvSpPr>
        <p:spPr>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part&amp; supplier(part</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a)</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a.type = 'd';</a:t>
            </a:r>
          </a:p>
          <a:p>
            <a:pPr marL="0" indent="0">
              <a:buNone/>
            </a:pPr>
            <a:r>
              <a:rPr lang="en-US" dirty="0">
                <a:latin typeface="Courier New" panose="02070309020205020404" pitchFamily="49" charset="0"/>
                <a:cs typeface="Courier New" panose="02070309020205020404" pitchFamily="49" charset="0"/>
              </a:rPr>
              <a:t>	a.id = 10;</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return a;</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nvPr>
        </p:nvSpPr>
        <p:spPr>
          <a:ln>
            <a:solidFill>
              <a:schemeClr val="accent1"/>
            </a:solidFill>
          </a:ln>
        </p:spPr>
        <p:txBody>
          <a:bodyPr/>
          <a:lstStyle/>
          <a:p>
            <a:pPr marL="0" indent="0">
              <a:buNone/>
            </a:pPr>
            <a:r>
              <a:rPr lang="fr-FR" dirty="0">
                <a:latin typeface="Courier New" panose="02070309020205020404" pitchFamily="49" charset="0"/>
                <a:cs typeface="Courier New" panose="02070309020205020404" pitchFamily="49" charset="0"/>
              </a:rPr>
              <a:t>void client()</a:t>
            </a:r>
          </a:p>
          <a:p>
            <a:pPr marL="0" indent="0">
              <a:buNone/>
            </a:pPr>
            <a:r>
              <a:rPr lang="fr-FR" dirty="0">
                <a:latin typeface="Courier New" panose="02070309020205020404" pitchFamily="49" charset="0"/>
                <a:cs typeface="Courier New" panose="02070309020205020404" pitchFamily="49" charset="0"/>
              </a:rPr>
              <a:t>{</a:t>
            </a:r>
          </a:p>
          <a:p>
            <a:pPr marL="0" indent="0">
              <a:buNone/>
            </a:pPr>
            <a:r>
              <a:rPr lang="fr-FR" dirty="0">
                <a:latin typeface="Courier New" panose="02070309020205020404" pitchFamily="49" charset="0"/>
                <a:cs typeface="Courier New" panose="02070309020205020404" pitchFamily="49" charset="0"/>
              </a:rPr>
              <a:t>	part y;</a:t>
            </a:r>
          </a:p>
          <a:p>
            <a:pPr marL="0" indent="0">
              <a:buNone/>
            </a:pPr>
            <a:r>
              <a:rPr lang="fr-FR" dirty="0">
                <a:latin typeface="Courier New" panose="02070309020205020404" pitchFamily="49" charset="0"/>
                <a:cs typeface="Courier New" panose="02070309020205020404" pitchFamily="49" charset="0"/>
              </a:rPr>
              <a:t>	</a:t>
            </a:r>
          </a:p>
          <a:p>
            <a:pPr marL="0" indent="0">
              <a:buNone/>
            </a:pPr>
            <a:r>
              <a:rPr lang="fr-FR" dirty="0">
                <a:latin typeface="Courier New" panose="02070309020205020404" pitchFamily="49" charset="0"/>
                <a:cs typeface="Courier New" panose="02070309020205020404" pitchFamily="49" charset="0"/>
              </a:rPr>
              <a:t>	part</a:t>
            </a:r>
            <a:r>
              <a:rPr lang="fr-FR" dirty="0">
                <a:solidFill>
                  <a:srgbClr val="FF0000"/>
                </a:solidFill>
                <a:latin typeface="Courier New" panose="02070309020205020404" pitchFamily="49" charset="0"/>
                <a:cs typeface="Courier New" panose="02070309020205020404" pitchFamily="49" charset="0"/>
              </a:rPr>
              <a:t>&amp;</a:t>
            </a:r>
            <a:r>
              <a:rPr lang="fr-FR" dirty="0">
                <a:latin typeface="Courier New" panose="02070309020205020404" pitchFamily="49" charset="0"/>
                <a:cs typeface="Courier New" panose="02070309020205020404" pitchFamily="49" charset="0"/>
              </a:rPr>
              <a:t> x = supplier(y);</a:t>
            </a:r>
          </a:p>
          <a:p>
            <a:pPr marL="0" indent="0">
              <a:buNone/>
            </a:pPr>
            <a:r>
              <a:rPr lang="fr-FR"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628548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 By Reference Functions</a:t>
            </a:r>
            <a:br>
              <a:rPr lang="en-US" dirty="0"/>
            </a:br>
            <a:r>
              <a:rPr lang="en-US" dirty="0"/>
              <a:t>form an l-value</a:t>
            </a:r>
          </a:p>
        </p:txBody>
      </p:sp>
      <p:sp>
        <p:nvSpPr>
          <p:cNvPr id="4" name="TextBox 3"/>
          <p:cNvSpPr txBox="1"/>
          <p:nvPr/>
        </p:nvSpPr>
        <p:spPr>
          <a:xfrm>
            <a:off x="2443942" y="2510444"/>
            <a:ext cx="3524596" cy="2031325"/>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main()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part p;</a:t>
            </a:r>
          </a:p>
          <a:p>
            <a:r>
              <a:rPr lang="en-US" dirty="0">
                <a:latin typeface="Courier New" panose="02070309020205020404" pitchFamily="49" charset="0"/>
                <a:cs typeface="Courier New" panose="02070309020205020404" pitchFamily="49" charset="0"/>
              </a:rPr>
              <a:t>	part r;</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r.type = 'x';</a:t>
            </a:r>
          </a:p>
          <a:p>
            <a:r>
              <a:rPr lang="en-US" dirty="0">
                <a:latin typeface="Courier New" panose="02070309020205020404" pitchFamily="49" charset="0"/>
                <a:cs typeface="Courier New" panose="02070309020205020404" pitchFamily="49" charset="0"/>
              </a:rPr>
              <a:t>	r.id = 50;</a:t>
            </a:r>
          </a:p>
        </p:txBody>
      </p:sp>
      <p:sp>
        <p:nvSpPr>
          <p:cNvPr id="5" name="TextBox 4"/>
          <p:cNvSpPr txBox="1"/>
          <p:nvPr/>
        </p:nvSpPr>
        <p:spPr>
          <a:xfrm>
            <a:off x="6169891" y="2510444"/>
            <a:ext cx="3583709" cy="2308324"/>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supplier(p) = r;</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cout &lt;&lt; p.type &lt;&lt; " " </a:t>
            </a:r>
          </a:p>
          <a:p>
            <a:r>
              <a:rPr lang="en-US" dirty="0">
                <a:latin typeface="Courier New" panose="02070309020205020404" pitchFamily="49" charset="0"/>
                <a:cs typeface="Courier New" panose="02070309020205020404" pitchFamily="49" charset="0"/>
              </a:rPr>
              <a:t>		&lt;&lt; p.id &lt;&lt; endl;</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return 0;</a:t>
            </a:r>
          </a:p>
          <a:p>
            <a:r>
              <a:rPr lang="en-US" dirty="0">
                <a:latin typeface="Courier New" panose="02070309020205020404" pitchFamily="49" charset="0"/>
                <a:cs typeface="Courier New" panose="02070309020205020404" pitchFamily="49" charset="0"/>
              </a:rPr>
              <a:t>}</a:t>
            </a:r>
          </a:p>
          <a:p>
            <a:endParaRPr lang="en-US" dirty="0"/>
          </a:p>
        </p:txBody>
      </p:sp>
    </p:spTree>
    <p:extLst>
      <p:ext uri="{BB962C8B-B14F-4D97-AF65-F5344CB8AC3E}">
        <p14:creationId xmlns:p14="http://schemas.microsoft.com/office/powerpoint/2010/main" val="2771284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Data</a:t>
            </a:r>
          </a:p>
        </p:txBody>
      </p:sp>
      <p:sp>
        <p:nvSpPr>
          <p:cNvPr id="5" name="Content Placeholder 4"/>
          <p:cNvSpPr>
            <a:spLocks noGrp="1"/>
          </p:cNvSpPr>
          <p:nvPr>
            <p:ph idx="1"/>
          </p:nvPr>
        </p:nvSpPr>
        <p:spPr>
          <a:xfrm>
            <a:off x="4696691" y="2656517"/>
            <a:ext cx="2798618" cy="3101983"/>
          </a:xfrm>
        </p:spPr>
        <p:txBody>
          <a:bodyPr>
            <a:normAutofit/>
          </a:bodyPr>
          <a:lstStyle/>
          <a:p>
            <a:pPr marL="0" indent="0">
              <a:buNone/>
            </a:pPr>
            <a:r>
              <a:rPr lang="en-US" sz="2000" dirty="0">
                <a:latin typeface="Courier New" panose="02070309020205020404" pitchFamily="49" charset="0"/>
                <a:cs typeface="Courier New" panose="02070309020205020404" pitchFamily="49" charset="0"/>
              </a:rPr>
              <a:t>struct part</a:t>
            </a:r>
          </a:p>
          <a:p>
            <a:pPr marL="0" indent="0">
              <a:buNone/>
            </a:pP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char	type;</a:t>
            </a:r>
          </a:p>
          <a:p>
            <a:pPr marL="0" indent="0">
              <a:buNone/>
            </a:pPr>
            <a:r>
              <a:rPr lang="en-US" sz="2000" dirty="0">
                <a:latin typeface="Courier New" panose="02070309020205020404" pitchFamily="49" charset="0"/>
                <a:cs typeface="Courier New" panose="02070309020205020404" pitchFamily="49" charset="0"/>
              </a:rPr>
              <a:t>	int	id;</a:t>
            </a:r>
          </a:p>
          <a:p>
            <a:pPr marL="0" indent="0">
              <a:buNone/>
            </a:pPr>
            <a:r>
              <a:rPr lang="en-US" sz="20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368277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 By Value</a:t>
            </a:r>
          </a:p>
        </p:txBody>
      </p:sp>
      <p:sp>
        <p:nvSpPr>
          <p:cNvPr id="3" name="Content Placeholder 2"/>
          <p:cNvSpPr>
            <a:spLocks noGrp="1"/>
          </p:cNvSpPr>
          <p:nvPr>
            <p:ph sz="half" idx="1"/>
          </p:nvPr>
        </p:nvSpPr>
        <p:spPr>
          <a:xfrm>
            <a:off x="1415662" y="2638044"/>
            <a:ext cx="4519630" cy="3101982"/>
          </a:xfrm>
          <a:ln>
            <a:solidFill>
              <a:schemeClr val="accent1"/>
            </a:solidFill>
          </a:ln>
        </p:spPr>
        <p:txBody>
          <a:bodyPr>
            <a:normAutofit/>
          </a:bodyPr>
          <a:lstStyle/>
          <a:p>
            <a:pPr marL="0" indent="0">
              <a:buNone/>
            </a:pPr>
            <a:r>
              <a:rPr lang="en-US" sz="2000" dirty="0">
                <a:latin typeface="Courier New" panose="02070309020205020404" pitchFamily="49" charset="0"/>
                <a:cs typeface="Courier New" panose="02070309020205020404" pitchFamily="49" charset="0"/>
              </a:rPr>
              <a:t>part supplier()</a:t>
            </a:r>
          </a:p>
          <a:p>
            <a:pPr marL="0" indent="0">
              <a:buNone/>
            </a:pP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part  a = { 'd', 10 };</a:t>
            </a:r>
          </a:p>
          <a:p>
            <a:pPr marL="0" indent="0">
              <a:buNone/>
            </a:pPr>
            <a:endParaRPr lang="en-US"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	return a;</a:t>
            </a:r>
          </a:p>
          <a:p>
            <a:pPr marL="0" indent="0">
              <a:buNone/>
            </a:pPr>
            <a:r>
              <a:rPr lang="en-US" sz="2000"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nvPr>
        </p:nvSpPr>
        <p:spPr>
          <a:xfrm>
            <a:off x="6454690" y="2638044"/>
            <a:ext cx="4270247" cy="3101982"/>
          </a:xfrm>
          <a:ln>
            <a:solidFill>
              <a:schemeClr val="accent1"/>
            </a:solidFill>
          </a:ln>
        </p:spPr>
        <p:txBody>
          <a:bodyPr>
            <a:normAutofit/>
          </a:bodyPr>
          <a:lstStyle/>
          <a:p>
            <a:pPr marL="0" indent="0">
              <a:buNone/>
            </a:pPr>
            <a:r>
              <a:rPr lang="en-US" sz="2000" dirty="0">
                <a:latin typeface="Courier New" panose="02070309020205020404" pitchFamily="49" charset="0"/>
                <a:cs typeface="Courier New" panose="02070309020205020404" pitchFamily="49" charset="0"/>
              </a:rPr>
              <a:t>void client()</a:t>
            </a:r>
          </a:p>
          <a:p>
            <a:pPr marL="0" indent="0">
              <a:buNone/>
            </a:pPr>
            <a:r>
              <a:rPr lang="en-US" sz="2000" dirty="0">
                <a:latin typeface="Courier New" panose="02070309020205020404" pitchFamily="49" charset="0"/>
                <a:cs typeface="Courier New" panose="02070309020205020404" pitchFamily="49" charset="0"/>
              </a:rPr>
              <a:t>{	</a:t>
            </a:r>
          </a:p>
          <a:p>
            <a:pPr marL="0" indent="0">
              <a:buNone/>
            </a:pPr>
            <a:r>
              <a:rPr lang="en-US" sz="2000" dirty="0">
                <a:latin typeface="Courier New" panose="02070309020205020404" pitchFamily="49" charset="0"/>
                <a:cs typeface="Courier New" panose="02070309020205020404" pitchFamily="49" charset="0"/>
              </a:rPr>
              <a:t>	part x = supplier();</a:t>
            </a:r>
          </a:p>
          <a:p>
            <a:pPr marL="0" indent="0">
              <a:buNone/>
            </a:pPr>
            <a:r>
              <a:rPr lang="en-US" sz="20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726817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 By Pointer:</a:t>
            </a:r>
            <a:br>
              <a:rPr lang="en-US" dirty="0"/>
            </a:br>
            <a:r>
              <a:rPr lang="en-US" dirty="0"/>
              <a:t>Logical Error</a:t>
            </a:r>
          </a:p>
        </p:txBody>
      </p:sp>
      <p:sp>
        <p:nvSpPr>
          <p:cNvPr id="3" name="Content Placeholder 2"/>
          <p:cNvSpPr>
            <a:spLocks noGrp="1"/>
          </p:cNvSpPr>
          <p:nvPr>
            <p:ph sz="half" idx="1"/>
          </p:nvPr>
        </p:nvSpPr>
        <p:spPr>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part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supplier()</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part  a = { 'd', 10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return </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a;</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nvPr>
        </p:nvSpPr>
        <p:spPr>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void client()</a:t>
            </a:r>
          </a:p>
          <a:p>
            <a:pPr marL="0" indent="0">
              <a:buNone/>
            </a:pPr>
            <a:r>
              <a:rPr lang="en-US" dirty="0">
                <a:latin typeface="Courier New" panose="02070309020205020404" pitchFamily="49" charset="0"/>
                <a:cs typeface="Courier New" panose="02070309020205020404" pitchFamily="49" charset="0"/>
              </a:rPr>
              <a:t>{	</a:t>
            </a:r>
          </a:p>
          <a:p>
            <a:pPr marL="0" indent="0">
              <a:buNone/>
            </a:pPr>
            <a:r>
              <a:rPr lang="en-US" dirty="0">
                <a:latin typeface="Courier New" panose="02070309020205020404" pitchFamily="49" charset="0"/>
                <a:cs typeface="Courier New" panose="02070309020205020404" pitchFamily="49" charset="0"/>
              </a:rPr>
              <a:t>	part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x = supplier();</a:t>
            </a:r>
          </a:p>
          <a:p>
            <a:pPr marL="0" indent="0">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434591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static data</a:t>
            </a:r>
          </a:p>
        </p:txBody>
      </p:sp>
      <p:sp>
        <p:nvSpPr>
          <p:cNvPr id="6" name="Content Placeholder 5"/>
          <p:cNvSpPr>
            <a:spLocks noGrp="1"/>
          </p:cNvSpPr>
          <p:nvPr>
            <p:ph sz="half" idx="2"/>
          </p:nvPr>
        </p:nvSpPr>
        <p:spPr>
          <a:xfrm>
            <a:off x="764771" y="3143250"/>
            <a:ext cx="5088913" cy="2596776"/>
          </a:xfrm>
          <a:ln>
            <a:solidFill>
              <a:schemeClr val="accent1"/>
            </a:solidFill>
          </a:ln>
        </p:spPr>
        <p:txBody>
          <a:bodyPr>
            <a:normAutofit/>
          </a:bodyPr>
          <a:lstStyle/>
          <a:p>
            <a:pPr marL="0" indent="0">
              <a:buNone/>
            </a:pPr>
            <a:r>
              <a:rPr lang="en-US" dirty="0">
                <a:latin typeface="Courier New" panose="02070309020205020404" pitchFamily="49" charset="0"/>
                <a:cs typeface="Courier New" panose="02070309020205020404" pitchFamily="49" charset="0"/>
              </a:rPr>
              <a:t>part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supplier()</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static</a:t>
            </a:r>
            <a:r>
              <a:rPr lang="en-US" dirty="0">
                <a:latin typeface="Courier New" panose="02070309020205020404" pitchFamily="49" charset="0"/>
                <a:cs typeface="Courier New" panose="02070309020205020404" pitchFamily="49" charset="0"/>
              </a:rPr>
              <a:t> part  a = { 'd', 10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return </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a;</a:t>
            </a:r>
          </a:p>
          <a:p>
            <a:pPr marL="0" indent="0">
              <a:buNone/>
            </a:pPr>
            <a:r>
              <a:rPr lang="en-US" dirty="0">
                <a:latin typeface="Courier New" panose="02070309020205020404" pitchFamily="49" charset="0"/>
                <a:cs typeface="Courier New" panose="02070309020205020404" pitchFamily="49" charset="0"/>
              </a:rPr>
              <a:t>}</a:t>
            </a:r>
          </a:p>
        </p:txBody>
      </p:sp>
      <p:sp>
        <p:nvSpPr>
          <p:cNvPr id="7" name="Content Placeholder 6"/>
          <p:cNvSpPr>
            <a:spLocks noGrp="1"/>
          </p:cNvSpPr>
          <p:nvPr>
            <p:ph sz="quarter" idx="4"/>
          </p:nvPr>
        </p:nvSpPr>
        <p:spPr>
          <a:xfrm>
            <a:off x="6338316" y="3143248"/>
            <a:ext cx="4253484" cy="3340679"/>
          </a:xfrm>
          <a:ln>
            <a:solidFill>
              <a:schemeClr val="accent1"/>
            </a:solidFill>
          </a:ln>
        </p:spPr>
        <p:txBody>
          <a:bodyPr>
            <a:normAutofit/>
          </a:bodyPr>
          <a:lstStyle/>
          <a:p>
            <a:pPr marL="0" indent="0">
              <a:buNone/>
            </a:pPr>
            <a:r>
              <a:rPr lang="en-US" dirty="0">
                <a:latin typeface="Courier New" panose="02070309020205020404" pitchFamily="49" charset="0"/>
                <a:cs typeface="Courier New" panose="02070309020205020404" pitchFamily="49" charset="0"/>
              </a:rPr>
              <a:t>part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supplier()</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part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 = new part;</a:t>
            </a:r>
          </a:p>
          <a:p>
            <a:pPr marL="0" indent="0">
              <a:buNone/>
            </a:pPr>
            <a:r>
              <a:rPr lang="en-US" dirty="0">
                <a:latin typeface="Courier New" panose="02070309020205020404" pitchFamily="49" charset="0"/>
                <a:cs typeface="Courier New" panose="02070309020205020404" pitchFamily="49" charset="0"/>
              </a:rPr>
              <a:t>	a-&gt;type = 'd';</a:t>
            </a:r>
          </a:p>
          <a:p>
            <a:pPr marL="0" indent="0">
              <a:buNone/>
            </a:pPr>
            <a:r>
              <a:rPr lang="en-US" dirty="0">
                <a:latin typeface="Courier New" panose="02070309020205020404" pitchFamily="49" charset="0"/>
                <a:cs typeface="Courier New" panose="02070309020205020404" pitchFamily="49" charset="0"/>
              </a:rPr>
              <a:t>	a-&gt;id = 10;</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return a;</a:t>
            </a:r>
          </a:p>
          <a:p>
            <a:pPr marL="0" indent="0">
              <a:buNone/>
            </a:pPr>
            <a:r>
              <a:rPr lang="en-US" dirty="0">
                <a:latin typeface="Courier New" panose="02070309020205020404" pitchFamily="49" charset="0"/>
                <a:cs typeface="Courier New" panose="02070309020205020404" pitchFamily="49" charset="0"/>
              </a:rPr>
              <a:t>}</a:t>
            </a:r>
          </a:p>
        </p:txBody>
      </p:sp>
      <p:sp>
        <p:nvSpPr>
          <p:cNvPr id="8" name="Text Placeholder 7"/>
          <p:cNvSpPr>
            <a:spLocks noGrp="1"/>
          </p:cNvSpPr>
          <p:nvPr>
            <p:ph type="body" sz="quarter" idx="13"/>
          </p:nvPr>
        </p:nvSpPr>
        <p:spPr/>
        <p:txBody>
          <a:bodyPr/>
          <a:lstStyle/>
          <a:p>
            <a:r>
              <a:rPr lang="en-US" dirty="0"/>
              <a:t>Dynamic Data</a:t>
            </a:r>
          </a:p>
        </p:txBody>
      </p:sp>
      <p:sp>
        <p:nvSpPr>
          <p:cNvPr id="2" name="Title 1"/>
          <p:cNvSpPr>
            <a:spLocks noGrp="1"/>
          </p:cNvSpPr>
          <p:nvPr>
            <p:ph type="title"/>
          </p:nvPr>
        </p:nvSpPr>
        <p:spPr/>
        <p:txBody>
          <a:bodyPr/>
          <a:lstStyle/>
          <a:p>
            <a:r>
              <a:rPr lang="en-US" dirty="0"/>
              <a:t>Return by Pointer:</a:t>
            </a:r>
            <a:br>
              <a:rPr lang="en-US" dirty="0"/>
            </a:br>
            <a:r>
              <a:rPr lang="en-US" dirty="0"/>
              <a:t>correct Options</a:t>
            </a:r>
          </a:p>
        </p:txBody>
      </p:sp>
    </p:spTree>
    <p:extLst>
      <p:ext uri="{BB962C8B-B14F-4D97-AF65-F5344CB8AC3E}">
        <p14:creationId xmlns:p14="http://schemas.microsoft.com/office/powerpoint/2010/main" val="1271567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 By reference:</a:t>
            </a:r>
            <a:br>
              <a:rPr lang="en-US" dirty="0"/>
            </a:br>
            <a:r>
              <a:rPr lang="en-US" dirty="0"/>
              <a:t>Logical Error</a:t>
            </a:r>
          </a:p>
        </p:txBody>
      </p:sp>
      <p:sp>
        <p:nvSpPr>
          <p:cNvPr id="3" name="Content Placeholder 2"/>
          <p:cNvSpPr>
            <a:spLocks noGrp="1"/>
          </p:cNvSpPr>
          <p:nvPr>
            <p:ph sz="half" idx="1"/>
          </p:nvPr>
        </p:nvSpPr>
        <p:spPr>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part</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supplier()</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part  a = { 'd', 10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return a;</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nvPr>
        </p:nvSpPr>
        <p:spPr>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void client()</a:t>
            </a:r>
          </a:p>
          <a:p>
            <a:pPr marL="0" indent="0">
              <a:buNone/>
            </a:pPr>
            <a:r>
              <a:rPr lang="en-US" dirty="0">
                <a:latin typeface="Courier New" panose="02070309020205020404" pitchFamily="49" charset="0"/>
                <a:cs typeface="Courier New" panose="02070309020205020404" pitchFamily="49" charset="0"/>
              </a:rPr>
              <a:t>{	</a:t>
            </a:r>
          </a:p>
          <a:p>
            <a:pPr marL="0" indent="0">
              <a:buNone/>
            </a:pPr>
            <a:r>
              <a:rPr lang="en-US" dirty="0">
                <a:latin typeface="Courier New" panose="02070309020205020404" pitchFamily="49" charset="0"/>
                <a:cs typeface="Courier New" panose="02070309020205020404" pitchFamily="49" charset="0"/>
              </a:rPr>
              <a:t>	part</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x = supplier();</a:t>
            </a:r>
          </a:p>
          <a:p>
            <a:pPr marL="0" indent="0">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873110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Static Data</a:t>
            </a:r>
          </a:p>
        </p:txBody>
      </p:sp>
      <p:sp>
        <p:nvSpPr>
          <p:cNvPr id="3" name="Content Placeholder 2"/>
          <p:cNvSpPr>
            <a:spLocks noGrp="1"/>
          </p:cNvSpPr>
          <p:nvPr>
            <p:ph sz="half" idx="2"/>
          </p:nvPr>
        </p:nvSpPr>
        <p:spPr>
          <a:xfrm>
            <a:off x="748145" y="3143250"/>
            <a:ext cx="5105539" cy="2596776"/>
          </a:xfrm>
          <a:ln>
            <a:solidFill>
              <a:schemeClr val="accent1"/>
            </a:solidFill>
          </a:ln>
        </p:spPr>
        <p:txBody>
          <a:bodyPr>
            <a:normAutofit/>
          </a:bodyPr>
          <a:lstStyle/>
          <a:p>
            <a:pPr marL="0" indent="0">
              <a:buNone/>
            </a:pPr>
            <a:r>
              <a:rPr lang="en-US" dirty="0">
                <a:latin typeface="Courier New" panose="02070309020205020404" pitchFamily="49" charset="0"/>
                <a:cs typeface="Courier New" panose="02070309020205020404" pitchFamily="49" charset="0"/>
              </a:rPr>
              <a:t>part</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supplier()</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static part  a = { 'd', 10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return a;</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quarter" idx="4"/>
          </p:nvPr>
        </p:nvSpPr>
        <p:spPr>
          <a:xfrm>
            <a:off x="6338316" y="3143249"/>
            <a:ext cx="4253484" cy="3207675"/>
          </a:xfrm>
          <a:ln>
            <a:solidFill>
              <a:schemeClr val="accent1"/>
            </a:solidFill>
          </a:ln>
        </p:spPr>
        <p:txBody>
          <a:bodyPr>
            <a:normAutofit/>
          </a:bodyPr>
          <a:lstStyle/>
          <a:p>
            <a:pPr marL="0" indent="0">
              <a:buNone/>
            </a:pPr>
            <a:r>
              <a:rPr lang="en-US" dirty="0">
                <a:latin typeface="Courier New" panose="02070309020205020404" pitchFamily="49" charset="0"/>
                <a:cs typeface="Courier New" panose="02070309020205020404" pitchFamily="49" charset="0"/>
              </a:rPr>
              <a:t>part</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supplier()</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part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 = new part;</a:t>
            </a:r>
          </a:p>
          <a:p>
            <a:pPr marL="0" indent="0">
              <a:buNone/>
            </a:pPr>
            <a:r>
              <a:rPr lang="en-US" dirty="0">
                <a:latin typeface="Courier New" panose="02070309020205020404" pitchFamily="49" charset="0"/>
                <a:cs typeface="Courier New" panose="02070309020205020404" pitchFamily="49" charset="0"/>
              </a:rPr>
              <a:t>	a-&gt;type = 'd';</a:t>
            </a:r>
          </a:p>
          <a:p>
            <a:pPr marL="0" indent="0">
              <a:buNone/>
            </a:pPr>
            <a:r>
              <a:rPr lang="en-US" dirty="0">
                <a:latin typeface="Courier New" panose="02070309020205020404" pitchFamily="49" charset="0"/>
                <a:cs typeface="Courier New" panose="02070309020205020404" pitchFamily="49" charset="0"/>
              </a:rPr>
              <a:t>	a-&gt;id = 10;</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return </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a;</a:t>
            </a:r>
          </a:p>
          <a:p>
            <a:pPr marL="0" indent="0">
              <a:buNone/>
            </a:pPr>
            <a:r>
              <a:rPr lang="en-US"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quarter" idx="13"/>
          </p:nvPr>
        </p:nvSpPr>
        <p:spPr/>
        <p:txBody>
          <a:bodyPr/>
          <a:lstStyle/>
          <a:p>
            <a:r>
              <a:rPr lang="en-US" dirty="0"/>
              <a:t>Dynamic Data</a:t>
            </a:r>
          </a:p>
        </p:txBody>
      </p:sp>
      <p:sp>
        <p:nvSpPr>
          <p:cNvPr id="6" name="Title 5"/>
          <p:cNvSpPr>
            <a:spLocks noGrp="1"/>
          </p:cNvSpPr>
          <p:nvPr>
            <p:ph type="title"/>
          </p:nvPr>
        </p:nvSpPr>
        <p:spPr/>
        <p:txBody>
          <a:bodyPr/>
          <a:lstStyle/>
          <a:p>
            <a:r>
              <a:rPr lang="en-US" dirty="0"/>
              <a:t>Return by Pointer:</a:t>
            </a:r>
            <a:br>
              <a:rPr lang="en-US" dirty="0"/>
            </a:br>
            <a:r>
              <a:rPr lang="en-US" dirty="0"/>
              <a:t>correct Options</a:t>
            </a:r>
          </a:p>
        </p:txBody>
      </p:sp>
    </p:spTree>
    <p:extLst>
      <p:ext uri="{BB962C8B-B14F-4D97-AF65-F5344CB8AC3E}">
        <p14:creationId xmlns:p14="http://schemas.microsoft.com/office/powerpoint/2010/main" val="1738993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Static Data</a:t>
            </a:r>
          </a:p>
        </p:txBody>
      </p:sp>
      <p:sp>
        <p:nvSpPr>
          <p:cNvPr id="3" name="Content Placeholder 2"/>
          <p:cNvSpPr>
            <a:spLocks noGrp="1"/>
          </p:cNvSpPr>
          <p:nvPr>
            <p:ph sz="half" idx="2"/>
          </p:nvPr>
        </p:nvSpPr>
        <p:spPr/>
        <p:txBody>
          <a:bodyPr/>
          <a:lstStyle/>
          <a:p>
            <a:r>
              <a:rPr lang="en-US" dirty="0"/>
              <a:t>If the function reads or calculates new data on each call, the data from the previous call is overwritten</a:t>
            </a:r>
          </a:p>
          <a:p>
            <a:r>
              <a:rPr lang="en-US" dirty="0"/>
              <a:t>Therefore, previous data must be fully processed before calling the function again</a:t>
            </a:r>
          </a:p>
        </p:txBody>
      </p:sp>
      <p:sp>
        <p:nvSpPr>
          <p:cNvPr id="4" name="Content Placeholder 3"/>
          <p:cNvSpPr>
            <a:spLocks noGrp="1"/>
          </p:cNvSpPr>
          <p:nvPr>
            <p:ph sz="quarter" idx="4"/>
          </p:nvPr>
        </p:nvSpPr>
        <p:spPr/>
        <p:txBody>
          <a:bodyPr/>
          <a:lstStyle/>
          <a:p>
            <a:r>
              <a:rPr lang="en-US" dirty="0"/>
              <a:t>Memory allocated with the new operator must be deallocated with the delete operator</a:t>
            </a:r>
          </a:p>
        </p:txBody>
      </p:sp>
      <p:sp>
        <p:nvSpPr>
          <p:cNvPr id="5" name="Text Placeholder 4"/>
          <p:cNvSpPr>
            <a:spLocks noGrp="1"/>
          </p:cNvSpPr>
          <p:nvPr>
            <p:ph type="body" sz="quarter" idx="13"/>
          </p:nvPr>
        </p:nvSpPr>
        <p:spPr/>
        <p:txBody>
          <a:bodyPr/>
          <a:lstStyle/>
          <a:p>
            <a:r>
              <a:rPr lang="en-US" dirty="0"/>
              <a:t>Dynamic Data</a:t>
            </a:r>
          </a:p>
        </p:txBody>
      </p:sp>
      <p:sp>
        <p:nvSpPr>
          <p:cNvPr id="6" name="Title 5"/>
          <p:cNvSpPr>
            <a:spLocks noGrp="1"/>
          </p:cNvSpPr>
          <p:nvPr>
            <p:ph type="title"/>
          </p:nvPr>
        </p:nvSpPr>
        <p:spPr/>
        <p:txBody>
          <a:bodyPr/>
          <a:lstStyle/>
          <a:p>
            <a:r>
              <a:rPr lang="en-US" dirty="0"/>
              <a:t>Special Considerations</a:t>
            </a:r>
          </a:p>
        </p:txBody>
      </p:sp>
    </p:spTree>
    <p:extLst>
      <p:ext uri="{BB962C8B-B14F-4D97-AF65-F5344CB8AC3E}">
        <p14:creationId xmlns:p14="http://schemas.microsoft.com/office/powerpoint/2010/main" val="2635155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Returning Non-Local Data:</a:t>
            </a:r>
            <a:br>
              <a:rPr lang="en-US" dirty="0"/>
            </a:br>
            <a:r>
              <a:rPr lang="en-US" dirty="0"/>
              <a:t>Return By pointer</a:t>
            </a:r>
          </a:p>
        </p:txBody>
      </p:sp>
      <p:sp>
        <p:nvSpPr>
          <p:cNvPr id="3" name="Content Placeholder 2"/>
          <p:cNvSpPr>
            <a:spLocks noGrp="1"/>
          </p:cNvSpPr>
          <p:nvPr>
            <p:ph sz="half" idx="1"/>
          </p:nvPr>
        </p:nvSpPr>
        <p:spPr>
          <a:ln>
            <a:solidFill>
              <a:schemeClr val="accent1"/>
            </a:solidFill>
          </a:ln>
        </p:spPr>
        <p:txBody>
          <a:bodyPr/>
          <a:lstStyle/>
          <a:p>
            <a:pPr marL="0" indent="0">
              <a:buNone/>
            </a:pPr>
            <a:r>
              <a:rPr lang="en-US" dirty="0">
                <a:latin typeface="Courier New" panose="02070309020205020404" pitchFamily="49" charset="0"/>
                <a:cs typeface="Courier New" panose="02070309020205020404" pitchFamily="49" charset="0"/>
              </a:rPr>
              <a:t>part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supplier(part</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a-&gt;type = 'd';</a:t>
            </a:r>
          </a:p>
          <a:p>
            <a:pPr marL="0" indent="0">
              <a:buNone/>
            </a:pPr>
            <a:r>
              <a:rPr lang="en-US" dirty="0">
                <a:latin typeface="Courier New" panose="02070309020205020404" pitchFamily="49" charset="0"/>
                <a:cs typeface="Courier New" panose="02070309020205020404" pitchFamily="49" charset="0"/>
              </a:rPr>
              <a:t>	a-&gt;id = 10;</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return a;</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nvPr>
        </p:nvSpPr>
        <p:spPr>
          <a:ln>
            <a:solidFill>
              <a:schemeClr val="accent1"/>
            </a:solidFill>
          </a:ln>
        </p:spPr>
        <p:txBody>
          <a:bodyPr/>
          <a:lstStyle/>
          <a:p>
            <a:pPr marL="0" indent="0">
              <a:buNone/>
            </a:pPr>
            <a:r>
              <a:rPr lang="fr-FR" dirty="0">
                <a:latin typeface="Courier New" panose="02070309020205020404" pitchFamily="49" charset="0"/>
                <a:cs typeface="Courier New" panose="02070309020205020404" pitchFamily="49" charset="0"/>
              </a:rPr>
              <a:t>void client()</a:t>
            </a:r>
          </a:p>
          <a:p>
            <a:pPr marL="0" indent="0">
              <a:buNone/>
            </a:pPr>
            <a:r>
              <a:rPr lang="fr-FR" dirty="0">
                <a:latin typeface="Courier New" panose="02070309020205020404" pitchFamily="49" charset="0"/>
                <a:cs typeface="Courier New" panose="02070309020205020404" pitchFamily="49" charset="0"/>
              </a:rPr>
              <a:t>{</a:t>
            </a:r>
          </a:p>
          <a:p>
            <a:pPr marL="0" indent="0">
              <a:buNone/>
            </a:pPr>
            <a:r>
              <a:rPr lang="fr-FR" dirty="0">
                <a:latin typeface="Courier New" panose="02070309020205020404" pitchFamily="49" charset="0"/>
                <a:cs typeface="Courier New" panose="02070309020205020404" pitchFamily="49" charset="0"/>
              </a:rPr>
              <a:t>	part y;</a:t>
            </a:r>
          </a:p>
          <a:p>
            <a:pPr marL="0" indent="0">
              <a:buNone/>
            </a:pPr>
            <a:r>
              <a:rPr lang="fr-FR" dirty="0">
                <a:latin typeface="Courier New" panose="02070309020205020404" pitchFamily="49" charset="0"/>
                <a:cs typeface="Courier New" panose="02070309020205020404" pitchFamily="49" charset="0"/>
              </a:rPr>
              <a:t>	</a:t>
            </a:r>
          </a:p>
          <a:p>
            <a:pPr marL="0" indent="0">
              <a:buNone/>
            </a:pPr>
            <a:r>
              <a:rPr lang="fr-FR" dirty="0">
                <a:latin typeface="Courier New" panose="02070309020205020404" pitchFamily="49" charset="0"/>
                <a:cs typeface="Courier New" panose="02070309020205020404" pitchFamily="49" charset="0"/>
              </a:rPr>
              <a:t>	part</a:t>
            </a:r>
            <a:r>
              <a:rPr lang="fr-FR" dirty="0">
                <a:solidFill>
                  <a:srgbClr val="FF0000"/>
                </a:solidFill>
                <a:latin typeface="Courier New" panose="02070309020205020404" pitchFamily="49" charset="0"/>
                <a:cs typeface="Courier New" panose="02070309020205020404" pitchFamily="49" charset="0"/>
              </a:rPr>
              <a:t>*</a:t>
            </a:r>
            <a:r>
              <a:rPr lang="fr-FR" dirty="0">
                <a:latin typeface="Courier New" panose="02070309020205020404" pitchFamily="49" charset="0"/>
                <a:cs typeface="Courier New" panose="02070309020205020404" pitchFamily="49" charset="0"/>
              </a:rPr>
              <a:t> x = supplier(&amp;y);</a:t>
            </a:r>
          </a:p>
          <a:p>
            <a:pPr marL="0" indent="0">
              <a:buNone/>
            </a:pPr>
            <a:r>
              <a:rPr lang="fr-FR"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73637521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300</TotalTime>
  <Words>1544</Words>
  <Application>Microsoft Office PowerPoint</Application>
  <PresentationFormat>Widescreen</PresentationFormat>
  <Paragraphs>152</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Courier New</vt:lpstr>
      <vt:lpstr>Gill Sans MT</vt:lpstr>
      <vt:lpstr>Times New Roman</vt:lpstr>
      <vt:lpstr>Parcel</vt:lpstr>
      <vt:lpstr>Function Return, Part 2</vt:lpstr>
      <vt:lpstr>Example Data</vt:lpstr>
      <vt:lpstr>Return By Value</vt:lpstr>
      <vt:lpstr>Return By Pointer: Logical Error</vt:lpstr>
      <vt:lpstr>Return by Pointer: correct Options</vt:lpstr>
      <vt:lpstr>Return By reference: Logical Error</vt:lpstr>
      <vt:lpstr>Return by Pointer: correct Options</vt:lpstr>
      <vt:lpstr>Special Considerations</vt:lpstr>
      <vt:lpstr>Returning Non-Local Data: Return By pointer</vt:lpstr>
      <vt:lpstr>Returning Non-Local Data: Return By Reference</vt:lpstr>
      <vt:lpstr>Return By Reference Functions form an l-value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15</cp:revision>
  <dcterms:created xsi:type="dcterms:W3CDTF">2016-07-13T22:03:45Z</dcterms:created>
  <dcterms:modified xsi:type="dcterms:W3CDTF">2022-02-17T17:41:08Z</dcterms:modified>
</cp:coreProperties>
</file>