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366"/>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6DD30E-714B-421D-A41A-9339EE3A9791}" type="datetimeFigureOut">
              <a:rPr lang="en-US" smtClean="0"/>
              <a:t>10/20/2021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4F1E6C-425A-48D2-B0A6-4C636F1F0934}" type="slidenum">
              <a:rPr lang="en-US" smtClean="0"/>
              <a:t>‹#›</a:t>
            </a:fld>
            <a:endParaRPr lang="en-US"/>
          </a:p>
        </p:txBody>
      </p:sp>
    </p:spTree>
    <p:extLst>
      <p:ext uri="{BB962C8B-B14F-4D97-AF65-F5344CB8AC3E}">
        <p14:creationId xmlns:p14="http://schemas.microsoft.com/office/powerpoint/2010/main" val="3911838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we begin spreading programs over multiple files, we can inadvertently create link errors. This section explores the causes of these link errors, how to identify them, and the best practice for avoiding them.</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1</a:t>
            </a:fld>
            <a:endParaRPr lang="en-US"/>
          </a:p>
        </p:txBody>
      </p:sp>
    </p:spTree>
    <p:extLst>
      <p:ext uri="{BB962C8B-B14F-4D97-AF65-F5344CB8AC3E}">
        <p14:creationId xmlns:p14="http://schemas.microsoft.com/office/powerpoint/2010/main" val="1229187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four kinds of errors that we need to be concerned with this semester: syntax, link, logical, and runtime. Syntax errors arise, as you would expect, when we violate the language’s syntax – that is, the sequence of symbols, keywords, and identifiers. The compiler component identifies and reports these errors. The error report includes the line number where the compiler identified the error. Furthermore, Visual Studio also provides a link in the output window – double clicking on the link will place the cursor at that location in the source code file. If the error is not on this line, then search backwards through the code – the error will never be below this point.</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Programs with link errors pass the compiler component but fail at the last step, when the linker attempts to join together the separate object files created by the compiler component. The primary cause is usually a mismatch between a function definition and a function call. These errors are generally more difficult to find than are syntax errors.</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Logical errors arise when our problem-solution is incorrect. These errors are much more difficult to detect and to locate. They may be found by customers, quality assurance engineers, or good software engineers who know enough to test their own code.</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Runtime errors cause a program to crash when it runs. There are many causes for runtime errors – sometimes they are just a special case of a logical error. But runtime errors also happen when programmers fail to anticipate some situation in the program’s environment or when some situation that can’t be corrected takes place.</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Programs with logical errors and runtime errors compile successfully, but programs with syntax errors and linker errors do not.</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2</a:t>
            </a:fld>
            <a:endParaRPr lang="en-US"/>
          </a:p>
        </p:txBody>
      </p:sp>
    </p:spTree>
    <p:extLst>
      <p:ext uri="{BB962C8B-B14F-4D97-AF65-F5344CB8AC3E}">
        <p14:creationId xmlns:p14="http://schemas.microsoft.com/office/powerpoint/2010/main" val="2974006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Recall that when a program consists of multiple source code files, that the preprocessor and the compiler component process each source code file separately. In the example, file 1 contains a function definition, which compiles correctly. File 2 contains a function call. The compiler relies on the prototype to ensure that the function call is formed correctly. But notice that the there is a mismatch between the number of arguments in the function call and the prototype. Based on the incorrect prototype, the function call, and therefore all of file 2, compiles. But when the linker attempts to join the object files created from the two source code files, it is unable to find a function named foo with two arguments to which it can bind the call appearing in main.</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3</a:t>
            </a:fld>
            <a:endParaRPr lang="en-US"/>
          </a:p>
        </p:txBody>
      </p:sp>
    </p:spTree>
    <p:extLst>
      <p:ext uri="{BB962C8B-B14F-4D97-AF65-F5344CB8AC3E}">
        <p14:creationId xmlns:p14="http://schemas.microsoft.com/office/powerpoint/2010/main" val="4160401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resulting diagnostics appearing in the output window are more difficult to interpret and to use than diagnostics resulting from syntax errors. The first bit of useful information are the letters “LNK” appearing in the error message – don’t waste your time Googling for the error numbers – the “LNK” tells us that this is a linker error. Next, scan the next line for any useful information. The compiler has added information that is useful to the linker, but not so much for humans, and you need to filter out that noise. Three bits of information are useful:</a:t>
            </a:r>
          </a:p>
          <a:p>
            <a:pPr marL="342900" marR="0" lvl="0" indent="-342900">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function causing the problem has a return type of void</a:t>
            </a:r>
          </a:p>
          <a:p>
            <a:pPr marL="342900" marR="0" lvl="0" indent="-342900">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function is named foo and takes two integer arguments</a:t>
            </a:r>
          </a:p>
          <a:p>
            <a:pPr marL="342900" marR="0" lvl="0" indent="-342900">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function was called from main</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linker can’t find a function matching those requirements. So, now ask yourself, what function did I mean to call? The answer to that question will help you to begin to solve the error with the function call.</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4</a:t>
            </a:fld>
            <a:endParaRPr lang="en-US"/>
          </a:p>
        </p:txBody>
      </p:sp>
    </p:spTree>
    <p:extLst>
      <p:ext uri="{BB962C8B-B14F-4D97-AF65-F5344CB8AC3E}">
        <p14:creationId xmlns:p14="http://schemas.microsoft.com/office/powerpoint/2010/main" val="2516951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variation is similar to the first and the example begins with the same function defined in file1. The prototype at the top of file 2 is also incorrect but in a different way. This time the function has the correct number of arguments, but look at how the function name is spelled. C++ is a case sensitive language and so the function names foo (lower case F) and Foo (upper case F) are NOT the same name. Again, based on the incorrect prototype, file 2 will compile but the linker again is unable to link the two object files together.</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5</a:t>
            </a:fld>
            <a:endParaRPr lang="en-US"/>
          </a:p>
        </p:txBody>
      </p:sp>
    </p:spTree>
    <p:extLst>
      <p:ext uri="{BB962C8B-B14F-4D97-AF65-F5344CB8AC3E}">
        <p14:creationId xmlns:p14="http://schemas.microsoft.com/office/powerpoint/2010/main" val="985431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error diagnostics again contain the characters “LNK,” which tells us that we are dealing with a link error. And again, we need to filter out the noise created by the compiler component, leaving the three bits of useful information:</a:t>
            </a:r>
          </a:p>
          <a:p>
            <a:pPr marL="342900" marR="0" lvl="0" indent="-342900">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function causing the problem has a return type of void</a:t>
            </a:r>
          </a:p>
          <a:p>
            <a:pPr marL="342900" marR="0" lvl="0" indent="-342900">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function is named Foo (with a capital F) and takes three integer arguments</a:t>
            </a:r>
          </a:p>
          <a:p>
            <a:pPr marL="342900" marR="0" lvl="0" indent="-342900">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function was called from main</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linker can’t find a function definition that matches these requirements – so, what function did you intend to call?</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6</a:t>
            </a:fld>
            <a:endParaRPr lang="en-US"/>
          </a:p>
        </p:txBody>
      </p:sp>
    </p:spTree>
    <p:extLst>
      <p:ext uri="{BB962C8B-B14F-4D97-AF65-F5344CB8AC3E}">
        <p14:creationId xmlns:p14="http://schemas.microsoft.com/office/powerpoint/2010/main" val="2443347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To help minimize this problem, programmers typically place prototypes in header files. To reduce mismatches between a function definition and a prototype, header files should be written and maintained by the same engineer that writes and maintains the corresponding source code file. The programmers writing function calls, such as those in file 2 in the previous examples, include the header files, which contain the prototypes, rather than writing the prototypes themselves.</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7</a:t>
            </a:fld>
            <a:endParaRPr lang="en-US"/>
          </a:p>
        </p:txBody>
      </p:sp>
    </p:spTree>
    <p:extLst>
      <p:ext uri="{BB962C8B-B14F-4D97-AF65-F5344CB8AC3E}">
        <p14:creationId xmlns:p14="http://schemas.microsoft.com/office/powerpoint/2010/main" val="421990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when there is a mismatch between a function call and the function definition, the compiler component is able to catch the error based on the correct prototype. What we have just accomplished is changing a linker error into a syntax error, which is detected much sooner and is much easier to find. If a mismatch between a function definition and prototype does happen, there will still be one or more link errors, but the header file is the one and only place that we need to correct, which makes long-term maintenance much easier.</a:t>
            </a:r>
          </a:p>
          <a:p>
            <a:endParaRPr lang="en-US" dirty="0"/>
          </a:p>
        </p:txBody>
      </p:sp>
      <p:sp>
        <p:nvSpPr>
          <p:cNvPr id="4" name="Slide Number Placeholder 3"/>
          <p:cNvSpPr>
            <a:spLocks noGrp="1"/>
          </p:cNvSpPr>
          <p:nvPr>
            <p:ph type="sldNum" sz="quarter" idx="5"/>
          </p:nvPr>
        </p:nvSpPr>
        <p:spPr/>
        <p:txBody>
          <a:bodyPr/>
          <a:lstStyle/>
          <a:p>
            <a:fld id="{894F1E6C-425A-48D2-B0A6-4C636F1F0934}" type="slidenum">
              <a:rPr lang="en-US" smtClean="0"/>
              <a:t>8</a:t>
            </a:fld>
            <a:endParaRPr lang="en-US"/>
          </a:p>
        </p:txBody>
      </p:sp>
    </p:spTree>
    <p:extLst>
      <p:ext uri="{BB962C8B-B14F-4D97-AF65-F5344CB8AC3E}">
        <p14:creationId xmlns:p14="http://schemas.microsoft.com/office/powerpoint/2010/main" val="643922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10/20/2021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10/20/2021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10/20/2021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Functions and Link Errors</a:t>
            </a:r>
          </a:p>
        </p:txBody>
      </p:sp>
      <p:sp>
        <p:nvSpPr>
          <p:cNvPr id="3" name="Subtitle 2"/>
          <p:cNvSpPr>
            <a:spLocks noGrp="1"/>
          </p:cNvSpPr>
          <p:nvPr>
            <p:ph type="subTitle" idx="1"/>
          </p:nvPr>
        </p:nvSpPr>
        <p:spPr/>
        <p:txBody>
          <a:bodyPr/>
          <a:lstStyle/>
          <a:p>
            <a:r>
              <a:rPr lang="en-US" dirty="0"/>
              <a:t>Link errors are a problem with multifile programs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Kinds Of Errors</a:t>
            </a:r>
          </a:p>
        </p:txBody>
      </p:sp>
      <p:sp>
        <p:nvSpPr>
          <p:cNvPr id="3" name="Content Placeholder 2"/>
          <p:cNvSpPr>
            <a:spLocks noGrp="1"/>
          </p:cNvSpPr>
          <p:nvPr>
            <p:ph sz="half" idx="1"/>
          </p:nvPr>
        </p:nvSpPr>
        <p:spPr/>
        <p:txBody>
          <a:bodyPr>
            <a:normAutofit/>
          </a:bodyPr>
          <a:lstStyle/>
          <a:p>
            <a:r>
              <a:rPr lang="en-US" dirty="0"/>
              <a:t>Syntax error</a:t>
            </a:r>
          </a:p>
          <a:p>
            <a:pPr lvl="1"/>
            <a:r>
              <a:rPr lang="en-US" dirty="0"/>
              <a:t>Caused by an incorrect sequence of programming elements</a:t>
            </a:r>
          </a:p>
          <a:p>
            <a:pPr lvl="1"/>
            <a:r>
              <a:rPr lang="en-US" dirty="0"/>
              <a:t>Detected and reported by the compiler component</a:t>
            </a:r>
          </a:p>
          <a:p>
            <a:r>
              <a:rPr lang="en-US" dirty="0"/>
              <a:t>Linker error</a:t>
            </a:r>
          </a:p>
          <a:p>
            <a:pPr lvl="1"/>
            <a:r>
              <a:rPr lang="en-US" dirty="0"/>
              <a:t>Usually caused by a function call that doesn’t match a function definition</a:t>
            </a:r>
          </a:p>
          <a:p>
            <a:pPr lvl="1"/>
            <a:r>
              <a:rPr lang="en-US" dirty="0"/>
              <a:t>Detected and reported by the linker</a:t>
            </a:r>
          </a:p>
        </p:txBody>
      </p:sp>
      <p:sp>
        <p:nvSpPr>
          <p:cNvPr id="4" name="Content Placeholder 3"/>
          <p:cNvSpPr>
            <a:spLocks noGrp="1"/>
          </p:cNvSpPr>
          <p:nvPr>
            <p:ph sz="half" idx="2"/>
          </p:nvPr>
        </p:nvSpPr>
        <p:spPr/>
        <p:txBody>
          <a:bodyPr>
            <a:normAutofit/>
          </a:bodyPr>
          <a:lstStyle/>
          <a:p>
            <a:r>
              <a:rPr lang="en-US" dirty="0"/>
              <a:t>Logical error</a:t>
            </a:r>
          </a:p>
          <a:p>
            <a:pPr lvl="1"/>
            <a:r>
              <a:rPr lang="en-US" dirty="0"/>
              <a:t>Caused by an incorrect problem solution</a:t>
            </a:r>
          </a:p>
          <a:p>
            <a:pPr lvl="1"/>
            <a:r>
              <a:rPr lang="en-US" dirty="0"/>
              <a:t>Detected and reported by . . . ?</a:t>
            </a:r>
          </a:p>
          <a:p>
            <a:r>
              <a:rPr lang="en-US" dirty="0"/>
              <a:t>Runtime error</a:t>
            </a:r>
          </a:p>
          <a:p>
            <a:pPr lvl="1"/>
            <a:r>
              <a:rPr lang="en-US" dirty="0"/>
              <a:t>Unanticipated or uncorrectable situation</a:t>
            </a:r>
          </a:p>
          <a:p>
            <a:pPr lvl="1"/>
            <a:r>
              <a:rPr lang="en-US" dirty="0"/>
              <a:t>Program crashes</a:t>
            </a:r>
          </a:p>
          <a:p>
            <a:pPr lvl="1"/>
            <a:r>
              <a:rPr lang="en-US" dirty="0"/>
              <a:t>Detected and reported by . . .?</a:t>
            </a:r>
          </a:p>
        </p:txBody>
      </p:sp>
    </p:spTree>
    <p:extLst>
      <p:ext uri="{BB962C8B-B14F-4D97-AF65-F5344CB8AC3E}">
        <p14:creationId xmlns:p14="http://schemas.microsoft.com/office/powerpoint/2010/main" val="3309321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cap="none" dirty="0"/>
              <a:t>file1.cpp</a:t>
            </a:r>
          </a:p>
        </p:txBody>
      </p:sp>
      <p:sp>
        <p:nvSpPr>
          <p:cNvPr id="3" name="Content Placeholder 2"/>
          <p:cNvSpPr>
            <a:spLocks noGrp="1"/>
          </p:cNvSpPr>
          <p:nvPr>
            <p:ph sz="half" idx="2"/>
          </p:nvPr>
        </p:nvSpPr>
        <p:spPr/>
        <p:txBody>
          <a:bodyPr>
            <a:normAutofit/>
          </a:bodyPr>
          <a:lstStyle/>
          <a:p>
            <a:pPr marL="0" indent="0">
              <a:buNone/>
            </a:pPr>
            <a:r>
              <a:rPr lang="en-US" dirty="0">
                <a:latin typeface="Courier New" panose="02070309020205020404" pitchFamily="49" charset="0"/>
                <a:cs typeface="Courier New" panose="02070309020205020404" pitchFamily="49" charset="0"/>
              </a:rPr>
              <a:t>void foo(int x, int y, int z)</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cout &lt;&lt; x &lt;&lt; "  " &lt;&lt; y</a:t>
            </a:r>
          </a:p>
          <a:p>
            <a:pPr marL="0" indent="0">
              <a:buNone/>
            </a:pPr>
            <a:r>
              <a:rPr lang="en-US" dirty="0">
                <a:latin typeface="Courier New" panose="02070309020205020404" pitchFamily="49" charset="0"/>
                <a:cs typeface="Courier New" panose="02070309020205020404" pitchFamily="49" charset="0"/>
              </a:rPr>
              <a:t>	   &lt;&lt; " " &lt;&lt; z &lt;&lt; endl;</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a:xfrm>
            <a:off x="6338316" y="3143249"/>
            <a:ext cx="4253484" cy="2596777"/>
          </a:xfrm>
        </p:spPr>
        <p:txBody>
          <a:bodyPr>
            <a:noAutofit/>
          </a:bodyPr>
          <a:lstStyle/>
          <a:p>
            <a:pPr marL="0" indent="0">
              <a:buNone/>
            </a:pPr>
            <a:r>
              <a:rPr lang="en-US" dirty="0">
                <a:latin typeface="Courier New" panose="02070309020205020404" pitchFamily="49" charset="0"/>
                <a:cs typeface="Courier New" panose="02070309020205020404" pitchFamily="49" charset="0"/>
              </a:rPr>
              <a:t>void foo(int x, int y);</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int main()</a:t>
            </a:r>
          </a:p>
          <a:p>
            <a:pPr marL="0" indent="0">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foo(10, 20);</a:t>
            </a:r>
          </a:p>
          <a:p>
            <a:pPr marL="0" indent="0">
              <a:buNone/>
            </a:pPr>
            <a:r>
              <a:rPr lang="en-US" dirty="0">
                <a:latin typeface="Courier New" panose="02070309020205020404" pitchFamily="49" charset="0"/>
                <a:cs typeface="Courier New" panose="02070309020205020404" pitchFamily="49" charset="0"/>
              </a:rPr>
              <a:t>	return 0;</a:t>
            </a:r>
          </a:p>
          <a:p>
            <a:pPr marL="0" indent="0">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cap="none" dirty="0"/>
              <a:t>file2.cpp</a:t>
            </a:r>
          </a:p>
        </p:txBody>
      </p:sp>
      <p:sp>
        <p:nvSpPr>
          <p:cNvPr id="6" name="Title 5"/>
          <p:cNvSpPr>
            <a:spLocks noGrp="1"/>
          </p:cNvSpPr>
          <p:nvPr>
            <p:ph type="title"/>
          </p:nvPr>
        </p:nvSpPr>
        <p:spPr/>
        <p:txBody>
          <a:bodyPr/>
          <a:lstStyle/>
          <a:p>
            <a:r>
              <a:rPr lang="en-US" dirty="0"/>
              <a:t>Link Error</a:t>
            </a:r>
            <a:br>
              <a:rPr lang="en-US" dirty="0"/>
            </a:br>
            <a:r>
              <a:rPr lang="en-US" dirty="0"/>
              <a:t>Variation 1</a:t>
            </a:r>
          </a:p>
        </p:txBody>
      </p:sp>
    </p:spTree>
    <p:extLst>
      <p:ext uri="{BB962C8B-B14F-4D97-AF65-F5344CB8AC3E}">
        <p14:creationId xmlns:p14="http://schemas.microsoft.com/office/powerpoint/2010/main" val="3073357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Diagnostics 1</a:t>
            </a:r>
          </a:p>
        </p:txBody>
      </p:sp>
      <p:sp>
        <p:nvSpPr>
          <p:cNvPr id="3" name="TextBox 2"/>
          <p:cNvSpPr txBox="1"/>
          <p:nvPr/>
        </p:nvSpPr>
        <p:spPr>
          <a:xfrm>
            <a:off x="609600" y="2512291"/>
            <a:ext cx="10972800"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1&gt;------ Build started: Project: LinkError, Configuration: Debug Win32 ------</a:t>
            </a:r>
          </a:p>
          <a:p>
            <a:r>
              <a:rPr lang="en-US" dirty="0">
                <a:latin typeface="Courier New" panose="02070309020205020404" pitchFamily="49" charset="0"/>
                <a:cs typeface="Courier New" panose="02070309020205020404" pitchFamily="49" charset="0"/>
              </a:rPr>
              <a:t>1&gt;  file2.cpp</a:t>
            </a:r>
          </a:p>
          <a:p>
            <a:r>
              <a:rPr lang="en-US" dirty="0">
                <a:latin typeface="Courier New" panose="02070309020205020404" pitchFamily="49" charset="0"/>
                <a:cs typeface="Courier New" panose="02070309020205020404" pitchFamily="49" charset="0"/>
              </a:rPr>
              <a:t>1&gt;  file2.obj : error LNK2019: unresolved external symbol [wrap]</a:t>
            </a:r>
          </a:p>
          <a:p>
            <a:r>
              <a:rPr lang="en-US" dirty="0">
                <a:latin typeface="Courier New" panose="02070309020205020404" pitchFamily="49" charset="0"/>
                <a:cs typeface="Courier New" panose="02070309020205020404" pitchFamily="49" charset="0"/>
              </a:rPr>
              <a:t>"void __cdecl foo(int,int)" (?foo@@YAXHH@Z) referenced in function _main</a:t>
            </a:r>
          </a:p>
          <a:p>
            <a:r>
              <a:rPr lang="en-US" dirty="0">
                <a:latin typeface="Courier New" panose="02070309020205020404" pitchFamily="49" charset="0"/>
                <a:cs typeface="Courier New" panose="02070309020205020404" pitchFamily="49" charset="0"/>
              </a:rPr>
              <a:t>1&gt;E:\tmp\cs1410.2\LinkError\Debug\LinkError.exe : fatal error LNK1120: [wrap]</a:t>
            </a:r>
          </a:p>
          <a:p>
            <a:r>
              <a:rPr lang="en-US" dirty="0">
                <a:latin typeface="Courier New" panose="02070309020205020404" pitchFamily="49" charset="0"/>
                <a:cs typeface="Courier New" panose="02070309020205020404" pitchFamily="49" charset="0"/>
              </a:rPr>
              <a:t>1 unresolved externals</a:t>
            </a:r>
          </a:p>
          <a:p>
            <a:r>
              <a:rPr lang="en-US" dirty="0">
                <a:latin typeface="Courier New" panose="02070309020205020404" pitchFamily="49" charset="0"/>
                <a:cs typeface="Courier New" panose="02070309020205020404" pitchFamily="49" charset="0"/>
              </a:rPr>
              <a:t>========== Build: 0 succeeded, 1 failed, 0 up-to-date, 0 skipped ==========</a:t>
            </a:r>
          </a:p>
        </p:txBody>
      </p:sp>
    </p:spTree>
    <p:extLst>
      <p:ext uri="{BB962C8B-B14F-4D97-AF65-F5344CB8AC3E}">
        <p14:creationId xmlns:p14="http://schemas.microsoft.com/office/powerpoint/2010/main" val="841326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cap="none" dirty="0"/>
              <a:t>file 1</a:t>
            </a:r>
          </a:p>
        </p:txBody>
      </p:sp>
      <p:sp>
        <p:nvSpPr>
          <p:cNvPr id="3" name="Content Placeholder 2"/>
          <p:cNvSpPr>
            <a:spLocks noGrp="1"/>
          </p:cNvSpPr>
          <p:nvPr>
            <p:ph sz="half" idx="2"/>
          </p:nvPr>
        </p:nvSpPr>
        <p:spPr/>
        <p:txBody>
          <a:bodyPr/>
          <a:lstStyle/>
          <a:p>
            <a:pPr marL="0" indent="0">
              <a:buNone/>
            </a:pPr>
            <a:r>
              <a:rPr lang="en-US" dirty="0">
                <a:latin typeface="Courier New" panose="02070309020205020404" pitchFamily="49" charset="0"/>
                <a:cs typeface="Courier New" panose="02070309020205020404" pitchFamily="49" charset="0"/>
              </a:rPr>
              <a:t>void foo(int x, int y, int z)</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cout &lt;&lt; x &lt;&lt; "  " &lt;&lt; y</a:t>
            </a:r>
          </a:p>
          <a:p>
            <a:pPr marL="0" indent="0">
              <a:buNone/>
            </a:pPr>
            <a:r>
              <a:rPr lang="en-US" dirty="0">
                <a:latin typeface="Courier New" panose="02070309020205020404" pitchFamily="49" charset="0"/>
                <a:cs typeface="Courier New" panose="02070309020205020404" pitchFamily="49" charset="0"/>
              </a:rPr>
              <a:t>	   &lt;&lt; " " &lt;&lt; z &lt;&lt; endl;</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a:xfrm>
            <a:off x="6338316" y="3143249"/>
            <a:ext cx="4375866" cy="2675659"/>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void Foo(int x, int y, int z);</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int main()</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Foo(10, 20, 30);</a:t>
            </a:r>
          </a:p>
          <a:p>
            <a:pPr marL="0" indent="0">
              <a:spcBef>
                <a:spcPts val="0"/>
              </a:spcBef>
              <a:buNone/>
            </a:pPr>
            <a:r>
              <a:rPr lang="en-US" dirty="0">
                <a:latin typeface="Courier New" panose="02070309020205020404" pitchFamily="49" charset="0"/>
                <a:cs typeface="Courier New" panose="02070309020205020404" pitchFamily="49" charset="0"/>
              </a:rPr>
              <a:t>	return 0;</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cap="none" dirty="0"/>
              <a:t>file 2</a:t>
            </a:r>
          </a:p>
        </p:txBody>
      </p:sp>
      <p:sp>
        <p:nvSpPr>
          <p:cNvPr id="6" name="Title 5"/>
          <p:cNvSpPr>
            <a:spLocks noGrp="1"/>
          </p:cNvSpPr>
          <p:nvPr>
            <p:ph type="title"/>
          </p:nvPr>
        </p:nvSpPr>
        <p:spPr/>
        <p:txBody>
          <a:bodyPr/>
          <a:lstStyle/>
          <a:p>
            <a:r>
              <a:rPr lang="en-US" dirty="0"/>
              <a:t>Link Error</a:t>
            </a:r>
            <a:br>
              <a:rPr lang="en-US" dirty="0"/>
            </a:br>
            <a:r>
              <a:rPr lang="en-US" dirty="0"/>
              <a:t>Variation 2</a:t>
            </a:r>
          </a:p>
        </p:txBody>
      </p:sp>
    </p:spTree>
    <p:extLst>
      <p:ext uri="{BB962C8B-B14F-4D97-AF65-F5344CB8AC3E}">
        <p14:creationId xmlns:p14="http://schemas.microsoft.com/office/powerpoint/2010/main" val="2291028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Diagnostics 2</a:t>
            </a:r>
          </a:p>
        </p:txBody>
      </p:sp>
      <p:sp>
        <p:nvSpPr>
          <p:cNvPr id="3" name="TextBox 2"/>
          <p:cNvSpPr txBox="1"/>
          <p:nvPr/>
        </p:nvSpPr>
        <p:spPr>
          <a:xfrm>
            <a:off x="609600" y="2512291"/>
            <a:ext cx="10972800" cy="286232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1&gt;------ Rebuild All started: Project: LinkError, Configuration: Debug Win32 ------</a:t>
            </a:r>
          </a:p>
          <a:p>
            <a:r>
              <a:rPr lang="en-US" dirty="0">
                <a:latin typeface="Courier New" panose="02070309020205020404" pitchFamily="49" charset="0"/>
                <a:cs typeface="Courier New" panose="02070309020205020404" pitchFamily="49" charset="0"/>
              </a:rPr>
              <a:t>1&gt;  file2.cpp</a:t>
            </a:r>
          </a:p>
          <a:p>
            <a:r>
              <a:rPr lang="en-US" dirty="0">
                <a:latin typeface="Courier New" panose="02070309020205020404" pitchFamily="49" charset="0"/>
                <a:cs typeface="Courier New" panose="02070309020205020404" pitchFamily="49" charset="0"/>
              </a:rPr>
              <a:t>1&gt;  file1.cpp</a:t>
            </a:r>
          </a:p>
          <a:p>
            <a:r>
              <a:rPr lang="en-US" dirty="0">
                <a:latin typeface="Courier New" panose="02070309020205020404" pitchFamily="49" charset="0"/>
                <a:cs typeface="Courier New" panose="02070309020205020404" pitchFamily="49" charset="0"/>
              </a:rPr>
              <a:t>1&gt;  Generating Code...</a:t>
            </a:r>
          </a:p>
          <a:p>
            <a:r>
              <a:rPr lang="en-US" dirty="0">
                <a:latin typeface="Courier New" panose="02070309020205020404" pitchFamily="49" charset="0"/>
                <a:cs typeface="Courier New" panose="02070309020205020404" pitchFamily="49" charset="0"/>
              </a:rPr>
              <a:t>1&gt;file2.obj : error LNK2019: unresolved external symbol [wrap]</a:t>
            </a:r>
          </a:p>
          <a:p>
            <a:r>
              <a:rPr lang="en-US" dirty="0">
                <a:latin typeface="Courier New" panose="02070309020205020404" pitchFamily="49" charset="0"/>
                <a:cs typeface="Courier New" panose="02070309020205020404" pitchFamily="49" charset="0"/>
              </a:rPr>
              <a:t>"void __cdecl Foo(int,int,int)" (?Foo@@YAXHHH@Z) referenced in function _main</a:t>
            </a:r>
          </a:p>
          <a:p>
            <a:r>
              <a:rPr lang="en-US" dirty="0">
                <a:latin typeface="Courier New" panose="02070309020205020404" pitchFamily="49" charset="0"/>
                <a:cs typeface="Courier New" panose="02070309020205020404" pitchFamily="49" charset="0"/>
              </a:rPr>
              <a:t>1&gt;E:\tmp\cs1410.2\LinkError\Debug\LinkError.exe : fatal error LNK1120: [wrap]</a:t>
            </a:r>
          </a:p>
          <a:p>
            <a:r>
              <a:rPr lang="en-US" dirty="0">
                <a:latin typeface="Courier New" panose="02070309020205020404" pitchFamily="49" charset="0"/>
                <a:cs typeface="Courier New" panose="02070309020205020404" pitchFamily="49" charset="0"/>
              </a:rPr>
              <a:t> unresolved externals</a:t>
            </a:r>
          </a:p>
          <a:p>
            <a:r>
              <a:rPr lang="en-US" dirty="0">
                <a:latin typeface="Courier New" panose="02070309020205020404" pitchFamily="49" charset="0"/>
                <a:cs typeface="Courier New" panose="02070309020205020404" pitchFamily="49" charset="0"/>
              </a:rPr>
              <a:t>========== Rebuild All: 0 succeeded, 1 failed, 0 skipped ==========</a:t>
            </a:r>
          </a:p>
        </p:txBody>
      </p:sp>
    </p:spTree>
    <p:extLst>
      <p:ext uri="{BB962C8B-B14F-4D97-AF65-F5344CB8AC3E}">
        <p14:creationId xmlns:p14="http://schemas.microsoft.com/office/powerpoint/2010/main" val="2069739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cap="none" dirty="0"/>
              <a:t>example.h</a:t>
            </a:r>
          </a:p>
        </p:txBody>
      </p:sp>
      <p:sp>
        <p:nvSpPr>
          <p:cNvPr id="3" name="Content Placeholder 2"/>
          <p:cNvSpPr>
            <a:spLocks noGrp="1"/>
          </p:cNvSpPr>
          <p:nvPr>
            <p:ph sz="half" idx="2"/>
          </p:nvPr>
        </p:nvSpPr>
        <p:spPr>
          <a:xfrm>
            <a:off x="1505527" y="3143250"/>
            <a:ext cx="4348157" cy="2596776"/>
          </a:xfrm>
        </p:spPr>
        <p:txBody>
          <a:bodyPr/>
          <a:lstStyle/>
          <a:p>
            <a:pPr marL="0" indent="0">
              <a:buNone/>
            </a:pPr>
            <a:r>
              <a:rPr lang="en-US" dirty="0">
                <a:latin typeface="Courier New" panose="02070309020205020404" pitchFamily="49" charset="0"/>
                <a:cs typeface="Courier New" panose="02070309020205020404" pitchFamily="49" charset="0"/>
              </a:rPr>
              <a:t>void foo(int x, int y, int z);</a:t>
            </a:r>
          </a:p>
        </p:txBody>
      </p:sp>
      <p:sp>
        <p:nvSpPr>
          <p:cNvPr id="4" name="Content Placeholder 3"/>
          <p:cNvSpPr>
            <a:spLocks noGrp="1"/>
          </p:cNvSpPr>
          <p:nvPr>
            <p:ph sz="quarter" idx="4"/>
          </p:nvPr>
        </p:nvSpPr>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#include "example.h"</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int main()</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foo(10, 20);</a:t>
            </a:r>
          </a:p>
          <a:p>
            <a:pPr marL="0" indent="0">
              <a:spcBef>
                <a:spcPts val="0"/>
              </a:spcBef>
              <a:buNone/>
            </a:pPr>
            <a:r>
              <a:rPr lang="en-US" dirty="0">
                <a:latin typeface="Courier New" panose="02070309020205020404" pitchFamily="49" charset="0"/>
                <a:cs typeface="Courier New" panose="02070309020205020404" pitchFamily="49" charset="0"/>
              </a:rPr>
              <a:t>	Foo(10, 20, 30);</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return 0;</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cap="none" dirty="0"/>
              <a:t>file2.cpp</a:t>
            </a:r>
          </a:p>
        </p:txBody>
      </p:sp>
      <p:sp>
        <p:nvSpPr>
          <p:cNvPr id="6" name="Title 5"/>
          <p:cNvSpPr>
            <a:spLocks noGrp="1"/>
          </p:cNvSpPr>
          <p:nvPr>
            <p:ph type="title"/>
          </p:nvPr>
        </p:nvSpPr>
        <p:spPr/>
        <p:txBody>
          <a:bodyPr/>
          <a:lstStyle/>
          <a:p>
            <a:r>
              <a:rPr lang="en-US" dirty="0"/>
              <a:t>The Solution</a:t>
            </a:r>
          </a:p>
        </p:txBody>
      </p:sp>
    </p:spTree>
    <p:extLst>
      <p:ext uri="{BB962C8B-B14F-4D97-AF65-F5344CB8AC3E}">
        <p14:creationId xmlns:p14="http://schemas.microsoft.com/office/powerpoint/2010/main" val="2494262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Final Diagnostics</a:t>
            </a:r>
          </a:p>
        </p:txBody>
      </p:sp>
      <p:sp>
        <p:nvSpPr>
          <p:cNvPr id="5" name="Content Placeholder 4"/>
          <p:cNvSpPr>
            <a:spLocks noGrp="1"/>
          </p:cNvSpPr>
          <p:nvPr>
            <p:ph idx="1"/>
          </p:nvPr>
        </p:nvSpPr>
        <p:spPr>
          <a:xfrm>
            <a:off x="2231136" y="4072741"/>
            <a:ext cx="7729728" cy="1492502"/>
          </a:xfrm>
        </p:spPr>
        <p:txBody>
          <a:bodyPr/>
          <a:lstStyle/>
          <a:p>
            <a:r>
              <a:rPr lang="en-US" dirty="0"/>
              <a:t>The link errors become syntax errors, which are easier to locate</a:t>
            </a:r>
          </a:p>
          <a:p>
            <a:r>
              <a:rPr lang="en-US" dirty="0"/>
              <a:t>The header file is the one place where incorrect prototypes are corrected</a:t>
            </a:r>
          </a:p>
          <a:p>
            <a:r>
              <a:rPr lang="en-US" dirty="0"/>
              <a:t>The caveat:  A prototype error in the header file produces the same kind of link errors</a:t>
            </a:r>
          </a:p>
        </p:txBody>
      </p:sp>
      <p:sp>
        <p:nvSpPr>
          <p:cNvPr id="3" name="TextBox 2"/>
          <p:cNvSpPr txBox="1"/>
          <p:nvPr/>
        </p:nvSpPr>
        <p:spPr>
          <a:xfrm>
            <a:off x="1376219" y="2543823"/>
            <a:ext cx="9467272"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file2.cpp</a:t>
            </a:r>
          </a:p>
          <a:p>
            <a:r>
              <a:rPr lang="en-US" dirty="0">
                <a:latin typeface="Courier New" panose="02070309020205020404" pitchFamily="49" charset="0"/>
                <a:cs typeface="Courier New" panose="02070309020205020404" pitchFamily="49" charset="0"/>
              </a:rPr>
              <a:t>file2.cpp(7): error C2660: 'foo': function does not take 2 arguments</a:t>
            </a:r>
          </a:p>
          <a:p>
            <a:r>
              <a:rPr lang="en-US" dirty="0">
                <a:latin typeface="Courier New" panose="02070309020205020404" pitchFamily="49" charset="0"/>
                <a:cs typeface="Courier New" panose="02070309020205020404" pitchFamily="49" charset="0"/>
              </a:rPr>
              <a:t>file2.cpp(8): error C3861: 'Foo': identifier not found</a:t>
            </a:r>
          </a:p>
        </p:txBody>
      </p:sp>
    </p:spTree>
    <p:extLst>
      <p:ext uri="{BB962C8B-B14F-4D97-AF65-F5344CB8AC3E}">
        <p14:creationId xmlns:p14="http://schemas.microsoft.com/office/powerpoint/2010/main" val="312080870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281</TotalTime>
  <Words>1660</Words>
  <Application>Microsoft Office PowerPoint</Application>
  <PresentationFormat>Widescreen</PresentationFormat>
  <Paragraphs>117</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Courier New</vt:lpstr>
      <vt:lpstr>Gill Sans MT</vt:lpstr>
      <vt:lpstr>Symbol</vt:lpstr>
      <vt:lpstr>Parcel</vt:lpstr>
      <vt:lpstr>Functions and Link Errors</vt:lpstr>
      <vt:lpstr>Kinds Of Errors</vt:lpstr>
      <vt:lpstr>Link Error Variation 1</vt:lpstr>
      <vt:lpstr>Diagnostics 1</vt:lpstr>
      <vt:lpstr>Link Error Variation 2</vt:lpstr>
      <vt:lpstr>Diagnostics 2</vt:lpstr>
      <vt:lpstr>The Solution</vt:lpstr>
      <vt:lpstr>The Final Diagnostics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19</cp:revision>
  <dcterms:created xsi:type="dcterms:W3CDTF">2016-07-13T22:03:45Z</dcterms:created>
  <dcterms:modified xsi:type="dcterms:W3CDTF">2021-10-20T14:50:25Z</dcterms:modified>
</cp:coreProperties>
</file>