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61" r:id="rId2"/>
    <p:sldId id="257" r:id="rId3"/>
    <p:sldId id="258" r:id="rId4"/>
    <p:sldId id="259" r:id="rId5"/>
    <p:sldId id="260" r:id="rId6"/>
    <p:sldId id="262"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2BFC62-088B-40E6-9468-3854CFC86750}" type="datetimeFigureOut">
              <a:rPr lang="en-US" smtClean="0"/>
              <a:t>4/18/2024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3D2781-1C36-437B-90A9-4FA9369380F7}" type="slidenum">
              <a:rPr lang="en-US" smtClean="0"/>
              <a:t>‹#›</a:t>
            </a:fld>
            <a:endParaRPr lang="en-US"/>
          </a:p>
        </p:txBody>
      </p:sp>
    </p:spTree>
    <p:extLst>
      <p:ext uri="{BB962C8B-B14F-4D97-AF65-F5344CB8AC3E}">
        <p14:creationId xmlns:p14="http://schemas.microsoft.com/office/powerpoint/2010/main" val="492707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following example explores a problem from statistics using arrays and the summation operator, Σ. The chi-squared statistic is appropriate whenever a problem compares how frequently we detect an event to how often we expect it. The statistic attempts to distinguish between meaningful and meaningless differences.</a:t>
            </a:r>
          </a:p>
          <a:p>
            <a:endParaRPr lang="en-US" dirty="0"/>
          </a:p>
        </p:txBody>
      </p:sp>
      <p:sp>
        <p:nvSpPr>
          <p:cNvPr id="4" name="Slide Number Placeholder 3"/>
          <p:cNvSpPr>
            <a:spLocks noGrp="1"/>
          </p:cNvSpPr>
          <p:nvPr>
            <p:ph type="sldNum" sz="quarter" idx="5"/>
          </p:nvPr>
        </p:nvSpPr>
        <p:spPr/>
        <p:txBody>
          <a:bodyPr/>
          <a:lstStyle/>
          <a:p>
            <a:fld id="{5A3D2781-1C36-437B-90A9-4FA9369380F7}" type="slidenum">
              <a:rPr lang="en-US" smtClean="0"/>
              <a:t>1</a:t>
            </a:fld>
            <a:endParaRPr lang="en-US"/>
          </a:p>
        </p:txBody>
      </p:sp>
    </p:spTree>
    <p:extLst>
      <p:ext uri="{BB962C8B-B14F-4D97-AF65-F5344CB8AC3E}">
        <p14:creationId xmlns:p14="http://schemas.microsoft.com/office/powerpoint/2010/main" val="947918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At the end of each semester, the university asks you to complete an evaluation of each of your courses. The evaluation consists of several questions and possible responses. For example, "Did the instructor dress appropriately for class?" Statisticians call the possible responses "categories" or "bins" and count the responses by sorting them into the various bins. However, students may not always agree on what is "appropriate," so we expect to see a range of answers. But, if students choose answers randomly, we expect to see nearly equal numbers of responses for each question. How can we tell if the data is meaningless, random selections, or meaningful data telling us something helpful about the instructor's dress? That is the question that the chi-squared statistic attempts to answer.</a:t>
            </a:r>
          </a:p>
          <a:p>
            <a:endParaRPr lang="en-US" dirty="0"/>
          </a:p>
        </p:txBody>
      </p:sp>
      <p:sp>
        <p:nvSpPr>
          <p:cNvPr id="4" name="Slide Number Placeholder 3"/>
          <p:cNvSpPr>
            <a:spLocks noGrp="1"/>
          </p:cNvSpPr>
          <p:nvPr>
            <p:ph type="sldNum" sz="quarter" idx="5"/>
          </p:nvPr>
        </p:nvSpPr>
        <p:spPr/>
        <p:txBody>
          <a:bodyPr/>
          <a:lstStyle/>
          <a:p>
            <a:fld id="{5A3D2781-1C36-437B-90A9-4FA9369380F7}" type="slidenum">
              <a:rPr lang="en-US" smtClean="0"/>
              <a:t>2</a:t>
            </a:fld>
            <a:endParaRPr lang="en-US"/>
          </a:p>
        </p:txBody>
      </p:sp>
    </p:spTree>
    <p:extLst>
      <p:ext uri="{BB962C8B-B14F-4D97-AF65-F5344CB8AC3E}">
        <p14:creationId xmlns:p14="http://schemas.microsoft.com/office/powerpoint/2010/main" val="32532275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As a simple example, assume that 100 students completed the evaluation; 40 students chose response (a), 30 chose (b), 20 chose (c), and 10 chose (d). Did they choose randomly, or will the data benefit the instructor?</a:t>
            </a:r>
          </a:p>
          <a:p>
            <a:endParaRPr lang="en-US" dirty="0"/>
          </a:p>
        </p:txBody>
      </p:sp>
      <p:sp>
        <p:nvSpPr>
          <p:cNvPr id="4" name="Slide Number Placeholder 3"/>
          <p:cNvSpPr>
            <a:spLocks noGrp="1"/>
          </p:cNvSpPr>
          <p:nvPr>
            <p:ph type="sldNum" sz="quarter" idx="5"/>
          </p:nvPr>
        </p:nvSpPr>
        <p:spPr/>
        <p:txBody>
          <a:bodyPr/>
          <a:lstStyle/>
          <a:p>
            <a:fld id="{5A3D2781-1C36-437B-90A9-4FA9369380F7}" type="slidenum">
              <a:rPr lang="en-US" smtClean="0"/>
              <a:t>3</a:t>
            </a:fld>
            <a:endParaRPr lang="en-US"/>
          </a:p>
        </p:txBody>
      </p:sp>
    </p:spTree>
    <p:extLst>
      <p:ext uri="{BB962C8B-B14F-4D97-AF65-F5344CB8AC3E}">
        <p14:creationId xmlns:p14="http://schemas.microsoft.com/office/powerpoint/2010/main" val="1487175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expected frequency is the number of responses we expect to see for each category if students select randomly. We calculate it by dividing the number of students completing the evaluation by the number of categories or possible answers.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chi-squared statistic, named after the Greek letter chi, might seem intimidating, depending on your mathematics background. Knowing two things about the formula will make converting it to C++ easy and less intimidating. First, the observed frequency is a list of values we can naturally represent as an array. Second, the capital Greek letter sigma is the summation operator. It means to sum or add a sequence of values together. Although the formula for the expected frequency is ready for programming, we can rewrite the standard version of the chi-squared formula to make it easier to program.</a:t>
            </a:r>
          </a:p>
          <a:p>
            <a:endParaRPr lang="en-US" dirty="0"/>
          </a:p>
        </p:txBody>
      </p:sp>
      <p:sp>
        <p:nvSpPr>
          <p:cNvPr id="4" name="Slide Number Placeholder 3"/>
          <p:cNvSpPr>
            <a:spLocks noGrp="1"/>
          </p:cNvSpPr>
          <p:nvPr>
            <p:ph type="sldNum" sz="quarter" idx="5"/>
          </p:nvPr>
        </p:nvSpPr>
        <p:spPr/>
        <p:txBody>
          <a:bodyPr/>
          <a:lstStyle/>
          <a:p>
            <a:fld id="{5A3D2781-1C36-437B-90A9-4FA9369380F7}" type="slidenum">
              <a:rPr lang="en-US" smtClean="0"/>
              <a:t>4</a:t>
            </a:fld>
            <a:endParaRPr lang="en-US"/>
          </a:p>
        </p:txBody>
      </p:sp>
    </p:spTree>
    <p:extLst>
      <p:ext uri="{BB962C8B-B14F-4D97-AF65-F5344CB8AC3E}">
        <p14:creationId xmlns:p14="http://schemas.microsoft.com/office/powerpoint/2010/main" val="2325380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this formula, we can move the divisor outside the summation operation. This change makes the program more efficient and easier to program. Following the updated formula, our program forms a series of terms by taking the difference between each observed frequency and the expected frequency and squaring the difference. The program sums the terms and divides the sum by the expected frequency.</a:t>
            </a:r>
          </a:p>
          <a:p>
            <a:endParaRPr lang="en-US" dirty="0"/>
          </a:p>
        </p:txBody>
      </p:sp>
      <p:sp>
        <p:nvSpPr>
          <p:cNvPr id="4" name="Slide Number Placeholder 3"/>
          <p:cNvSpPr>
            <a:spLocks noGrp="1"/>
          </p:cNvSpPr>
          <p:nvPr>
            <p:ph type="sldNum" sz="quarter" idx="5"/>
          </p:nvPr>
        </p:nvSpPr>
        <p:spPr/>
        <p:txBody>
          <a:bodyPr/>
          <a:lstStyle/>
          <a:p>
            <a:fld id="{5A3D2781-1C36-437B-90A9-4FA9369380F7}" type="slidenum">
              <a:rPr lang="en-US" smtClean="0"/>
              <a:t>5</a:t>
            </a:fld>
            <a:endParaRPr lang="en-US"/>
          </a:p>
        </p:txBody>
      </p:sp>
    </p:spTree>
    <p:extLst>
      <p:ext uri="{BB962C8B-B14F-4D97-AF65-F5344CB8AC3E}">
        <p14:creationId xmlns:p14="http://schemas.microsoft.com/office/powerpoint/2010/main" val="35864428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We'll write two versions of the program. The first version consists of a single function written in a single file. This implementation focuses on the input and output and the formula conversion, especially the sigma or summation operator, to C++ code. The second version follows a client-supplier architecture, an authentic program design making the chi-squared function more reusable and clarifying the client's purpose.</a:t>
            </a:r>
          </a:p>
          <a:p>
            <a:endParaRPr lang="en-US" dirty="0"/>
          </a:p>
        </p:txBody>
      </p:sp>
      <p:sp>
        <p:nvSpPr>
          <p:cNvPr id="4" name="Slide Number Placeholder 3"/>
          <p:cNvSpPr>
            <a:spLocks noGrp="1"/>
          </p:cNvSpPr>
          <p:nvPr>
            <p:ph type="sldNum" sz="quarter" idx="5"/>
          </p:nvPr>
        </p:nvSpPr>
        <p:spPr/>
        <p:txBody>
          <a:bodyPr/>
          <a:lstStyle/>
          <a:p>
            <a:fld id="{5A3D2781-1C36-437B-90A9-4FA9369380F7}" type="slidenum">
              <a:rPr lang="en-US" smtClean="0"/>
              <a:t>6</a:t>
            </a:fld>
            <a:endParaRPr lang="en-US"/>
          </a:p>
        </p:txBody>
      </p:sp>
    </p:spTree>
    <p:extLst>
      <p:ext uri="{BB962C8B-B14F-4D97-AF65-F5344CB8AC3E}">
        <p14:creationId xmlns:p14="http://schemas.microsoft.com/office/powerpoint/2010/main" val="21110611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4/18/2024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4/18/2024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4/18/2024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4/18/2024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4/18/2024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4/18/2024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4/18/2024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4/18/2024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4/18/2024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4/18/2024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4/18/2024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4/18/2024</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5.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3.wmf"/><Relationship Id="rId5" Type="http://schemas.openxmlformats.org/officeDocument/2006/relationships/oleObject" Target="../embeddings/oleObject3.bin"/><Relationship Id="rId4" Type="http://schemas.openxmlformats.org/officeDocument/2006/relationships/image" Target="../media/image2.w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0AE92-490B-E877-A8A3-0BE1670C4A9E}"/>
              </a:ext>
            </a:extLst>
          </p:cNvPr>
          <p:cNvSpPr>
            <a:spLocks noGrp="1"/>
          </p:cNvSpPr>
          <p:nvPr>
            <p:ph type="ctrTitle"/>
          </p:nvPr>
        </p:nvSpPr>
        <p:spPr/>
        <p:txBody>
          <a:bodyPr/>
          <a:lstStyle/>
          <a:p>
            <a:r>
              <a:rPr lang="en-US" dirty="0"/>
              <a:t>The Chi-Squared Statistic</a:t>
            </a:r>
          </a:p>
        </p:txBody>
      </p:sp>
      <p:sp>
        <p:nvSpPr>
          <p:cNvPr id="3" name="Subtitle 2">
            <a:extLst>
              <a:ext uri="{FF2B5EF4-FFF2-40B4-BE49-F238E27FC236}">
                <a16:creationId xmlns:a16="http://schemas.microsoft.com/office/drawing/2014/main" id="{3D704621-0187-0376-B88A-56EEB8AC779A}"/>
              </a:ext>
            </a:extLst>
          </p:cNvPr>
          <p:cNvSpPr>
            <a:spLocks noGrp="1"/>
          </p:cNvSpPr>
          <p:nvPr>
            <p:ph type="subTitle" idx="1"/>
          </p:nvPr>
        </p:nvSpPr>
        <p:spPr/>
        <p:txBody>
          <a:bodyPr/>
          <a:lstStyle/>
          <a:p>
            <a:r>
              <a:rPr lang="en-US" dirty="0"/>
              <a:t>Comparing observed and expected results:</a:t>
            </a:r>
          </a:p>
          <a:p>
            <a:r>
              <a:rPr lang="en-US" dirty="0"/>
              <a:t>Meaningful v. meaningless data</a:t>
            </a:r>
          </a:p>
        </p:txBody>
      </p:sp>
    </p:spTree>
    <p:extLst>
      <p:ext uri="{BB962C8B-B14F-4D97-AF65-F5344CB8AC3E}">
        <p14:creationId xmlns:p14="http://schemas.microsoft.com/office/powerpoint/2010/main" val="495282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Problem:</a:t>
            </a:r>
            <a:br>
              <a:rPr lang="en-US" dirty="0"/>
            </a:br>
            <a:r>
              <a:rPr lang="en-US" dirty="0"/>
              <a:t>Likert-Scale Questions</a:t>
            </a:r>
          </a:p>
        </p:txBody>
      </p:sp>
      <p:sp>
        <p:nvSpPr>
          <p:cNvPr id="3" name="Content Placeholder 2"/>
          <p:cNvSpPr>
            <a:spLocks noGrp="1"/>
          </p:cNvSpPr>
          <p:nvPr>
            <p:ph idx="1"/>
          </p:nvPr>
        </p:nvSpPr>
        <p:spPr/>
        <p:txBody>
          <a:bodyPr/>
          <a:lstStyle/>
          <a:p>
            <a:r>
              <a:rPr lang="en-US" dirty="0"/>
              <a:t>Did the instructor dress appropriately for class?</a:t>
            </a:r>
          </a:p>
          <a:p>
            <a:pPr lvl="1"/>
            <a:r>
              <a:rPr lang="en-US" dirty="0"/>
              <a:t>(a) always</a:t>
            </a:r>
          </a:p>
          <a:p>
            <a:pPr lvl="1"/>
            <a:r>
              <a:rPr lang="en-US" dirty="0"/>
              <a:t>(b) most of the time</a:t>
            </a:r>
          </a:p>
          <a:p>
            <a:pPr lvl="1"/>
            <a:r>
              <a:rPr lang="en-US" dirty="0"/>
              <a:t>(c) seldom</a:t>
            </a:r>
          </a:p>
          <a:p>
            <a:pPr lvl="1"/>
            <a:r>
              <a:rPr lang="en-US" dirty="0"/>
              <a:t>(d) never</a:t>
            </a:r>
          </a:p>
        </p:txBody>
      </p:sp>
    </p:spTree>
    <p:extLst>
      <p:ext uri="{BB962C8B-B14F-4D97-AF65-F5344CB8AC3E}">
        <p14:creationId xmlns:p14="http://schemas.microsoft.com/office/powerpoint/2010/main" val="503324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 the Data Valid or Random?</a:t>
            </a:r>
          </a:p>
        </p:txBody>
      </p:sp>
      <p:sp>
        <p:nvSpPr>
          <p:cNvPr id="3" name="Content Placeholder 2"/>
          <p:cNvSpPr>
            <a:spLocks noGrp="1"/>
          </p:cNvSpPr>
          <p:nvPr>
            <p:ph idx="1"/>
          </p:nvPr>
        </p:nvSpPr>
        <p:spPr/>
        <p:txBody>
          <a:bodyPr/>
          <a:lstStyle/>
          <a:p>
            <a:r>
              <a:rPr lang="en-US" dirty="0"/>
              <a:t>100 students responds:</a:t>
            </a:r>
          </a:p>
          <a:p>
            <a:pPr lvl="1"/>
            <a:r>
              <a:rPr lang="en-US" dirty="0"/>
              <a:t>(a) always		40</a:t>
            </a:r>
          </a:p>
          <a:p>
            <a:pPr lvl="1"/>
            <a:r>
              <a:rPr lang="en-US" dirty="0"/>
              <a:t>(b) most of the time	30</a:t>
            </a:r>
          </a:p>
          <a:p>
            <a:pPr lvl="1"/>
            <a:r>
              <a:rPr lang="en-US" dirty="0"/>
              <a:t>(c) seldom		20</a:t>
            </a:r>
          </a:p>
          <a:p>
            <a:pPr lvl="1"/>
            <a:r>
              <a:rPr lang="en-US" dirty="0"/>
              <a:t>(d) never		10</a:t>
            </a:r>
          </a:p>
        </p:txBody>
      </p:sp>
    </p:spTree>
    <p:extLst>
      <p:ext uri="{BB962C8B-B14F-4D97-AF65-F5344CB8AC3E}">
        <p14:creationId xmlns:p14="http://schemas.microsoft.com/office/powerpoint/2010/main" val="1624012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Chi-Squared Formulas</a:t>
            </a:r>
          </a:p>
        </p:txBody>
      </p:sp>
      <p:sp>
        <p:nvSpPr>
          <p:cNvPr id="3" name="Content Placeholder 2"/>
          <p:cNvSpPr>
            <a:spLocks noGrp="1"/>
          </p:cNvSpPr>
          <p:nvPr>
            <p:ph idx="1"/>
          </p:nvPr>
        </p:nvSpPr>
        <p:spPr>
          <a:xfrm>
            <a:off x="2231136" y="2638045"/>
            <a:ext cx="7729728" cy="1701200"/>
          </a:xfrm>
        </p:spPr>
        <p:txBody>
          <a:bodyPr/>
          <a:lstStyle/>
          <a:p>
            <a:r>
              <a:rPr lang="en-US" dirty="0"/>
              <a:t>N = the number of data value(students responding) = 100</a:t>
            </a:r>
          </a:p>
          <a:p>
            <a:r>
              <a:rPr lang="en-US" dirty="0"/>
              <a:t>k = the number of categories (choices) = 4</a:t>
            </a:r>
          </a:p>
          <a:p>
            <a:r>
              <a:rPr lang="en-US" dirty="0"/>
              <a:t>f</a:t>
            </a:r>
            <a:r>
              <a:rPr lang="en-US" baseline="-25000" dirty="0"/>
              <a:t>e</a:t>
            </a:r>
            <a:r>
              <a:rPr lang="en-US" dirty="0"/>
              <a:t> = the expected frequency if the data are random = 100 / 4 = 25</a:t>
            </a:r>
          </a:p>
          <a:p>
            <a:r>
              <a:rPr lang="en-US" dirty="0"/>
              <a:t>f</a:t>
            </a:r>
            <a:r>
              <a:rPr lang="en-US" baseline="-25000" dirty="0"/>
              <a:t>o</a:t>
            </a:r>
            <a:r>
              <a:rPr lang="en-US" dirty="0"/>
              <a:t> = the observed frequency = 40, 30, 20, and 10</a:t>
            </a:r>
          </a:p>
        </p:txBody>
      </p:sp>
      <p:graphicFrame>
        <p:nvGraphicFramePr>
          <p:cNvPr id="4" name="Object 3"/>
          <p:cNvGraphicFramePr>
            <a:graphicFrameLocks noChangeAspect="1"/>
          </p:cNvGraphicFramePr>
          <p:nvPr>
            <p:extLst>
              <p:ext uri="{D42A27DB-BD31-4B8C-83A1-F6EECF244321}">
                <p14:modId xmlns:p14="http://schemas.microsoft.com/office/powerpoint/2010/main" val="1756467403"/>
              </p:ext>
            </p:extLst>
          </p:nvPr>
        </p:nvGraphicFramePr>
        <p:xfrm>
          <a:off x="2231136" y="4823878"/>
          <a:ext cx="1320800" cy="1028700"/>
        </p:xfrm>
        <a:graphic>
          <a:graphicData uri="http://schemas.openxmlformats.org/presentationml/2006/ole">
            <mc:AlternateContent xmlns:mc="http://schemas.openxmlformats.org/markup-compatibility/2006">
              <mc:Choice xmlns:v="urn:schemas-microsoft-com:vml" Requires="v">
                <p:oleObj name="Equation" r:id="rId3" imgW="1320480" imgH="1028520" progId="Equation.COEE2">
                  <p:embed/>
                </p:oleObj>
              </mc:Choice>
              <mc:Fallback>
                <p:oleObj name="Equation" r:id="rId3" imgW="1320480" imgH="1028520" progId="Equation.COEE2">
                  <p:embed/>
                  <p:pic>
                    <p:nvPicPr>
                      <p:cNvPr id="0" name=""/>
                      <p:cNvPicPr/>
                      <p:nvPr/>
                    </p:nvPicPr>
                    <p:blipFill>
                      <a:blip r:embed="rId4"/>
                      <a:stretch>
                        <a:fillRect/>
                      </a:stretch>
                    </p:blipFill>
                    <p:spPr>
                      <a:xfrm>
                        <a:off x="2231136" y="4823878"/>
                        <a:ext cx="1320800" cy="10287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457505549"/>
              </p:ext>
            </p:extLst>
          </p:nvPr>
        </p:nvGraphicFramePr>
        <p:xfrm>
          <a:off x="6633464" y="4823878"/>
          <a:ext cx="3327400" cy="1206500"/>
        </p:xfrm>
        <a:graphic>
          <a:graphicData uri="http://schemas.openxmlformats.org/presentationml/2006/ole">
            <mc:AlternateContent xmlns:mc="http://schemas.openxmlformats.org/markup-compatibility/2006">
              <mc:Choice xmlns:v="urn:schemas-microsoft-com:vml" Requires="v">
                <p:oleObj name="Equation" r:id="rId5" imgW="3327120" imgH="1206360" progId="Equation.COEE2">
                  <p:embed/>
                </p:oleObj>
              </mc:Choice>
              <mc:Fallback>
                <p:oleObj name="Equation" r:id="rId5" imgW="3327120" imgH="1206360" progId="Equation.COEE2">
                  <p:embed/>
                  <p:pic>
                    <p:nvPicPr>
                      <p:cNvPr id="0" name=""/>
                      <p:cNvPicPr/>
                      <p:nvPr/>
                    </p:nvPicPr>
                    <p:blipFill>
                      <a:blip r:embed="rId6"/>
                      <a:stretch>
                        <a:fillRect/>
                      </a:stretch>
                    </p:blipFill>
                    <p:spPr>
                      <a:xfrm>
                        <a:off x="6633464" y="4823878"/>
                        <a:ext cx="3327400" cy="1206500"/>
                      </a:xfrm>
                      <a:prstGeom prst="rect">
                        <a:avLst/>
                      </a:prstGeom>
                    </p:spPr>
                  </p:pic>
                </p:oleObj>
              </mc:Fallback>
            </mc:AlternateContent>
          </a:graphicData>
        </a:graphic>
      </p:graphicFrame>
    </p:spTree>
    <p:extLst>
      <p:ext uri="{BB962C8B-B14F-4D97-AF65-F5344CB8AC3E}">
        <p14:creationId xmlns:p14="http://schemas.microsoft.com/office/powerpoint/2010/main" val="3107502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DC0BF-561B-DDBB-DB4D-5287A93B221B}"/>
              </a:ext>
            </a:extLst>
          </p:cNvPr>
          <p:cNvSpPr>
            <a:spLocks noGrp="1"/>
          </p:cNvSpPr>
          <p:nvPr>
            <p:ph type="title"/>
          </p:nvPr>
        </p:nvSpPr>
        <p:spPr/>
        <p:txBody>
          <a:bodyPr/>
          <a:lstStyle/>
          <a:p>
            <a:r>
              <a:rPr lang="en-US" dirty="0"/>
              <a:t>Observed Frequencies</a:t>
            </a:r>
          </a:p>
        </p:txBody>
      </p:sp>
      <p:graphicFrame>
        <p:nvGraphicFramePr>
          <p:cNvPr id="3" name="Object 2">
            <a:extLst>
              <a:ext uri="{FF2B5EF4-FFF2-40B4-BE49-F238E27FC236}">
                <a16:creationId xmlns:a16="http://schemas.microsoft.com/office/drawing/2014/main" id="{A115E3F8-A59D-5C9C-98E8-4FEC086F294B}"/>
              </a:ext>
            </a:extLst>
          </p:cNvPr>
          <p:cNvGraphicFramePr>
            <a:graphicFrameLocks noChangeAspect="1"/>
          </p:cNvGraphicFramePr>
          <p:nvPr>
            <p:extLst>
              <p:ext uri="{D42A27DB-BD31-4B8C-83A1-F6EECF244321}">
                <p14:modId xmlns:p14="http://schemas.microsoft.com/office/powerpoint/2010/main" val="2552533898"/>
              </p:ext>
            </p:extLst>
          </p:nvPr>
        </p:nvGraphicFramePr>
        <p:xfrm>
          <a:off x="1534023" y="2678207"/>
          <a:ext cx="3327400" cy="1206500"/>
        </p:xfrm>
        <a:graphic>
          <a:graphicData uri="http://schemas.openxmlformats.org/presentationml/2006/ole">
            <mc:AlternateContent xmlns:mc="http://schemas.openxmlformats.org/markup-compatibility/2006">
              <mc:Choice xmlns:v="urn:schemas-microsoft-com:vml" Requires="v">
                <p:oleObj name="Equation" r:id="rId3" imgW="3327120" imgH="1206360" progId="Equation.COEE2">
                  <p:embed/>
                </p:oleObj>
              </mc:Choice>
              <mc:Fallback>
                <p:oleObj name="Equation" r:id="rId3" imgW="3327120" imgH="1206360" progId="Equation.COEE2">
                  <p:embed/>
                  <p:pic>
                    <p:nvPicPr>
                      <p:cNvPr id="5" name="Object 4"/>
                      <p:cNvPicPr/>
                      <p:nvPr/>
                    </p:nvPicPr>
                    <p:blipFill>
                      <a:blip r:embed="rId4"/>
                      <a:stretch>
                        <a:fillRect/>
                      </a:stretch>
                    </p:blipFill>
                    <p:spPr>
                      <a:xfrm>
                        <a:off x="1534023" y="2678207"/>
                        <a:ext cx="3327400" cy="1206500"/>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412E7CA8-D274-E9E5-7AEF-D270ECF4E1ED}"/>
              </a:ext>
            </a:extLst>
          </p:cNvPr>
          <p:cNvGraphicFramePr>
            <a:graphicFrameLocks noChangeAspect="1"/>
          </p:cNvGraphicFramePr>
          <p:nvPr>
            <p:extLst>
              <p:ext uri="{D42A27DB-BD31-4B8C-83A1-F6EECF244321}">
                <p14:modId xmlns:p14="http://schemas.microsoft.com/office/powerpoint/2010/main" val="4028282479"/>
              </p:ext>
            </p:extLst>
          </p:nvPr>
        </p:nvGraphicFramePr>
        <p:xfrm>
          <a:off x="7032502" y="2719757"/>
          <a:ext cx="3634529" cy="1123400"/>
        </p:xfrm>
        <a:graphic>
          <a:graphicData uri="http://schemas.openxmlformats.org/presentationml/2006/ole">
            <mc:AlternateContent xmlns:mc="http://schemas.openxmlformats.org/markup-compatibility/2006">
              <mc:Choice xmlns:v="urn:schemas-microsoft-com:vml" Requires="v">
                <p:oleObj name="Equation" r:id="rId5" imgW="1396800" imgH="431640" progId="Equation.COEE2">
                  <p:embed/>
                </p:oleObj>
              </mc:Choice>
              <mc:Fallback>
                <p:oleObj name="Equation" r:id="rId5" imgW="1396800" imgH="431640" progId="Equation.COEE2">
                  <p:embed/>
                  <p:pic>
                    <p:nvPicPr>
                      <p:cNvPr id="3" name="Object 2">
                        <a:extLst>
                          <a:ext uri="{FF2B5EF4-FFF2-40B4-BE49-F238E27FC236}">
                            <a16:creationId xmlns:a16="http://schemas.microsoft.com/office/drawing/2014/main" id="{A115E3F8-A59D-5C9C-98E8-4FEC086F294B}"/>
                          </a:ext>
                        </a:extLst>
                      </p:cNvPr>
                      <p:cNvPicPr/>
                      <p:nvPr/>
                    </p:nvPicPr>
                    <p:blipFill>
                      <a:blip r:embed="rId6"/>
                      <a:stretch>
                        <a:fillRect/>
                      </a:stretch>
                    </p:blipFill>
                    <p:spPr>
                      <a:xfrm>
                        <a:off x="7032502" y="2719757"/>
                        <a:ext cx="3634529" cy="112340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5DC1C999-89C4-A16A-28DD-0CDD0DCEB1AF}"/>
              </a:ext>
            </a:extLst>
          </p:cNvPr>
          <p:cNvGraphicFramePr>
            <a:graphicFrameLocks noChangeAspect="1"/>
          </p:cNvGraphicFramePr>
          <p:nvPr>
            <p:extLst>
              <p:ext uri="{D42A27DB-BD31-4B8C-83A1-F6EECF244321}">
                <p14:modId xmlns:p14="http://schemas.microsoft.com/office/powerpoint/2010/main" val="1831029076"/>
              </p:ext>
            </p:extLst>
          </p:nvPr>
        </p:nvGraphicFramePr>
        <p:xfrm>
          <a:off x="1592838" y="4337078"/>
          <a:ext cx="8983663" cy="1023937"/>
        </p:xfrm>
        <a:graphic>
          <a:graphicData uri="http://schemas.openxmlformats.org/presentationml/2006/ole">
            <mc:AlternateContent xmlns:mc="http://schemas.openxmlformats.org/markup-compatibility/2006">
              <mc:Choice xmlns:v="urn:schemas-microsoft-com:vml" Requires="v">
                <p:oleObj name="Equation" r:id="rId7" imgW="3454200" imgH="393480" progId="Equation.COEE2">
                  <p:embed/>
                </p:oleObj>
              </mc:Choice>
              <mc:Fallback>
                <p:oleObj name="Equation" r:id="rId7" imgW="3454200" imgH="393480" progId="Equation.COEE2">
                  <p:embed/>
                  <p:pic>
                    <p:nvPicPr>
                      <p:cNvPr id="5" name="Object 4">
                        <a:extLst>
                          <a:ext uri="{FF2B5EF4-FFF2-40B4-BE49-F238E27FC236}">
                            <a16:creationId xmlns:a16="http://schemas.microsoft.com/office/drawing/2014/main" id="{412E7CA8-D274-E9E5-7AEF-D270ECF4E1ED}"/>
                          </a:ext>
                        </a:extLst>
                      </p:cNvPr>
                      <p:cNvPicPr/>
                      <p:nvPr/>
                    </p:nvPicPr>
                    <p:blipFill>
                      <a:blip r:embed="rId8"/>
                      <a:stretch>
                        <a:fillRect/>
                      </a:stretch>
                    </p:blipFill>
                    <p:spPr>
                      <a:xfrm>
                        <a:off x="1592838" y="4337078"/>
                        <a:ext cx="8983663" cy="1023937"/>
                      </a:xfrm>
                      <a:prstGeom prst="rect">
                        <a:avLst/>
                      </a:prstGeom>
                    </p:spPr>
                  </p:pic>
                </p:oleObj>
              </mc:Fallback>
            </mc:AlternateContent>
          </a:graphicData>
        </a:graphic>
      </p:graphicFrame>
    </p:spTree>
    <p:extLst>
      <p:ext uri="{BB962C8B-B14F-4D97-AF65-F5344CB8AC3E}">
        <p14:creationId xmlns:p14="http://schemas.microsoft.com/office/powerpoint/2010/main" val="605286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9E19B-BE95-B1D2-AB0A-C79AB9061514}"/>
              </a:ext>
            </a:extLst>
          </p:cNvPr>
          <p:cNvSpPr>
            <a:spLocks noGrp="1"/>
          </p:cNvSpPr>
          <p:nvPr>
            <p:ph type="title"/>
          </p:nvPr>
        </p:nvSpPr>
        <p:spPr/>
        <p:txBody>
          <a:bodyPr/>
          <a:lstStyle/>
          <a:p>
            <a:r>
              <a:rPr lang="en-US" dirty="0"/>
              <a:t>Chi-Squared Solution:</a:t>
            </a:r>
            <a:br>
              <a:rPr lang="en-US" dirty="0"/>
            </a:br>
            <a:r>
              <a:rPr lang="en-US" dirty="0"/>
              <a:t>two Implementations</a:t>
            </a:r>
          </a:p>
        </p:txBody>
      </p:sp>
      <p:sp>
        <p:nvSpPr>
          <p:cNvPr id="3" name="Content Placeholder 2">
            <a:extLst>
              <a:ext uri="{FF2B5EF4-FFF2-40B4-BE49-F238E27FC236}">
                <a16:creationId xmlns:a16="http://schemas.microsoft.com/office/drawing/2014/main" id="{2766500A-9216-1B9E-AEFD-E6F6B0D62FB1}"/>
              </a:ext>
            </a:extLst>
          </p:cNvPr>
          <p:cNvSpPr>
            <a:spLocks noGrp="1"/>
          </p:cNvSpPr>
          <p:nvPr>
            <p:ph idx="1"/>
          </p:nvPr>
        </p:nvSpPr>
        <p:spPr/>
        <p:txBody>
          <a:bodyPr/>
          <a:lstStyle/>
          <a:p>
            <a:r>
              <a:rPr lang="en-US" dirty="0"/>
              <a:t>Single function solution</a:t>
            </a:r>
          </a:p>
          <a:p>
            <a:pPr lvl="1"/>
            <a:r>
              <a:rPr lang="en-US" dirty="0"/>
              <a:t>Focus on data input and output</a:t>
            </a:r>
          </a:p>
          <a:p>
            <a:pPr lvl="1"/>
            <a:r>
              <a:rPr lang="en-US" dirty="0"/>
              <a:t>Converting formula, especially ∑, to C++</a:t>
            </a:r>
          </a:p>
          <a:p>
            <a:r>
              <a:rPr lang="en-US" dirty="0"/>
              <a:t>Client-supplier solution</a:t>
            </a:r>
          </a:p>
          <a:p>
            <a:pPr lvl="1"/>
            <a:r>
              <a:rPr lang="en-US" dirty="0"/>
              <a:t>Separating input and output from computation is good program design</a:t>
            </a:r>
          </a:p>
          <a:p>
            <a:pPr lvl="1"/>
            <a:r>
              <a:rPr lang="en-US" dirty="0"/>
              <a:t>A supplier defines and supplies reusable services</a:t>
            </a:r>
          </a:p>
          <a:p>
            <a:pPr lvl="1"/>
            <a:r>
              <a:rPr lang="en-US" dirty="0"/>
              <a:t>The client is an application program that uses the supplier’s services</a:t>
            </a:r>
          </a:p>
        </p:txBody>
      </p:sp>
    </p:spTree>
    <p:extLst>
      <p:ext uri="{BB962C8B-B14F-4D97-AF65-F5344CB8AC3E}">
        <p14:creationId xmlns:p14="http://schemas.microsoft.com/office/powerpoint/2010/main" val="2790052689"/>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101</TotalTime>
  <Words>745</Words>
  <Application>Microsoft Office PowerPoint</Application>
  <PresentationFormat>Widescreen</PresentationFormat>
  <Paragraphs>42</Paragraphs>
  <Slides>6</Slides>
  <Notes>6</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1" baseType="lpstr">
      <vt:lpstr>Arial</vt:lpstr>
      <vt:lpstr>Calibri</vt:lpstr>
      <vt:lpstr>Gill Sans MT</vt:lpstr>
      <vt:lpstr>Parcel</vt:lpstr>
      <vt:lpstr>Equation</vt:lpstr>
      <vt:lpstr>The Chi-Squared Statistic</vt:lpstr>
      <vt:lpstr>Example Problem: Likert-Scale Questions</vt:lpstr>
      <vt:lpstr>Is the Data Valid or Random?</vt:lpstr>
      <vt:lpstr>The Chi-Squared Formulas</vt:lpstr>
      <vt:lpstr>Observed Frequencies</vt:lpstr>
      <vt:lpstr>Chi-Squared Solution: two Implementations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Chi-Squared (Intro)</dc:title>
  <dc:creator>Delroy Brinkerhoff</dc:creator>
  <cp:lastModifiedBy>delroy</cp:lastModifiedBy>
  <cp:revision>12</cp:revision>
  <dcterms:created xsi:type="dcterms:W3CDTF">2016-07-13T22:03:45Z</dcterms:created>
  <dcterms:modified xsi:type="dcterms:W3CDTF">2024-04-18T20:52:21Z</dcterms:modified>
</cp:coreProperties>
</file>