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5"/>
  </p:notesMasterIdLst>
  <p:sldIdLst>
    <p:sldId id="256" r:id="rId2"/>
    <p:sldId id="257" r:id="rId3"/>
    <p:sldId id="258" r:id="rId4"/>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06" d="100"/>
          <a:sy n="106" d="100"/>
        </p:scale>
        <p:origin x="756" y="9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1FA381B-02AF-4094-8B53-7CFF35BA11AE}" type="datetimeFigureOut">
              <a:rPr lang="en-US" smtClean="0"/>
              <a:t>5/29/2024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63110A3-FB2A-4512-88FE-E04E5545ADBC}" type="slidenum">
              <a:rPr lang="en-US" smtClean="0"/>
              <a:t>‹#›</a:t>
            </a:fld>
            <a:endParaRPr lang="en-US"/>
          </a:p>
        </p:txBody>
      </p:sp>
    </p:spTree>
    <p:extLst>
      <p:ext uri="{BB962C8B-B14F-4D97-AF65-F5344CB8AC3E}">
        <p14:creationId xmlns:p14="http://schemas.microsoft.com/office/powerpoint/2010/main" val="22058161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Arial" panose="020B0604020202020204" pitchFamily="34" charset="0"/>
                <a:ea typeface="Times New Roman" panose="02020603050405020304" pitchFamily="18" charset="0"/>
                <a:cs typeface="Times New Roman" panose="02020603050405020304" pitchFamily="18" charset="0"/>
              </a:rPr>
              <a:t>This short slideshow introduces C++ arrays, which are structured, compound, or aggregate datatypes, which just means that they are a variable or a container that can hold many variables and access and manipulate them with just one name.</a:t>
            </a:r>
            <a:endParaRPr lang="en-US" sz="1800" dirty="0">
              <a:effectLst/>
              <a:latin typeface="Calibri" panose="020F0502020204030204" pitchFamily="34" charset="0"/>
              <a:ea typeface="Times New Roman" panose="02020603050405020304" pitchFamily="18" charset="0"/>
              <a:cs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863110A3-FB2A-4512-88FE-E04E5545ADBC}" type="slidenum">
              <a:rPr lang="en-US" smtClean="0"/>
              <a:t>1</a:t>
            </a:fld>
            <a:endParaRPr lang="en-US"/>
          </a:p>
        </p:txBody>
      </p:sp>
    </p:spTree>
    <p:extLst>
      <p:ext uri="{BB962C8B-B14F-4D97-AF65-F5344CB8AC3E}">
        <p14:creationId xmlns:p14="http://schemas.microsoft.com/office/powerpoint/2010/main" val="65785407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Arial" panose="020B0604020202020204" pitchFamily="34" charset="0"/>
                <a:ea typeface="Times New Roman" panose="02020603050405020304" pitchFamily="18" charset="0"/>
                <a:cs typeface="Times New Roman" panose="02020603050405020304" pitchFamily="18" charset="0"/>
              </a:rPr>
              <a:t>Arrays give programmers the ability to name and manipulate many variables with just a single name. Each variable in an array is called an array element. All of the variables or elements in an array must be of the same datatype. All of the variables or elements are accessed with what is called an index or a subscript. The size of the array is established when the array is first created and may not change thereafter. All of the variables or elements in an array are arranged contiguously in memory, which simply means that they are adjacent or next to each other in memory.</a:t>
            </a:r>
            <a:endParaRPr lang="en-US" sz="1800" dirty="0">
              <a:effectLst/>
              <a:latin typeface="Calibri" panose="020F0502020204030204" pitchFamily="34" charset="0"/>
              <a:ea typeface="Times New Roman" panose="02020603050405020304" pitchFamily="18" charset="0"/>
              <a:cs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863110A3-FB2A-4512-88FE-E04E5545ADBC}" type="slidenum">
              <a:rPr lang="en-US" smtClean="0"/>
              <a:t>2</a:t>
            </a:fld>
            <a:endParaRPr lang="en-US"/>
          </a:p>
        </p:txBody>
      </p:sp>
    </p:spTree>
    <p:extLst>
      <p:ext uri="{BB962C8B-B14F-4D97-AF65-F5344CB8AC3E}">
        <p14:creationId xmlns:p14="http://schemas.microsoft.com/office/powerpoint/2010/main" val="415847263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0"/>
              </a:spcAft>
            </a:pPr>
            <a:r>
              <a:rPr lang="en-US" sz="1800" dirty="0">
                <a:effectLst/>
                <a:latin typeface="Arial" panose="020B0604020202020204" pitchFamily="34" charset="0"/>
                <a:ea typeface="Times New Roman" panose="02020603050405020304" pitchFamily="18" charset="0"/>
                <a:cs typeface="Times New Roman" panose="02020603050405020304" pitchFamily="18" charset="0"/>
              </a:rPr>
              <a:t>An array is itself a variable and therefore an array definition has all of the parts that any variable definition would have. The definition begins with the datatype, which in this example, is an int; next is the variable or array name, "test" in this example. But an array definition has one additional part that other variable definitions do not have: a size. The size of an array is the maximum number of elements that the array can hold and is specified at the end of the definition by a value enclosed between square brackets.</a:t>
            </a:r>
            <a:endParaRPr lang="en-US" sz="1800" dirty="0">
              <a:effectLst/>
              <a:latin typeface="Calibri" panose="020F0502020204030204" pitchFamily="34" charset="0"/>
              <a:ea typeface="Times New Roman" panose="02020603050405020304" pitchFamily="18" charset="0"/>
              <a:cs typeface="Times New Roman" panose="02020603050405020304" pitchFamily="18" charset="0"/>
            </a:endParaRPr>
          </a:p>
          <a:p>
            <a:pPr marL="0" marR="0">
              <a:lnSpc>
                <a:spcPct val="107000"/>
              </a:lnSpc>
              <a:spcBef>
                <a:spcPts val="0"/>
              </a:spcBef>
              <a:spcAft>
                <a:spcPts val="0"/>
              </a:spcAft>
            </a:pPr>
            <a:r>
              <a:rPr lang="en-US" sz="1800" dirty="0">
                <a:effectLst/>
                <a:latin typeface="Arial" panose="020B0604020202020204" pitchFamily="34" charset="0"/>
                <a:ea typeface="Times New Roman" panose="02020603050405020304" pitchFamily="18" charset="0"/>
                <a:cs typeface="Times New Roman" panose="02020603050405020304" pitchFamily="18" charset="0"/>
              </a:rPr>
              <a:t> </a:t>
            </a:r>
            <a:endParaRPr lang="en-US" sz="1800" dirty="0">
              <a:effectLst/>
              <a:latin typeface="Calibri" panose="020F0502020204030204" pitchFamily="34" charset="0"/>
              <a:ea typeface="Times New Roman" panose="02020603050405020304" pitchFamily="18" charset="0"/>
              <a:cs typeface="Times New Roman" panose="02020603050405020304" pitchFamily="18" charset="0"/>
            </a:endParaRPr>
          </a:p>
          <a:p>
            <a:pPr marL="0" marR="0">
              <a:lnSpc>
                <a:spcPct val="107000"/>
              </a:lnSpc>
              <a:spcBef>
                <a:spcPts val="0"/>
              </a:spcBef>
              <a:spcAft>
                <a:spcPts val="0"/>
              </a:spcAft>
            </a:pPr>
            <a:r>
              <a:rPr lang="en-US" sz="1800" dirty="0">
                <a:effectLst/>
                <a:latin typeface="Arial" panose="020B0604020202020204" pitchFamily="34" charset="0"/>
                <a:ea typeface="Times New Roman" panose="02020603050405020304" pitchFamily="18" charset="0"/>
                <a:cs typeface="Times New Roman" panose="02020603050405020304" pitchFamily="18" charset="0"/>
              </a:rPr>
              <a:t>The individual variables or elements inside of an array are selected or accessed by an index value, which is also specified between opening and closing square brackets. Individual array elements behave exactly like any variable of the specified type. That is, "test[3]" or "test[2]," may be used anywhere that a regular integer variable may be used. Specifically, an array element may appear on the left side of the assignment operator (i.e., it may be an l-value) or it may be used on the right side of an assignment operator as an expression (i.e., it may be an </a:t>
            </a:r>
            <a:r>
              <a:rPr lang="en-US" sz="1800" dirty="0" err="1">
                <a:effectLst/>
                <a:latin typeface="Arial" panose="020B0604020202020204" pitchFamily="34" charset="0"/>
                <a:ea typeface="Times New Roman" panose="02020603050405020304" pitchFamily="18" charset="0"/>
                <a:cs typeface="Times New Roman" panose="02020603050405020304" pitchFamily="18" charset="0"/>
              </a:rPr>
              <a:t>r-value</a:t>
            </a:r>
            <a:r>
              <a:rPr lang="en-US" sz="1800" dirty="0">
                <a:effectLst/>
                <a:latin typeface="Arial" panose="020B0604020202020204" pitchFamily="34" charset="0"/>
                <a:ea typeface="Times New Roman" panose="02020603050405020304" pitchFamily="18" charset="0"/>
                <a:cs typeface="Times New Roman" panose="02020603050405020304" pitchFamily="18" charset="0"/>
              </a:rPr>
              <a:t>).</a:t>
            </a:r>
            <a:endParaRPr lang="en-US" sz="1800" dirty="0">
              <a:effectLst/>
              <a:latin typeface="Calibri" panose="020F0502020204030204" pitchFamily="34" charset="0"/>
              <a:ea typeface="Times New Roman" panose="02020603050405020304" pitchFamily="18" charset="0"/>
              <a:cs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863110A3-FB2A-4512-88FE-E04E5545ADBC}" type="slidenum">
              <a:rPr lang="en-US" smtClean="0"/>
              <a:t>3</a:t>
            </a:fld>
            <a:endParaRPr lang="en-US"/>
          </a:p>
        </p:txBody>
      </p:sp>
    </p:spTree>
    <p:extLst>
      <p:ext uri="{BB962C8B-B14F-4D97-AF65-F5344CB8AC3E}">
        <p14:creationId xmlns:p14="http://schemas.microsoft.com/office/powerpoint/2010/main" val="336359934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lgn="ctr">
              <a:defRPr sz="3800">
                <a:solidFill>
                  <a:srgbClr val="262626"/>
                </a:solidFill>
              </a:defRPr>
            </a:lvl1pPr>
          </a:lstStyle>
          <a:p>
            <a:r>
              <a:rPr lang="en-US"/>
              <a:t>Click to edit Master title style</a:t>
            </a:r>
            <a:endParaRPr lang="en-US" dirty="0"/>
          </a:p>
        </p:txBody>
      </p:sp>
      <p:sp>
        <p:nvSpPr>
          <p:cNvPr id="3" name="Subtitle 2"/>
          <p:cNvSpPr>
            <a:spLocks noGrp="1"/>
          </p:cNvSpPr>
          <p:nvPr>
            <p:ph type="subTitle" idx="1"/>
          </p:nvPr>
        </p:nvSpPr>
        <p:spPr>
          <a:xfrm>
            <a:off x="2695194" y="4352544"/>
            <a:ext cx="6801612" cy="1239894"/>
          </a:xfrm>
          <a:noFill/>
        </p:spPr>
        <p:txBody>
          <a:bodyPr>
            <a:normAutofit/>
          </a:bodyPr>
          <a:lstStyle>
            <a:lvl1pPr marL="0" indent="0" algn="ctr">
              <a:buNone/>
              <a:defRPr sz="2000">
                <a:solidFill>
                  <a:schemeClr val="tx1">
                    <a:lumMod val="75000"/>
                    <a:lumOff val="25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7" name="Date Placeholder 6"/>
          <p:cNvSpPr>
            <a:spLocks noGrp="1"/>
          </p:cNvSpPr>
          <p:nvPr>
            <p:ph type="dt" sz="half" idx="10"/>
          </p:nvPr>
        </p:nvSpPr>
        <p:spPr/>
        <p:txBody>
          <a:bodyPr/>
          <a:lstStyle/>
          <a:p>
            <a:fld id="{B40FB4B4-2185-4162-9846-7C5876CD7D32}" type="datetimeFigureOut">
              <a:rPr lang="en-US" smtClean="0"/>
              <a:t>5/29/2024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D0C1318-927F-4BC9-B599-DD0BEB3764AB}" type="slidenum">
              <a:rPr lang="en-US" smtClean="0"/>
              <a:t>‹#›</a:t>
            </a:fld>
            <a:endParaRPr lang="en-US"/>
          </a:p>
        </p:txBody>
      </p:sp>
    </p:spTree>
    <p:extLst>
      <p:ext uri="{BB962C8B-B14F-4D97-AF65-F5344CB8AC3E}">
        <p14:creationId xmlns:p14="http://schemas.microsoft.com/office/powerpoint/2010/main" val="302981806"/>
      </p:ext>
    </p:extLst>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40FB4B4-2185-4162-9846-7C5876CD7D32}" type="datetimeFigureOut">
              <a:rPr lang="en-US" smtClean="0"/>
              <a:t>5/29/2024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D0C1318-927F-4BC9-B599-DD0BEB3764AB}" type="slidenum">
              <a:rPr lang="en-US" smtClean="0"/>
              <a:t>‹#›</a:t>
            </a:fld>
            <a:endParaRPr lang="en-US"/>
          </a:p>
        </p:txBody>
      </p:sp>
    </p:spTree>
    <p:extLst>
      <p:ext uri="{BB962C8B-B14F-4D97-AF65-F5344CB8AC3E}">
        <p14:creationId xmlns:p14="http://schemas.microsoft.com/office/powerpoint/2010/main" val="291333538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53112" y="937260"/>
            <a:ext cx="1298608" cy="498348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2231136" y="937260"/>
            <a:ext cx="6198489" cy="4983480"/>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40FB4B4-2185-4162-9846-7C5876CD7D32}" type="datetimeFigureOut">
              <a:rPr lang="en-US" smtClean="0"/>
              <a:t>5/29/2024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D0C1318-927F-4BC9-B599-DD0BEB3764AB}" type="slidenum">
              <a:rPr lang="en-US" smtClean="0"/>
              <a:t>‹#›</a:t>
            </a:fld>
            <a:endParaRPr lang="en-US"/>
          </a:p>
        </p:txBody>
      </p:sp>
    </p:spTree>
    <p:extLst>
      <p:ext uri="{BB962C8B-B14F-4D97-AF65-F5344CB8AC3E}">
        <p14:creationId xmlns:p14="http://schemas.microsoft.com/office/powerpoint/2010/main" val="421850539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B40FB4B4-2185-4162-9846-7C5876CD7D32}" type="datetimeFigureOut">
              <a:rPr lang="en-US" smtClean="0"/>
              <a:t>5/29/2024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D0C1318-927F-4BC9-B599-DD0BEB3764AB}" type="slidenum">
              <a:rPr lang="en-US" smtClean="0"/>
              <a:t>‹#›</a:t>
            </a:fld>
            <a:endParaRPr lang="en-US"/>
          </a:p>
        </p:txBody>
      </p:sp>
    </p:spTree>
    <p:extLst>
      <p:ext uri="{BB962C8B-B14F-4D97-AF65-F5344CB8AC3E}">
        <p14:creationId xmlns:p14="http://schemas.microsoft.com/office/powerpoint/2010/main" val="32863047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defRPr sz="3800">
                <a:solidFill>
                  <a:srgbClr val="262626"/>
                </a:solidFill>
              </a:defRPr>
            </a:lvl1pPr>
          </a:lstStyle>
          <a:p>
            <a:r>
              <a:rPr lang="en-US"/>
              <a:t>Click to edit Master title style</a:t>
            </a:r>
            <a:endParaRPr lang="en-US" dirty="0"/>
          </a:p>
        </p:txBody>
      </p:sp>
      <p:sp>
        <p:nvSpPr>
          <p:cNvPr id="3" name="Text Placeholder 2"/>
          <p:cNvSpPr>
            <a:spLocks noGrp="1"/>
          </p:cNvSpPr>
          <p:nvPr>
            <p:ph type="body" idx="1"/>
          </p:nvPr>
        </p:nvSpPr>
        <p:spPr>
          <a:xfrm>
            <a:off x="2695194" y="4352465"/>
            <a:ext cx="6801612" cy="1265082"/>
          </a:xfrm>
        </p:spPr>
        <p:txBody>
          <a:bodyPr anchor="t" anchorCtr="1">
            <a:normAutofit/>
          </a:bodyPr>
          <a:lstStyle>
            <a:lvl1pPr marL="0" indent="0">
              <a:buNone/>
              <a:defRPr sz="20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7" name="Date Placeholder 6"/>
          <p:cNvSpPr>
            <a:spLocks noGrp="1"/>
          </p:cNvSpPr>
          <p:nvPr>
            <p:ph type="dt" sz="half" idx="10"/>
          </p:nvPr>
        </p:nvSpPr>
        <p:spPr/>
        <p:txBody>
          <a:bodyPr/>
          <a:lstStyle/>
          <a:p>
            <a:fld id="{B40FB4B4-2185-4162-9846-7C5876CD7D32}" type="datetimeFigureOut">
              <a:rPr lang="en-US" smtClean="0"/>
              <a:t>5/29/2024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D0C1318-927F-4BC9-B599-DD0BEB3764AB}" type="slidenum">
              <a:rPr lang="en-US" smtClean="0"/>
              <a:t>‹#›</a:t>
            </a:fld>
            <a:endParaRPr lang="en-US"/>
          </a:p>
        </p:txBody>
      </p:sp>
    </p:spTree>
    <p:extLst>
      <p:ext uri="{BB962C8B-B14F-4D97-AF65-F5344CB8AC3E}">
        <p14:creationId xmlns:p14="http://schemas.microsoft.com/office/powerpoint/2010/main" val="3941962398"/>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581912" y="2638044"/>
            <a:ext cx="4271771" cy="310198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338315" y="2638044"/>
            <a:ext cx="4270247" cy="310198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Date Placeholder 7"/>
          <p:cNvSpPr>
            <a:spLocks noGrp="1"/>
          </p:cNvSpPr>
          <p:nvPr>
            <p:ph type="dt" sz="half" idx="10"/>
          </p:nvPr>
        </p:nvSpPr>
        <p:spPr/>
        <p:txBody>
          <a:bodyPr/>
          <a:lstStyle/>
          <a:p>
            <a:fld id="{B40FB4B4-2185-4162-9846-7C5876CD7D32}" type="datetimeFigureOut">
              <a:rPr lang="en-US" smtClean="0"/>
              <a:t>5/29/2024</a:t>
            </a:fld>
            <a:endParaRPr lang="en-US"/>
          </a:p>
        </p:txBody>
      </p:sp>
      <p:sp>
        <p:nvSpPr>
          <p:cNvPr id="9" name="Footer Placeholder 8"/>
          <p:cNvSpPr>
            <a:spLocks noGrp="1"/>
          </p:cNvSpPr>
          <p:nvPr>
            <p:ph type="ftr" sz="quarter" idx="11"/>
          </p:nvPr>
        </p:nvSpPr>
        <p:spPr/>
        <p:txBody>
          <a:bodyPr/>
          <a:lstStyle/>
          <a:p>
            <a:endParaRPr lang="en-US"/>
          </a:p>
        </p:txBody>
      </p:sp>
      <p:sp>
        <p:nvSpPr>
          <p:cNvPr id="10" name="Slide Number Placeholder 9"/>
          <p:cNvSpPr>
            <a:spLocks noGrp="1"/>
          </p:cNvSpPr>
          <p:nvPr>
            <p:ph type="sldNum" sz="quarter" idx="12"/>
          </p:nvPr>
        </p:nvSpPr>
        <p:spPr/>
        <p:txBody>
          <a:bodyPr/>
          <a:lstStyle/>
          <a:p>
            <a:fld id="{BD0C1318-927F-4BC9-B599-DD0BEB3764AB}" type="slidenum">
              <a:rPr lang="en-US" smtClean="0"/>
              <a:t>‹#›</a:t>
            </a:fld>
            <a:endParaRPr lang="en-US"/>
          </a:p>
        </p:txBody>
      </p:sp>
    </p:spTree>
    <p:extLst>
      <p:ext uri="{BB962C8B-B14F-4D97-AF65-F5344CB8AC3E}">
        <p14:creationId xmlns:p14="http://schemas.microsoft.com/office/powerpoint/2010/main" val="292423653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58343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583436" y="3143250"/>
            <a:ext cx="4270248" cy="2596776"/>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Content Placeholder 5"/>
          <p:cNvSpPr>
            <a:spLocks noGrp="1"/>
          </p:cNvSpPr>
          <p:nvPr>
            <p:ph sz="quarter" idx="4"/>
          </p:nvPr>
        </p:nvSpPr>
        <p:spPr>
          <a:xfrm>
            <a:off x="6338316" y="3143250"/>
            <a:ext cx="4253484" cy="2596776"/>
          </a:xfrm>
        </p:spPr>
        <p:txBody>
          <a:bodyPr/>
          <a:lstStyle>
            <a:lvl5pPr>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Text Placeholder 4"/>
          <p:cNvSpPr>
            <a:spLocks noGrp="1"/>
          </p:cNvSpPr>
          <p:nvPr>
            <p:ph type="body" sz="quarter" idx="13"/>
          </p:nvPr>
        </p:nvSpPr>
        <p:spPr>
          <a:xfrm>
            <a:off x="633831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7" name="Date Placeholder 6"/>
          <p:cNvSpPr>
            <a:spLocks noGrp="1"/>
          </p:cNvSpPr>
          <p:nvPr>
            <p:ph type="dt" sz="half" idx="10"/>
          </p:nvPr>
        </p:nvSpPr>
        <p:spPr/>
        <p:txBody>
          <a:bodyPr/>
          <a:lstStyle/>
          <a:p>
            <a:fld id="{B40FB4B4-2185-4162-9846-7C5876CD7D32}" type="datetimeFigureOut">
              <a:rPr lang="en-US" smtClean="0"/>
              <a:t>5/29/2024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D0C1318-927F-4BC9-B599-DD0BEB3764AB}" type="slidenum">
              <a:rPr lang="en-US" smtClean="0"/>
              <a:t>‹#›</a:t>
            </a:fld>
            <a:endParaRPr lang="en-US"/>
          </a:p>
        </p:txBody>
      </p:sp>
      <p:sp>
        <p:nvSpPr>
          <p:cNvPr id="10" name="Title 9"/>
          <p:cNvSpPr>
            <a:spLocks noGrp="1"/>
          </p:cNvSpPr>
          <p:nvPr>
            <p:ph type="title"/>
          </p:nvPr>
        </p:nvSpPr>
        <p:spPr/>
        <p:txBody>
          <a:bodyPr/>
          <a:lstStyle/>
          <a:p>
            <a:r>
              <a:rPr lang="en-US"/>
              <a:t>Click to edit Master title style</a:t>
            </a:r>
            <a:endParaRPr lang="en-US" dirty="0"/>
          </a:p>
        </p:txBody>
      </p:sp>
    </p:spTree>
    <p:extLst>
      <p:ext uri="{BB962C8B-B14F-4D97-AF65-F5344CB8AC3E}">
        <p14:creationId xmlns:p14="http://schemas.microsoft.com/office/powerpoint/2010/main" val="234513636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B40FB4B4-2185-4162-9846-7C5876CD7D32}" type="datetimeFigureOut">
              <a:rPr lang="en-US" smtClean="0"/>
              <a:t>5/29/2024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D0C1318-927F-4BC9-B599-DD0BEB3764AB}" type="slidenum">
              <a:rPr lang="en-US" smtClean="0"/>
              <a:t>‹#›</a:t>
            </a:fld>
            <a:endParaRPr lang="en-US"/>
          </a:p>
        </p:txBody>
      </p:sp>
    </p:spTree>
    <p:extLst>
      <p:ext uri="{BB962C8B-B14F-4D97-AF65-F5344CB8AC3E}">
        <p14:creationId xmlns:p14="http://schemas.microsoft.com/office/powerpoint/2010/main" val="321182909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40FB4B4-2185-4162-9846-7C5876CD7D32}" type="datetimeFigureOut">
              <a:rPr lang="en-US" smtClean="0"/>
              <a:t>5/29/2024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D0C1318-927F-4BC9-B599-DD0BEB3764AB}" type="slidenum">
              <a:rPr lang="en-US" smtClean="0"/>
              <a:t>‹#›</a:t>
            </a:fld>
            <a:endParaRPr lang="en-US"/>
          </a:p>
        </p:txBody>
      </p:sp>
    </p:spTree>
    <p:extLst>
      <p:ext uri="{BB962C8B-B14F-4D97-AF65-F5344CB8AC3E}">
        <p14:creationId xmlns:p14="http://schemas.microsoft.com/office/powerpoint/2010/main" val="269090369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6" name="Rectangle 25"/>
          <p:cNvSpPr/>
          <p:nvPr/>
        </p:nvSpPr>
        <p:spPr>
          <a:xfrm>
            <a:off x="0" y="0"/>
            <a:ext cx="6096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4672" y="2243828"/>
            <a:ext cx="4486656" cy="1141497"/>
          </a:xfrm>
          <a:solidFill>
            <a:srgbClr val="FFFFFF"/>
          </a:solidFill>
          <a:ln>
            <a:solidFill>
              <a:srgbClr val="404040"/>
            </a:solidFill>
          </a:ln>
        </p:spPr>
        <p:txBody>
          <a:bodyPr anchor="ctr" anchorCtr="1">
            <a:normAutofit/>
          </a:bodyPr>
          <a:lstStyle>
            <a:lvl1pPr>
              <a:defRPr sz="2200">
                <a:solidFill>
                  <a:srgbClr val="262626"/>
                </a:solidFill>
              </a:defRPr>
            </a:lvl1pPr>
          </a:lstStyle>
          <a:p>
            <a:r>
              <a:rPr lang="en-US"/>
              <a:t>Click to edit Master title style</a:t>
            </a:r>
            <a:endParaRPr lang="en-US" dirty="0"/>
          </a:p>
        </p:txBody>
      </p:sp>
      <p:sp>
        <p:nvSpPr>
          <p:cNvPr id="3" name="Content Placeholder 2"/>
          <p:cNvSpPr>
            <a:spLocks noGrp="1"/>
          </p:cNvSpPr>
          <p:nvPr>
            <p:ph idx="1"/>
          </p:nvPr>
        </p:nvSpPr>
        <p:spPr>
          <a:xfrm>
            <a:off x="6736080" y="804672"/>
            <a:ext cx="4815840" cy="5248656"/>
          </a:xfrm>
        </p:spPr>
        <p:txBody>
          <a:bodyPr>
            <a:normAutofit/>
          </a:bodyPr>
          <a:lstStyle>
            <a:lvl1pPr>
              <a:defRPr sz="1900">
                <a:solidFill>
                  <a:schemeClr val="tx1"/>
                </a:solidFill>
              </a:defRPr>
            </a:lvl1pPr>
            <a:lvl2pPr>
              <a:defRPr sz="1600">
                <a:solidFill>
                  <a:schemeClr val="tx1"/>
                </a:solidFill>
              </a:defRPr>
            </a:lvl2pPr>
            <a:lvl3pPr>
              <a:defRPr sz="1600">
                <a:solidFill>
                  <a:schemeClr val="tx1"/>
                </a:solidFill>
              </a:defRPr>
            </a:lvl3pPr>
            <a:lvl4pPr>
              <a:defRPr sz="1600">
                <a:solidFill>
                  <a:schemeClr val="tx1"/>
                </a:solidFill>
              </a:defRPr>
            </a:lvl4pPr>
            <a:lvl5pPr>
              <a:defRPr sz="1600">
                <a:solidFill>
                  <a:schemeClr val="tx1"/>
                </a:solidFill>
              </a:defRPr>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115568" y="3549918"/>
            <a:ext cx="3794760" cy="2194036"/>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9" name="Date Placeholder 8"/>
          <p:cNvSpPr>
            <a:spLocks noGrp="1"/>
          </p:cNvSpPr>
          <p:nvPr>
            <p:ph type="dt" sz="half" idx="10"/>
          </p:nvPr>
        </p:nvSpPr>
        <p:spPr/>
        <p:txBody>
          <a:bodyPr/>
          <a:lstStyle/>
          <a:p>
            <a:fld id="{B40FB4B4-2185-4162-9846-7C5876CD7D32}" type="datetimeFigureOut">
              <a:rPr lang="en-US" smtClean="0"/>
              <a:t>5/29/2024</a:t>
            </a:fld>
            <a:endParaRPr lang="en-US"/>
          </a:p>
        </p:txBody>
      </p:sp>
      <p:sp>
        <p:nvSpPr>
          <p:cNvPr id="10" name="Footer Placeholder 9"/>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a:p>
        </p:txBody>
      </p:sp>
      <p:sp>
        <p:nvSpPr>
          <p:cNvPr id="11" name="Slide Number Placeholder 10"/>
          <p:cNvSpPr>
            <a:spLocks noGrp="1"/>
          </p:cNvSpPr>
          <p:nvPr>
            <p:ph type="sldNum" sz="quarter" idx="12"/>
          </p:nvPr>
        </p:nvSpPr>
        <p:spPr/>
        <p:txBody>
          <a:bodyPr/>
          <a:lstStyle/>
          <a:p>
            <a:fld id="{BD0C1318-927F-4BC9-B599-DD0BEB3764AB}" type="slidenum">
              <a:rPr lang="en-US" smtClean="0"/>
              <a:t>‹#›</a:t>
            </a:fld>
            <a:endParaRPr lang="en-US"/>
          </a:p>
        </p:txBody>
      </p:sp>
    </p:spTree>
    <p:extLst>
      <p:ext uri="{BB962C8B-B14F-4D97-AF65-F5344CB8AC3E}">
        <p14:creationId xmlns:p14="http://schemas.microsoft.com/office/powerpoint/2010/main" val="229691919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18" name="Rectangle 17"/>
          <p:cNvSpPr/>
          <p:nvPr/>
        </p:nvSpPr>
        <p:spPr>
          <a:xfrm>
            <a:off x="0" y="0"/>
            <a:ext cx="6095999"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8523" y="2243828"/>
            <a:ext cx="4494998" cy="1134640"/>
          </a:xfrm>
          <a:solidFill>
            <a:srgbClr val="FFFFFF"/>
          </a:solidFill>
          <a:ln>
            <a:solidFill>
              <a:srgbClr val="404040"/>
            </a:solidFill>
          </a:ln>
        </p:spPr>
        <p:txBody>
          <a:bodyPr anchor="ctr" anchorCtr="1">
            <a:noAutofit/>
          </a:bodyPr>
          <a:lstStyle>
            <a:lvl1pPr>
              <a:defRPr sz="2200">
                <a:solidFill>
                  <a:srgbClr val="262626"/>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6095999" y="0"/>
            <a:ext cx="6102097" cy="6858000"/>
          </a:xfrm>
          <a:solidFill>
            <a:schemeClr val="bg1">
              <a:lumMod val="75000"/>
            </a:schemeClr>
          </a:solidFill>
        </p:spPr>
        <p:txBody>
          <a:bodyPr anchor="t"/>
          <a:lstStyle>
            <a:lvl1pPr marL="0" indent="0">
              <a:buNone/>
              <a:defRPr sz="3200">
                <a:solidFill>
                  <a:schemeClr val="bg1">
                    <a:lumMod val="85000"/>
                    <a:lumOff val="1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1115568" y="3549918"/>
            <a:ext cx="3794760" cy="2194037"/>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8" name="Date Placeholder 7"/>
          <p:cNvSpPr>
            <a:spLocks noGrp="1"/>
          </p:cNvSpPr>
          <p:nvPr>
            <p:ph type="dt" sz="half" idx="10"/>
          </p:nvPr>
        </p:nvSpPr>
        <p:spPr/>
        <p:txBody>
          <a:bodyPr/>
          <a:lstStyle>
            <a:lvl1pPr>
              <a:defRPr>
                <a:solidFill>
                  <a:srgbClr val="FFFFFF"/>
                </a:solidFill>
                <a:effectLst>
                  <a:outerShdw blurRad="50800" dist="38100" dir="2700000" algn="tl" rotWithShape="0">
                    <a:prstClr val="black">
                      <a:alpha val="43000"/>
                    </a:prstClr>
                  </a:outerShdw>
                </a:effectLst>
              </a:defRPr>
            </a:lvl1pPr>
          </a:lstStyle>
          <a:p>
            <a:fld id="{B40FB4B4-2185-4162-9846-7C5876CD7D32}" type="datetimeFigureOut">
              <a:rPr lang="en-US" smtClean="0"/>
              <a:t>5/29/2024</a:t>
            </a:fld>
            <a:endParaRPr lang="en-US"/>
          </a:p>
        </p:txBody>
      </p:sp>
      <p:sp>
        <p:nvSpPr>
          <p:cNvPr id="9" name="Footer Placeholder 8"/>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a:p>
        </p:txBody>
      </p:sp>
      <p:sp>
        <p:nvSpPr>
          <p:cNvPr id="10" name="Slide Number Placeholder 9"/>
          <p:cNvSpPr>
            <a:spLocks noGrp="1"/>
          </p:cNvSpPr>
          <p:nvPr>
            <p:ph type="sldNum" sz="quarter" idx="12"/>
          </p:nvPr>
        </p:nvSpPr>
        <p:spPr/>
        <p:txBody>
          <a:bodyPr/>
          <a:lstStyle/>
          <a:p>
            <a:fld id="{BD0C1318-927F-4BC9-B599-DD0BEB3764AB}" type="slidenum">
              <a:rPr lang="en-US" smtClean="0"/>
              <a:t>‹#›</a:t>
            </a:fld>
            <a:endParaRPr lang="en-US"/>
          </a:p>
        </p:txBody>
      </p:sp>
    </p:spTree>
    <p:extLst>
      <p:ext uri="{BB962C8B-B14F-4D97-AF65-F5344CB8AC3E}">
        <p14:creationId xmlns:p14="http://schemas.microsoft.com/office/powerpoint/2010/main" val="105980212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bwMode="black">
          <a:xfrm>
            <a:off x="2231136" y="964692"/>
            <a:ext cx="7729728" cy="1188720"/>
          </a:xfrm>
          <a:prstGeom prst="rect">
            <a:avLst/>
          </a:prstGeom>
          <a:solidFill>
            <a:srgbClr val="FFFFFF"/>
          </a:solidFill>
          <a:ln w="31750" cap="sq">
            <a:solidFill>
              <a:srgbClr val="404040"/>
            </a:solidFill>
            <a:miter lim="800000"/>
          </a:ln>
        </p:spPr>
        <p:txBody>
          <a:bodyPr vert="horz" lIns="182880" tIns="182880" rIns="182880" bIns="18288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2231136" y="2638044"/>
            <a:ext cx="7729728" cy="3101983"/>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7821429" y="6238816"/>
            <a:ext cx="2753746" cy="323968"/>
          </a:xfrm>
          <a:prstGeom prst="rect">
            <a:avLst/>
          </a:prstGeom>
        </p:spPr>
        <p:txBody>
          <a:bodyPr vert="horz" lIns="91440" tIns="45720" rIns="91440" bIns="45720" rtlCol="0" anchor="ctr"/>
          <a:lstStyle>
            <a:lvl1pPr algn="r">
              <a:defRPr sz="1050">
                <a:solidFill>
                  <a:schemeClr val="tx1">
                    <a:alpha val="70000"/>
                  </a:schemeClr>
                </a:solidFill>
              </a:defRPr>
            </a:lvl1pPr>
          </a:lstStyle>
          <a:p>
            <a:fld id="{B40FB4B4-2185-4162-9846-7C5876CD7D32}" type="datetimeFigureOut">
              <a:rPr lang="en-US" smtClean="0"/>
              <a:t>5/29/2024</a:t>
            </a:fld>
            <a:endParaRPr lang="en-US"/>
          </a:p>
        </p:txBody>
      </p:sp>
      <p:sp>
        <p:nvSpPr>
          <p:cNvPr id="5" name="Footer Placeholder 4"/>
          <p:cNvSpPr>
            <a:spLocks noGrp="1"/>
          </p:cNvSpPr>
          <p:nvPr>
            <p:ph type="ftr" sz="quarter" idx="3"/>
          </p:nvPr>
        </p:nvSpPr>
        <p:spPr>
          <a:xfrm>
            <a:off x="1600200" y="6236208"/>
            <a:ext cx="5901189" cy="320040"/>
          </a:xfrm>
          <a:prstGeom prst="rect">
            <a:avLst/>
          </a:prstGeom>
        </p:spPr>
        <p:txBody>
          <a:bodyPr vert="horz" lIns="91440" tIns="45720" rIns="91440" bIns="45720" rtlCol="0" anchor="ctr"/>
          <a:lstStyle>
            <a:lvl1pPr algn="l">
              <a:defRPr sz="1050">
                <a:solidFill>
                  <a:schemeClr val="tx1">
                    <a:alpha val="70000"/>
                  </a:schemeClr>
                </a:solidFill>
              </a:defRPr>
            </a:lvl1pPr>
          </a:lstStyle>
          <a:p>
            <a:endParaRPr lang="en-US"/>
          </a:p>
        </p:txBody>
      </p:sp>
      <p:sp>
        <p:nvSpPr>
          <p:cNvPr id="6" name="Slide Number Placeholder 5"/>
          <p:cNvSpPr>
            <a:spLocks noGrp="1"/>
          </p:cNvSpPr>
          <p:nvPr>
            <p:ph type="sldNum" sz="quarter" idx="4"/>
          </p:nvPr>
        </p:nvSpPr>
        <p:spPr>
          <a:xfrm>
            <a:off x="10758922" y="6217920"/>
            <a:ext cx="365760" cy="365760"/>
          </a:xfrm>
          <a:prstGeom prst="ellipse">
            <a:avLst/>
          </a:prstGeom>
          <a:solidFill>
            <a:srgbClr val="1D1D1D">
              <a:alpha val="70000"/>
            </a:srgbClr>
          </a:solidFill>
        </p:spPr>
        <p:txBody>
          <a:bodyPr vert="horz" lIns="18288" tIns="45720" rIns="18288" bIns="45720" rtlCol="0" anchor="ctr">
            <a:noAutofit/>
          </a:bodyPr>
          <a:lstStyle>
            <a:lvl1pPr algn="ctr">
              <a:defRPr sz="1100" spc="0" baseline="0">
                <a:solidFill>
                  <a:srgbClr val="FFFFFF"/>
                </a:solidFill>
              </a:defRPr>
            </a:lvl1pPr>
          </a:lstStyle>
          <a:p>
            <a:fld id="{BD0C1318-927F-4BC9-B599-DD0BEB3764AB}" type="slidenum">
              <a:rPr lang="en-US" smtClean="0"/>
              <a:t>‹#›</a:t>
            </a:fld>
            <a:endParaRPr lang="en-US"/>
          </a:p>
        </p:txBody>
      </p:sp>
    </p:spTree>
    <p:extLst>
      <p:ext uri="{BB962C8B-B14F-4D97-AF65-F5344CB8AC3E}">
        <p14:creationId xmlns:p14="http://schemas.microsoft.com/office/powerpoint/2010/main" val="254524647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p:titleStyle>
    <p:bodyStyle>
      <a:lvl1pPr marL="228600" indent="-228600" algn="l" defTabSz="914400" rtl="0" eaLnBrk="1" latinLnBrk="0" hangingPunct="1">
        <a:lnSpc>
          <a:spcPct val="100000"/>
        </a:lnSpc>
        <a:spcBef>
          <a:spcPts val="1000"/>
        </a:spcBef>
        <a:buClr>
          <a:schemeClr val="accent2"/>
        </a:buClr>
        <a:buFont typeface="Arial" panose="020B0604020202020204" pitchFamily="34" charset="0"/>
        <a:buChar char="•"/>
        <a:defRPr sz="1800" kern="1200">
          <a:solidFill>
            <a:schemeClr val="tx1">
              <a:lumMod val="85000"/>
              <a:lumOff val="15000"/>
            </a:schemeClr>
          </a:solidFill>
          <a:latin typeface="+mn-lt"/>
          <a:ea typeface="+mn-ea"/>
          <a:cs typeface="+mn-cs"/>
        </a:defRPr>
      </a:lvl1pPr>
      <a:lvl2pPr marL="4572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2pPr>
      <a:lvl3pPr marL="6858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3pPr>
      <a:lvl4pPr marL="9144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4pPr>
      <a:lvl5pPr marL="11430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5pPr>
      <a:lvl6pPr marL="131286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6pPr>
      <a:lvl7pPr marL="148431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7pPr>
      <a:lvl8pPr marL="165735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8pPr>
      <a:lvl9pPr marL="1882775"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Introduction to Arrays</a:t>
            </a:r>
          </a:p>
        </p:txBody>
      </p:sp>
      <p:sp>
        <p:nvSpPr>
          <p:cNvPr id="3" name="Subtitle 2"/>
          <p:cNvSpPr>
            <a:spLocks noGrp="1"/>
          </p:cNvSpPr>
          <p:nvPr>
            <p:ph type="subTitle" idx="1"/>
          </p:nvPr>
        </p:nvSpPr>
        <p:spPr/>
        <p:txBody>
          <a:bodyPr/>
          <a:lstStyle/>
          <a:p>
            <a:r>
              <a:rPr lang="en-US" dirty="0"/>
              <a:t>Structured, Compound, or Aggregate Data</a:t>
            </a:r>
          </a:p>
          <a:p>
            <a:r>
              <a:rPr lang="en-US" dirty="0"/>
              <a:t>Many variables accessed with one name</a:t>
            </a:r>
          </a:p>
        </p:txBody>
      </p:sp>
      <p:sp>
        <p:nvSpPr>
          <p:cNvPr id="4" name="TextBox 3"/>
          <p:cNvSpPr txBox="1"/>
          <p:nvPr/>
        </p:nvSpPr>
        <p:spPr>
          <a:xfrm>
            <a:off x="1600200" y="6179127"/>
            <a:ext cx="1506566" cy="276999"/>
          </a:xfrm>
          <a:prstGeom prst="rect">
            <a:avLst/>
          </a:prstGeom>
          <a:noFill/>
        </p:spPr>
        <p:txBody>
          <a:bodyPr wrap="none" rtlCol="0">
            <a:spAutoFit/>
          </a:bodyPr>
          <a:lstStyle/>
          <a:p>
            <a:r>
              <a:rPr lang="en-US" sz="1200" dirty="0"/>
              <a:t>Delroy A. Brinkerhoff</a:t>
            </a:r>
          </a:p>
        </p:txBody>
      </p:sp>
    </p:spTree>
    <p:extLst>
      <p:ext uri="{BB962C8B-B14F-4D97-AF65-F5344CB8AC3E}">
        <p14:creationId xmlns:p14="http://schemas.microsoft.com/office/powerpoint/2010/main" val="212472604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Arrays</a:t>
            </a:r>
          </a:p>
        </p:txBody>
      </p:sp>
      <p:sp>
        <p:nvSpPr>
          <p:cNvPr id="3" name="Content Placeholder 2"/>
          <p:cNvSpPr>
            <a:spLocks noGrp="1"/>
          </p:cNvSpPr>
          <p:nvPr>
            <p:ph idx="1"/>
          </p:nvPr>
        </p:nvSpPr>
        <p:spPr/>
        <p:txBody>
          <a:bodyPr/>
          <a:lstStyle/>
          <a:p>
            <a:r>
              <a:rPr lang="en-US" dirty="0"/>
              <a:t>Name many variables with one name</a:t>
            </a:r>
          </a:p>
          <a:p>
            <a:r>
              <a:rPr lang="en-US" dirty="0"/>
              <a:t>Each variable is called an array element</a:t>
            </a:r>
          </a:p>
          <a:p>
            <a:r>
              <a:rPr lang="en-US" dirty="0"/>
              <a:t>All of the variables or elements must be the same data type</a:t>
            </a:r>
          </a:p>
          <a:p>
            <a:r>
              <a:rPr lang="en-US" dirty="0"/>
              <a:t>Individual variables or elements are accessed with an index or subscript</a:t>
            </a:r>
          </a:p>
          <a:p>
            <a:r>
              <a:rPr lang="en-US" dirty="0"/>
              <a:t>The size of the array is specified when the array is created</a:t>
            </a:r>
          </a:p>
          <a:p>
            <a:r>
              <a:rPr lang="en-US" dirty="0"/>
              <a:t>All of the variables or elements are arranged contiguously (i.e., next to each other) in memory</a:t>
            </a:r>
          </a:p>
        </p:txBody>
      </p:sp>
    </p:spTree>
    <p:extLst>
      <p:ext uri="{BB962C8B-B14F-4D97-AF65-F5344CB8AC3E}">
        <p14:creationId xmlns:p14="http://schemas.microsoft.com/office/powerpoint/2010/main" val="390210764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Array Examples</a:t>
            </a:r>
          </a:p>
        </p:txBody>
      </p:sp>
      <p:sp>
        <p:nvSpPr>
          <p:cNvPr id="3" name="Content Placeholder 2"/>
          <p:cNvSpPr>
            <a:spLocks noGrp="1"/>
          </p:cNvSpPr>
          <p:nvPr>
            <p:ph idx="1"/>
          </p:nvPr>
        </p:nvSpPr>
        <p:spPr>
          <a:xfrm>
            <a:off x="2231136" y="2638044"/>
            <a:ext cx="7729728" cy="3485665"/>
          </a:xfrm>
        </p:spPr>
        <p:txBody>
          <a:bodyPr>
            <a:normAutofit/>
          </a:bodyPr>
          <a:lstStyle/>
          <a:p>
            <a:r>
              <a:rPr lang="en-US" dirty="0"/>
              <a:t>Defining an array: </a:t>
            </a:r>
            <a:r>
              <a:rPr lang="en-US" dirty="0" err="1">
                <a:latin typeface="Courier New" panose="02070309020205020404" pitchFamily="49" charset="0"/>
                <a:cs typeface="Courier New" panose="02070309020205020404" pitchFamily="49" charset="0"/>
              </a:rPr>
              <a:t>int</a:t>
            </a:r>
            <a:r>
              <a:rPr lang="en-US" dirty="0">
                <a:latin typeface="Courier New" panose="02070309020205020404" pitchFamily="49" charset="0"/>
                <a:cs typeface="Courier New" panose="02070309020205020404" pitchFamily="49" charset="0"/>
              </a:rPr>
              <a:t> test[10];</a:t>
            </a:r>
          </a:p>
          <a:p>
            <a:pPr lvl="1"/>
            <a:r>
              <a:rPr lang="en-US" dirty="0"/>
              <a:t>The array type is </a:t>
            </a:r>
            <a:r>
              <a:rPr lang="en-US" dirty="0" err="1">
                <a:latin typeface="Courier New" panose="02070309020205020404" pitchFamily="49" charset="0"/>
                <a:cs typeface="Courier New" panose="02070309020205020404" pitchFamily="49" charset="0"/>
              </a:rPr>
              <a:t>int</a:t>
            </a:r>
            <a:r>
              <a:rPr lang="en-US" dirty="0"/>
              <a:t> (all of the array elements are integers)</a:t>
            </a:r>
          </a:p>
          <a:p>
            <a:pPr lvl="1"/>
            <a:r>
              <a:rPr lang="en-US" dirty="0"/>
              <a:t>The array name is </a:t>
            </a:r>
            <a:r>
              <a:rPr lang="en-US" dirty="0">
                <a:latin typeface="Courier New" panose="02070309020205020404" pitchFamily="49" charset="0"/>
                <a:cs typeface="Courier New" panose="02070309020205020404" pitchFamily="49" charset="0"/>
              </a:rPr>
              <a:t>test</a:t>
            </a:r>
          </a:p>
          <a:p>
            <a:pPr lvl="1"/>
            <a:r>
              <a:rPr lang="en-US" dirty="0"/>
              <a:t>The size of the array is 10 – the maximum number of element the array can hold</a:t>
            </a:r>
          </a:p>
          <a:p>
            <a:pPr lvl="1"/>
            <a:r>
              <a:rPr lang="en-US" dirty="0"/>
              <a:t>C++ arrays, like Java arrays, are </a:t>
            </a:r>
            <a:r>
              <a:rPr lang="en-US" i="1" dirty="0"/>
              <a:t>zero-indexed: </a:t>
            </a:r>
            <a:r>
              <a:rPr lang="en-US" dirty="0"/>
              <a:t>legal index values range from 0 to 9</a:t>
            </a:r>
          </a:p>
          <a:p>
            <a:r>
              <a:rPr lang="en-US" dirty="0"/>
              <a:t>Accessing array elements:</a:t>
            </a:r>
          </a:p>
          <a:p>
            <a:pPr lvl="1"/>
            <a:r>
              <a:rPr lang="en-US" dirty="0">
                <a:latin typeface="Courier New" panose="02070309020205020404" pitchFamily="49" charset="0"/>
                <a:cs typeface="Courier New" panose="02070309020205020404" pitchFamily="49" charset="0"/>
              </a:rPr>
              <a:t>test[3] = 100;</a:t>
            </a:r>
          </a:p>
          <a:p>
            <a:pPr lvl="1"/>
            <a:r>
              <a:rPr lang="en-US" dirty="0">
                <a:latin typeface="Courier New" panose="02070309020205020404" pitchFamily="49" charset="0"/>
                <a:cs typeface="Courier New" panose="02070309020205020404" pitchFamily="49" charset="0"/>
              </a:rPr>
              <a:t>sum += test[2];</a:t>
            </a:r>
          </a:p>
          <a:p>
            <a:pPr lvl="1"/>
            <a:r>
              <a:rPr lang="en-US" dirty="0" err="1">
                <a:latin typeface="Courier New" panose="02070309020205020404" pitchFamily="49" charset="0"/>
                <a:cs typeface="Courier New" panose="02070309020205020404" pitchFamily="49" charset="0"/>
              </a:rPr>
              <a:t>cout</a:t>
            </a:r>
            <a:r>
              <a:rPr lang="en-US" dirty="0">
                <a:latin typeface="Courier New" panose="02070309020205020404" pitchFamily="49" charset="0"/>
                <a:cs typeface="Courier New" panose="02070309020205020404" pitchFamily="49" charset="0"/>
              </a:rPr>
              <a:t> &lt;&lt; test[8] &lt;&lt; </a:t>
            </a:r>
            <a:r>
              <a:rPr lang="en-US" dirty="0" err="1">
                <a:latin typeface="Courier New" panose="02070309020205020404" pitchFamily="49" charset="0"/>
                <a:cs typeface="Courier New" panose="02070309020205020404" pitchFamily="49" charset="0"/>
              </a:rPr>
              <a:t>endl</a:t>
            </a:r>
            <a:r>
              <a:rPr lang="en-US" dirty="0">
                <a:latin typeface="Courier New" panose="02070309020205020404" pitchFamily="49" charset="0"/>
                <a:cs typeface="Courier New" panose="02070309020205020404" pitchFamily="49" charset="0"/>
              </a:rPr>
              <a:t>;</a:t>
            </a:r>
          </a:p>
        </p:txBody>
      </p:sp>
    </p:spTree>
    <p:extLst>
      <p:ext uri="{BB962C8B-B14F-4D97-AF65-F5344CB8AC3E}">
        <p14:creationId xmlns:p14="http://schemas.microsoft.com/office/powerpoint/2010/main" val="1734663159"/>
      </p:ext>
    </p:extLst>
  </p:cSld>
  <p:clrMapOvr>
    <a:masterClrMapping/>
  </p:clrMapOvr>
</p:sld>
</file>

<file path=ppt/theme/theme1.xml><?xml version="1.0" encoding="utf-8"?>
<a:theme xmlns:a="http://schemas.openxmlformats.org/drawingml/2006/main" name="Parcel">
  <a:themeElements>
    <a:clrScheme name="Parcel">
      <a:dk1>
        <a:srgbClr val="000000"/>
      </a:dk1>
      <a:lt1>
        <a:srgbClr val="FFFFFF"/>
      </a:lt1>
      <a:dk2>
        <a:srgbClr val="4A5356"/>
      </a:dk2>
      <a:lt2>
        <a:srgbClr val="E8E3CE"/>
      </a:lt2>
      <a:accent1>
        <a:srgbClr val="F6A21D"/>
      </a:accent1>
      <a:accent2>
        <a:srgbClr val="9BAFB5"/>
      </a:accent2>
      <a:accent3>
        <a:srgbClr val="C96731"/>
      </a:accent3>
      <a:accent4>
        <a:srgbClr val="9CA383"/>
      </a:accent4>
      <a:accent5>
        <a:srgbClr val="87795D"/>
      </a:accent5>
      <a:accent6>
        <a:srgbClr val="A0988C"/>
      </a:accent6>
      <a:hlink>
        <a:srgbClr val="00B0F0"/>
      </a:hlink>
      <a:folHlink>
        <a:srgbClr val="738F97"/>
      </a:folHlink>
    </a:clrScheme>
    <a:fontScheme name="Parcel">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Parcel">
      <a:fillStyleLst>
        <a:solidFill>
          <a:schemeClr val="phClr"/>
        </a:solidFill>
        <a:gradFill rotWithShape="1">
          <a:gsLst>
            <a:gs pos="0">
              <a:schemeClr val="phClr">
                <a:tint val="80000"/>
                <a:satMod val="107000"/>
                <a:lumMod val="103000"/>
              </a:schemeClr>
            </a:gs>
            <a:gs pos="100000">
              <a:schemeClr val="phClr">
                <a:tint val="82000"/>
                <a:satMod val="109000"/>
                <a:lumMod val="103000"/>
              </a:schemeClr>
            </a:gs>
          </a:gsLst>
          <a:lin ang="5400000" scaled="0"/>
        </a:gradFill>
        <a:gradFill rotWithShape="1">
          <a:gsLst>
            <a:gs pos="0">
              <a:schemeClr val="phClr">
                <a:tint val="97000"/>
                <a:satMod val="100000"/>
                <a:lumMod val="102000"/>
              </a:schemeClr>
            </a:gs>
            <a:gs pos="50000">
              <a:schemeClr val="phClr">
                <a:shade val="100000"/>
                <a:satMod val="103000"/>
                <a:lumMod val="100000"/>
              </a:schemeClr>
            </a:gs>
            <a:gs pos="100000">
              <a:schemeClr val="phClr">
                <a:shade val="93000"/>
                <a:satMod val="11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31750" cap="flat" cmpd="sng" algn="ctr">
          <a:solidFill>
            <a:schemeClr val="phClr"/>
          </a:solidFill>
          <a:prstDash val="solid"/>
        </a:ln>
      </a:lnStyleLst>
      <a:effectStyleLst>
        <a:effectStyle>
          <a:effectLst/>
        </a:effectStyle>
        <a:effectStyle>
          <a:effectLst/>
        </a:effectStyle>
        <a:effectStyle>
          <a:effectLst>
            <a:outerShdw blurRad="55880" dist="15240" dir="5400000" algn="ctr" rotWithShape="0">
              <a:srgbClr val="000000">
                <a:alpha val="45000"/>
              </a:srgbClr>
            </a:outerShdw>
          </a:effectLst>
          <a:scene3d>
            <a:camera prst="orthographicFront">
              <a:rot lat="0" lon="0" rev="0"/>
            </a:camera>
            <a:lightRig rig="brightRoom" dir="tl"/>
          </a:scene3d>
          <a:sp3d prstMaterial="dkEdge">
            <a:bevelT w="0" h="0"/>
          </a:sp3d>
        </a:effectStyle>
      </a:effectStyleLst>
      <a:bgFillStyleLst>
        <a:solidFill>
          <a:schemeClr val="phClr"/>
        </a:solidFill>
        <a:solidFill>
          <a:schemeClr val="phClr">
            <a:tint val="95000"/>
            <a:satMod val="170000"/>
          </a:schemeClr>
        </a:solidFill>
        <a:gradFill rotWithShape="1">
          <a:gsLst>
            <a:gs pos="0">
              <a:schemeClr val="phClr">
                <a:tint val="97000"/>
                <a:shade val="100000"/>
                <a:satMod val="185000"/>
                <a:lumMod val="120000"/>
              </a:schemeClr>
            </a:gs>
            <a:gs pos="100000">
              <a:schemeClr val="phClr">
                <a:tint val="96000"/>
                <a:shade val="95000"/>
                <a:satMod val="215000"/>
                <a:lumMod val="80000"/>
              </a:schemeClr>
            </a:gs>
          </a:gsLst>
          <a:path path="circle">
            <a:fillToRect l="50000" t="55000" r="125000" b="100000"/>
          </a:path>
        </a:gradFill>
      </a:bgFillStyleLst>
    </a:fmtScheme>
  </a:themeElements>
  <a:objectDefaults/>
  <a:extraClrSchemeLst/>
  <a:extLst>
    <a:ext uri="{05A4C25C-085E-4340-85A3-A5531E510DB2}">
      <thm15:themeFamily xmlns:thm15="http://schemas.microsoft.com/office/thememl/2012/main" name="Parcel" id="{8BEC4385-4EB9-4D53-BFB5-0EA123736B6D}" vid="{4DB32801-28C0-48B0-8C1D-A9A58613615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Parcel</Template>
  <TotalTime>26</TotalTime>
  <Words>569</Words>
  <Application>Microsoft Office PowerPoint</Application>
  <PresentationFormat>Widescreen</PresentationFormat>
  <Paragraphs>29</Paragraphs>
  <Slides>3</Slides>
  <Notes>3</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vt:i4>
      </vt:variant>
    </vt:vector>
  </HeadingPairs>
  <TitlesOfParts>
    <vt:vector size="8" baseType="lpstr">
      <vt:lpstr>Arial</vt:lpstr>
      <vt:lpstr>Calibri</vt:lpstr>
      <vt:lpstr>Courier New</vt:lpstr>
      <vt:lpstr>Gill Sans MT</vt:lpstr>
      <vt:lpstr>Parcel</vt:lpstr>
      <vt:lpstr>Introduction to Arrays</vt:lpstr>
      <vt:lpstr>Arrays</vt:lpstr>
      <vt:lpstr>Array Examples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Introduction To Arrays</dc:title>
  <dc:creator>Delroy Brinkerhoff</dc:creator>
  <cp:lastModifiedBy>delroy</cp:lastModifiedBy>
  <cp:revision>9</cp:revision>
  <dcterms:created xsi:type="dcterms:W3CDTF">2016-07-13T22:03:45Z</dcterms:created>
  <dcterms:modified xsi:type="dcterms:W3CDTF">2024-05-29T21:34:40Z</dcterms:modified>
</cp:coreProperties>
</file>