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heme/theme2.xml" ContentType="application/vnd.openxmlformats-officedocument.theme+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notesSlides/notesSlide1.xml" ContentType="application/vnd.openxmlformats-officedocument.presentationml.notesSlide+xml"/>
  <Override PartName="/ppt/tags/tag37.xml" ContentType="application/vnd.openxmlformats-officedocument.presentationml.tags+xml"/>
  <Override PartName="/ppt/tags/tag38.xml" ContentType="application/vnd.openxmlformats-officedocument.presentationml.tags+xml"/>
  <Override PartName="/ppt/notesSlides/notesSlide2.xml" ContentType="application/vnd.openxmlformats-officedocument.presentationml.notesSlide+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notesSlides/notesSlide3.xml" ContentType="application/vnd.openxmlformats-officedocument.presentationml.notesSlide+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notesSlides/notesSlide4.xml" ContentType="application/vnd.openxmlformats-officedocument.presentationml.notesSlide+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notesSlides/notesSlide5.xml" ContentType="application/vnd.openxmlformats-officedocument.presentationml.notesSlide+xml"/>
  <Override PartName="/ppt/tags/tag50.xml" ContentType="application/vnd.openxmlformats-officedocument.presentationml.tags+xml"/>
  <Override PartName="/ppt/tags/tag51.xml" ContentType="application/vnd.openxmlformats-officedocument.presentationml.tags+xml"/>
  <Override PartName="/ppt/notesSlides/notesSlide6.xml" ContentType="application/vnd.openxmlformats-officedocument.presentationml.notesSlide+xml"/>
  <Override PartName="/ppt/tags/tag52.xml" ContentType="application/vnd.openxmlformats-officedocument.presentationml.tags+xml"/>
  <Override PartName="/ppt/tags/tag53.xml" ContentType="application/vnd.openxmlformats-officedocument.presentationml.tags+xml"/>
  <Override PartName="/ppt/notesSlides/notesSlide7.xml" ContentType="application/vnd.openxmlformats-officedocument.presentationml.notesSlide+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notesSlides/notesSlide8.xml" ContentType="application/vnd.openxmlformats-officedocument.presentationml.notesSlide+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1"/>
  </p:notesMasterIdLst>
  <p:sldIdLst>
    <p:sldId id="256" r:id="rId2"/>
    <p:sldId id="257" r:id="rId3"/>
    <p:sldId id="258" r:id="rId4"/>
    <p:sldId id="261" r:id="rId5"/>
    <p:sldId id="262" r:id="rId6"/>
    <p:sldId id="264" r:id="rId7"/>
    <p:sldId id="265" r:id="rId8"/>
    <p:sldId id="266" r:id="rId9"/>
    <p:sldId id="267"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2" d="100"/>
          <a:sy n="72" d="100"/>
        </p:scale>
        <p:origin x="492"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7FC3C81-9E05-41B5-A7E4-B1D0F21981C5}" type="datetimeFigureOut">
              <a:rPr lang="en-US" smtClean="0"/>
              <a:t>8/1/2022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58879C6-F6D0-43C0-9F18-024A602B6512}" type="slidenum">
              <a:rPr lang="en-US" smtClean="0"/>
              <a:t>‹#›</a:t>
            </a:fld>
            <a:endParaRPr lang="en-US"/>
          </a:p>
        </p:txBody>
      </p:sp>
    </p:spTree>
    <p:extLst>
      <p:ext uri="{BB962C8B-B14F-4D97-AF65-F5344CB8AC3E}">
        <p14:creationId xmlns:p14="http://schemas.microsoft.com/office/powerpoint/2010/main" val="40477209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C++ string class provides many functions and operators to help programmers work with string objects. There are too many for us to cover in detail here and it’s not necessary for you to memorize all of them. Some background and a few common examples will help you use the documentation when you need more information or to find additional operations. Some of the string functions rely on default arguments and type aliases, so you may find it beneficial to review those sections in the functions chapter.</a:t>
            </a:r>
          </a:p>
          <a:p>
            <a:endParaRPr lang="en-US" dirty="0"/>
          </a:p>
        </p:txBody>
      </p:sp>
      <p:sp>
        <p:nvSpPr>
          <p:cNvPr id="4" name="Slide Number Placeholder 3"/>
          <p:cNvSpPr>
            <a:spLocks noGrp="1"/>
          </p:cNvSpPr>
          <p:nvPr>
            <p:ph type="sldNum" sz="quarter" idx="5"/>
          </p:nvPr>
        </p:nvSpPr>
        <p:spPr/>
        <p:txBody>
          <a:bodyPr/>
          <a:lstStyle/>
          <a:p>
            <a:fld id="{D58879C6-F6D0-43C0-9F18-024A602B6512}" type="slidenum">
              <a:rPr lang="en-US" smtClean="0"/>
              <a:t>1</a:t>
            </a:fld>
            <a:endParaRPr lang="en-US"/>
          </a:p>
        </p:txBody>
      </p:sp>
    </p:spTree>
    <p:extLst>
      <p:ext uri="{BB962C8B-B14F-4D97-AF65-F5344CB8AC3E}">
        <p14:creationId xmlns:p14="http://schemas.microsoft.com/office/powerpoint/2010/main" val="12903245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C++ allows programmers to overload operators by creating functions with a special name: the keyword “operator” followed by the symbol or symbols forming the operator. In this example, we replace the smiley-face with the ‘+’ operator. When we overload an operator, at least one operand must be an instance of a class that, in a sense, “owns” the operator. This example illustrates the prototype for the concatenation operator. It takes two string operands – one for the left- and one for the right-hand side – and returns a new string. The syntax for calling or using an operator doesn’t even look like a function call, but it is. We won’t create any new operators in this chapter, so just focus on the example to see how to use the string operators.</a:t>
            </a:r>
          </a:p>
          <a:p>
            <a:endParaRPr lang="en-US" dirty="0"/>
          </a:p>
        </p:txBody>
      </p:sp>
      <p:sp>
        <p:nvSpPr>
          <p:cNvPr id="4" name="Slide Number Placeholder 3"/>
          <p:cNvSpPr>
            <a:spLocks noGrp="1"/>
          </p:cNvSpPr>
          <p:nvPr>
            <p:ph type="sldNum" sz="quarter" idx="5"/>
          </p:nvPr>
        </p:nvSpPr>
        <p:spPr/>
        <p:txBody>
          <a:bodyPr/>
          <a:lstStyle/>
          <a:p>
            <a:fld id="{D58879C6-F6D0-43C0-9F18-024A602B6512}" type="slidenum">
              <a:rPr lang="en-US" smtClean="0"/>
              <a:t>2</a:t>
            </a:fld>
            <a:endParaRPr lang="en-US"/>
          </a:p>
        </p:txBody>
      </p:sp>
    </p:spTree>
    <p:extLst>
      <p:ext uri="{BB962C8B-B14F-4D97-AF65-F5344CB8AC3E}">
        <p14:creationId xmlns:p14="http://schemas.microsoft.com/office/powerpoint/2010/main" val="15992508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C++ uses numerous type aliases or pseudo data types. Type aliases always end with the characters “_t” signifying a type. The compiler replaces each alias with a real data type. This technique allows programmers to write portable code that the compiler tailors for a specific hardware and operating system combination. The alias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size_t</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is typically replaced with either unsigned int or an unsigned long.</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string class also defines a symbolic constant named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npos</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which is the largest possible value for the alias type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size_t</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String objects may contain at most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npos</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characters, which means that when accessing individual characters within a string, legal index values range from 0 to npos-1. So, the string functions that return an index into a string, return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npos</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to indicate failure. The syntax used in the documentation often includes three parts: the class name, the symbolic constant name, and the scope resolution operator formed by two colons, which ties the constant name to the class.</a:t>
            </a:r>
          </a:p>
          <a:p>
            <a:endParaRPr lang="en-US" dirty="0"/>
          </a:p>
        </p:txBody>
      </p:sp>
      <p:sp>
        <p:nvSpPr>
          <p:cNvPr id="4" name="Slide Number Placeholder 3"/>
          <p:cNvSpPr>
            <a:spLocks noGrp="1"/>
          </p:cNvSpPr>
          <p:nvPr>
            <p:ph type="sldNum" sz="quarter" idx="5"/>
          </p:nvPr>
        </p:nvSpPr>
        <p:spPr/>
        <p:txBody>
          <a:bodyPr/>
          <a:lstStyle/>
          <a:p>
            <a:fld id="{D58879C6-F6D0-43C0-9F18-024A602B6512}" type="slidenum">
              <a:rPr lang="en-US" smtClean="0"/>
              <a:t>3</a:t>
            </a:fld>
            <a:endParaRPr lang="en-US"/>
          </a:p>
        </p:txBody>
      </p:sp>
    </p:spTree>
    <p:extLst>
      <p:ext uri="{BB962C8B-B14F-4D97-AF65-F5344CB8AC3E}">
        <p14:creationId xmlns:p14="http://schemas.microsoft.com/office/powerpoint/2010/main" val="16857389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Objects “hide” their internal workings, so we can’t know how a string is implemented, but we can be confident that strings are built on arrays. A string’s capacity is how many characters it can hold before it needs to grow. It’s length or size is how many characters it currently holds. Three string functions provide this information. Length and size are synonyms - different names for the same operation.</a:t>
            </a:r>
          </a:p>
          <a:p>
            <a:endParaRPr lang="en-US" dirty="0"/>
          </a:p>
        </p:txBody>
      </p:sp>
      <p:sp>
        <p:nvSpPr>
          <p:cNvPr id="4" name="Slide Number Placeholder 3"/>
          <p:cNvSpPr>
            <a:spLocks noGrp="1"/>
          </p:cNvSpPr>
          <p:nvPr>
            <p:ph type="sldNum" sz="quarter" idx="5"/>
          </p:nvPr>
        </p:nvSpPr>
        <p:spPr/>
        <p:txBody>
          <a:bodyPr/>
          <a:lstStyle/>
          <a:p>
            <a:fld id="{D58879C6-F6D0-43C0-9F18-024A602B6512}" type="slidenum">
              <a:rPr lang="en-US" smtClean="0"/>
              <a:t>4</a:t>
            </a:fld>
            <a:endParaRPr lang="en-US"/>
          </a:p>
        </p:txBody>
      </p:sp>
    </p:spTree>
    <p:extLst>
      <p:ext uri="{BB962C8B-B14F-4D97-AF65-F5344CB8AC3E}">
        <p14:creationId xmlns:p14="http://schemas.microsoft.com/office/powerpoint/2010/main" val="38352705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Programs frequently need to access – to view or change – the individual characters in a string. C++ strings give us two ways of doing so: the index operator and the at function. The operator doesn’t check the index value to ensure that it’s valid or in bounds, but the at function does. How the at function reports an out-of-bounds error varies between systems.</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examples demonstrate the length and size functions, which are interchangeable, and the index operator and the at function.</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From our experience with arrays, we know that the index operator can appear on the left-hand side of the assignment operator. Although it may look odd to see a function on the left-hand side, the at function also works there.</a:t>
            </a:r>
          </a:p>
          <a:p>
            <a:endParaRPr lang="en-US" dirty="0"/>
          </a:p>
        </p:txBody>
      </p:sp>
      <p:sp>
        <p:nvSpPr>
          <p:cNvPr id="4" name="Slide Number Placeholder 3"/>
          <p:cNvSpPr>
            <a:spLocks noGrp="1"/>
          </p:cNvSpPr>
          <p:nvPr>
            <p:ph type="sldNum" sz="quarter" idx="5"/>
          </p:nvPr>
        </p:nvSpPr>
        <p:spPr/>
        <p:txBody>
          <a:bodyPr/>
          <a:lstStyle/>
          <a:p>
            <a:fld id="{D58879C6-F6D0-43C0-9F18-024A602B6512}" type="slidenum">
              <a:rPr lang="en-US" smtClean="0"/>
              <a:t>5</a:t>
            </a:fld>
            <a:endParaRPr lang="en-US"/>
          </a:p>
        </p:txBody>
      </p:sp>
    </p:spTree>
    <p:extLst>
      <p:ext uri="{BB962C8B-B14F-4D97-AF65-F5344CB8AC3E}">
        <p14:creationId xmlns:p14="http://schemas.microsoft.com/office/powerpoint/2010/main" val="16666909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Programmers frequently use three more operators: assignment, concatenation, and concatenation with assignment. The operators are quite intuitive. The left-hand operand is always a string object, but the right-hand operand can be a string, a C-string, or a single character.</a:t>
            </a:r>
          </a:p>
          <a:p>
            <a:endParaRPr lang="en-US" dirty="0"/>
          </a:p>
        </p:txBody>
      </p:sp>
      <p:sp>
        <p:nvSpPr>
          <p:cNvPr id="4" name="Slide Number Placeholder 3"/>
          <p:cNvSpPr>
            <a:spLocks noGrp="1"/>
          </p:cNvSpPr>
          <p:nvPr>
            <p:ph type="sldNum" sz="quarter" idx="5"/>
          </p:nvPr>
        </p:nvSpPr>
        <p:spPr/>
        <p:txBody>
          <a:bodyPr/>
          <a:lstStyle/>
          <a:p>
            <a:fld id="{D58879C6-F6D0-43C0-9F18-024A602B6512}" type="slidenum">
              <a:rPr lang="en-US" smtClean="0"/>
              <a:t>6</a:t>
            </a:fld>
            <a:endParaRPr lang="en-US"/>
          </a:p>
        </p:txBody>
      </p:sp>
    </p:spTree>
    <p:extLst>
      <p:ext uri="{BB962C8B-B14F-4D97-AF65-F5344CB8AC3E}">
        <p14:creationId xmlns:p14="http://schemas.microsoft.com/office/powerpoint/2010/main" val="28089748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example begins by creating a string object with the text “hello” and two empty strings. The program concatenates a space to the end of s1 – the double quotation marks make the blank a C-string. The assignment operator stores the text “world” in s2. The program demonstrates concatenating two string objects; equivalently, it concatenates a string object and a C-string. Finally, the program concatenates an exclamation mark at the end of s3 – the single quotation marks make the exclamation a character.</a:t>
            </a:r>
          </a:p>
          <a:p>
            <a:endParaRPr lang="en-US" dirty="0"/>
          </a:p>
        </p:txBody>
      </p:sp>
      <p:sp>
        <p:nvSpPr>
          <p:cNvPr id="4" name="Slide Number Placeholder 3"/>
          <p:cNvSpPr>
            <a:spLocks noGrp="1"/>
          </p:cNvSpPr>
          <p:nvPr>
            <p:ph type="sldNum" sz="quarter" idx="5"/>
          </p:nvPr>
        </p:nvSpPr>
        <p:spPr/>
        <p:txBody>
          <a:bodyPr/>
          <a:lstStyle/>
          <a:p>
            <a:fld id="{D58879C6-F6D0-43C0-9F18-024A602B6512}" type="slidenum">
              <a:rPr lang="en-US" smtClean="0"/>
              <a:t>7</a:t>
            </a:fld>
            <a:endParaRPr lang="en-US"/>
          </a:p>
        </p:txBody>
      </p:sp>
    </p:spTree>
    <p:extLst>
      <p:ext uri="{BB962C8B-B14F-4D97-AF65-F5344CB8AC3E}">
        <p14:creationId xmlns:p14="http://schemas.microsoft.com/office/powerpoint/2010/main" val="12595096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find function searches a target string object for a given string – either another string object or a C-string – or a character. If it finds what it’s looking for, it returns the index location; otherwise, it returns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npos</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By default, find starts the search at the beginning of the string, but programmers can change the start position. In the second example, find begins searching at position 6, which is the space.</a:t>
            </a:r>
          </a:p>
          <a:p>
            <a:endParaRPr lang="en-US" dirty="0"/>
          </a:p>
        </p:txBody>
      </p:sp>
      <p:sp>
        <p:nvSpPr>
          <p:cNvPr id="4" name="Slide Number Placeholder 3"/>
          <p:cNvSpPr>
            <a:spLocks noGrp="1"/>
          </p:cNvSpPr>
          <p:nvPr>
            <p:ph type="sldNum" sz="quarter" idx="5"/>
          </p:nvPr>
        </p:nvSpPr>
        <p:spPr/>
        <p:txBody>
          <a:bodyPr/>
          <a:lstStyle/>
          <a:p>
            <a:fld id="{D58879C6-F6D0-43C0-9F18-024A602B6512}" type="slidenum">
              <a:rPr lang="en-US" smtClean="0"/>
              <a:t>8</a:t>
            </a:fld>
            <a:endParaRPr lang="en-US"/>
          </a:p>
        </p:txBody>
      </p:sp>
    </p:spTree>
    <p:extLst>
      <p:ext uri="{BB962C8B-B14F-4D97-AF65-F5344CB8AC3E}">
        <p14:creationId xmlns:p14="http://schemas.microsoft.com/office/powerpoint/2010/main" val="17028430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As we have seen in previous examples, it is often convenient to convert a numerical value into a string of digit characters. The string class provides a family of overloaded functions to carry out this task. Each overloaded function accepts a different numeric data type as an argument, but all return an instance of the string class.</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It’s also possible to convert strings of digit-characters into numbers. C++ defines several functions for doing this as well. Two of those functions are illustrated here: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stoi</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or string to integer and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stod</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or string to double. The functions are easy to use if programmers accept the default values, which is the most common usage. The text illustrates how to override the values.</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Notice that the numeric values and the string objects are function arguments – programmers don’t use the dot operator to call the functions. That implies that these functions are not members of the string class. The next chapter will explain what that means.</a:t>
            </a:r>
          </a:p>
          <a:p>
            <a:endParaRPr lang="en-US" dirty="0"/>
          </a:p>
        </p:txBody>
      </p:sp>
      <p:sp>
        <p:nvSpPr>
          <p:cNvPr id="4" name="Slide Number Placeholder 3"/>
          <p:cNvSpPr>
            <a:spLocks noGrp="1"/>
          </p:cNvSpPr>
          <p:nvPr>
            <p:ph type="sldNum" sz="quarter" idx="5"/>
          </p:nvPr>
        </p:nvSpPr>
        <p:spPr/>
        <p:txBody>
          <a:bodyPr/>
          <a:lstStyle/>
          <a:p>
            <a:fld id="{D58879C6-F6D0-43C0-9F18-024A602B6512}" type="slidenum">
              <a:rPr lang="en-US" smtClean="0"/>
              <a:t>9</a:t>
            </a:fld>
            <a:endParaRPr lang="en-US"/>
          </a:p>
        </p:txBody>
      </p:sp>
    </p:spTree>
    <p:extLst>
      <p:ext uri="{BB962C8B-B14F-4D97-AF65-F5344CB8AC3E}">
        <p14:creationId xmlns:p14="http://schemas.microsoft.com/office/powerpoint/2010/main" val="215993973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slideMaster" Target="../slideMasters/slideMaster1.xml"/><Relationship Id="rId5" Type="http://schemas.openxmlformats.org/officeDocument/2006/relationships/tags" Target="../tags/tag10.xml"/><Relationship Id="rId4" Type="http://schemas.openxmlformats.org/officeDocument/2006/relationships/tags" Target="../tags/tag9.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tags" Target="../tags/tag13.xml"/><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slideMaster" Target="../slideMasters/slideMaster1.xml"/><Relationship Id="rId5" Type="http://schemas.openxmlformats.org/officeDocument/2006/relationships/tags" Target="../tags/tag15.xml"/><Relationship Id="rId4" Type="http://schemas.openxmlformats.org/officeDocument/2006/relationships/tags" Target="../tags/tag1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18.xml"/><Relationship Id="rId7" Type="http://schemas.openxmlformats.org/officeDocument/2006/relationships/slideMaster" Target="../slideMasters/slideMaster1.xml"/><Relationship Id="rId2" Type="http://schemas.openxmlformats.org/officeDocument/2006/relationships/tags" Target="../tags/tag17.xml"/><Relationship Id="rId1" Type="http://schemas.openxmlformats.org/officeDocument/2006/relationships/tags" Target="../tags/tag16.xml"/><Relationship Id="rId6" Type="http://schemas.openxmlformats.org/officeDocument/2006/relationships/tags" Target="../tags/tag21.xml"/><Relationship Id="rId5" Type="http://schemas.openxmlformats.org/officeDocument/2006/relationships/tags" Target="../tags/tag20.xml"/><Relationship Id="rId4" Type="http://schemas.openxmlformats.org/officeDocument/2006/relationships/tags" Target="../tags/tag19.xml"/></Relationships>
</file>

<file path=ppt/slideLayouts/_rels/slideLayout5.xml.rels><?xml version="1.0" encoding="UTF-8" standalone="yes"?>
<Relationships xmlns="http://schemas.openxmlformats.org/package/2006/relationships"><Relationship Id="rId8" Type="http://schemas.openxmlformats.org/officeDocument/2006/relationships/tags" Target="../tags/tag29.xml"/><Relationship Id="rId3" Type="http://schemas.openxmlformats.org/officeDocument/2006/relationships/tags" Target="../tags/tag24.xml"/><Relationship Id="rId7" Type="http://schemas.openxmlformats.org/officeDocument/2006/relationships/tags" Target="../tags/tag28.xml"/><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tags" Target="../tags/tag27.xml"/><Relationship Id="rId5" Type="http://schemas.openxmlformats.org/officeDocument/2006/relationships/tags" Target="../tags/tag26.xml"/><Relationship Id="rId4" Type="http://schemas.openxmlformats.org/officeDocument/2006/relationships/tags" Target="../tags/tag25.xml"/><Relationship Id="rId9"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tags" Target="../tags/tag32.xml"/><Relationship Id="rId2" Type="http://schemas.openxmlformats.org/officeDocument/2006/relationships/tags" Target="../tags/tag31.xml"/><Relationship Id="rId1" Type="http://schemas.openxmlformats.org/officeDocument/2006/relationships/tags" Target="../tags/tag30.xml"/><Relationship Id="rId5" Type="http://schemas.openxmlformats.org/officeDocument/2006/relationships/slideMaster" Target="../slideMasters/slideMaster1.xml"/><Relationship Id="rId4" Type="http://schemas.openxmlformats.org/officeDocument/2006/relationships/tags" Target="../tags/tag3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custDataLst>
              <p:tags r:id="rId2"/>
            </p:custDataLst>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custDataLst>
              <p:tags r:id="rId3"/>
            </p:custDataLst>
          </p:nvPr>
        </p:nvSpPr>
        <p:spPr/>
        <p:txBody>
          <a:bodyPr/>
          <a:lstStyle/>
          <a:p>
            <a:fld id="{B40FB4B4-2185-4162-9846-7C5876CD7D32}" type="datetimeFigureOut">
              <a:rPr lang="en-US" smtClean="0"/>
              <a:t>8/1/2022</a:t>
            </a:fld>
            <a:endParaRPr lang="en-US" dirty="0"/>
          </a:p>
        </p:txBody>
      </p:sp>
      <p:sp>
        <p:nvSpPr>
          <p:cNvPr id="8" name="Footer Placeholder 7"/>
          <p:cNvSpPr>
            <a:spLocks noGrp="1"/>
          </p:cNvSpPr>
          <p:nvPr>
            <p:ph type="ftr" sz="quarter" idx="11"/>
            <p:custDataLst>
              <p:tags r:id="rId4"/>
            </p:custDataLst>
          </p:nvPr>
        </p:nvSpPr>
        <p:spPr/>
        <p:txBody>
          <a:bodyPr/>
          <a:lstStyle/>
          <a:p>
            <a:endParaRPr lang="en-US" dirty="0"/>
          </a:p>
        </p:txBody>
      </p:sp>
      <p:sp>
        <p:nvSpPr>
          <p:cNvPr id="9" name="Slide Number Placeholder 8"/>
          <p:cNvSpPr>
            <a:spLocks noGrp="1"/>
          </p:cNvSpPr>
          <p:nvPr>
            <p:ph type="sldNum" sz="quarter" idx="12"/>
            <p:custDataLst>
              <p:tags r:id="rId5"/>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8/1/2022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8/1/2022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4218505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a:t>Click to edit Master title style</a:t>
            </a:r>
            <a:endParaRPr lang="en-US" dirty="0"/>
          </a:p>
        </p:txBody>
      </p:sp>
      <p:sp>
        <p:nvSpPr>
          <p:cNvPr id="3" name="Content Placeholder 2"/>
          <p:cNvSpPr>
            <a:spLocks noGrp="1"/>
          </p:cNvSpPr>
          <p:nvPr>
            <p:ph idx="1"/>
            <p:custDataLst>
              <p:tags r:id="rId2"/>
            </p:custDataLst>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custDataLst>
              <p:tags r:id="rId3"/>
            </p:custDataLst>
          </p:nvPr>
        </p:nvSpPr>
        <p:spPr/>
        <p:txBody>
          <a:bodyPr/>
          <a:lstStyle/>
          <a:p>
            <a:fld id="{B40FB4B4-2185-4162-9846-7C5876CD7D32}" type="datetimeFigureOut">
              <a:rPr lang="en-US" smtClean="0"/>
              <a:t>8/1/2022</a:t>
            </a:fld>
            <a:endParaRPr lang="en-US" dirty="0"/>
          </a:p>
        </p:txBody>
      </p:sp>
      <p:sp>
        <p:nvSpPr>
          <p:cNvPr id="8" name="Footer Placeholder 7"/>
          <p:cNvSpPr>
            <a:spLocks noGrp="1"/>
          </p:cNvSpPr>
          <p:nvPr>
            <p:ph type="ftr" sz="quarter" idx="11"/>
            <p:custDataLst>
              <p:tags r:id="rId4"/>
            </p:custDataLst>
          </p:nvPr>
        </p:nvSpPr>
        <p:spPr/>
        <p:txBody>
          <a:bodyPr/>
          <a:lstStyle/>
          <a:p>
            <a:endParaRPr lang="en-US" dirty="0"/>
          </a:p>
        </p:txBody>
      </p:sp>
      <p:sp>
        <p:nvSpPr>
          <p:cNvPr id="9" name="Slide Number Placeholder 8"/>
          <p:cNvSpPr>
            <a:spLocks noGrp="1"/>
          </p:cNvSpPr>
          <p:nvPr>
            <p:ph type="sldNum" sz="quarter" idx="12"/>
            <p:custDataLst>
              <p:tags r:id="rId5"/>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8630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8/1/2022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a:t>Click to edit Master title style</a:t>
            </a:r>
            <a:endParaRPr lang="en-US" dirty="0"/>
          </a:p>
        </p:txBody>
      </p:sp>
      <p:sp>
        <p:nvSpPr>
          <p:cNvPr id="3" name="Content Placeholder 2"/>
          <p:cNvSpPr>
            <a:spLocks noGrp="1"/>
          </p:cNvSpPr>
          <p:nvPr>
            <p:ph sz="half" idx="1"/>
            <p:custDataLst>
              <p:tags r:id="rId2"/>
            </p:custDataLst>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custDataLst>
              <p:tags r:id="rId3"/>
            </p:custDataLst>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custDataLst>
              <p:tags r:id="rId4"/>
            </p:custDataLst>
          </p:nvPr>
        </p:nvSpPr>
        <p:spPr/>
        <p:txBody>
          <a:bodyPr/>
          <a:lstStyle/>
          <a:p>
            <a:fld id="{B40FB4B4-2185-4162-9846-7C5876CD7D32}" type="datetimeFigureOut">
              <a:rPr lang="en-US" smtClean="0"/>
              <a:t>8/1/2022</a:t>
            </a:fld>
            <a:endParaRPr lang="en-US" dirty="0"/>
          </a:p>
        </p:txBody>
      </p:sp>
      <p:sp>
        <p:nvSpPr>
          <p:cNvPr id="9" name="Footer Placeholder 8"/>
          <p:cNvSpPr>
            <a:spLocks noGrp="1"/>
          </p:cNvSpPr>
          <p:nvPr>
            <p:ph type="ftr" sz="quarter" idx="11"/>
            <p:custDataLst>
              <p:tags r:id="rId5"/>
            </p:custDataLst>
          </p:nvPr>
        </p:nvSpPr>
        <p:spPr/>
        <p:txBody>
          <a:bodyPr/>
          <a:lstStyle/>
          <a:p>
            <a:endParaRPr lang="en-US" dirty="0"/>
          </a:p>
        </p:txBody>
      </p:sp>
      <p:sp>
        <p:nvSpPr>
          <p:cNvPr id="10" name="Slide Number Placeholder 9"/>
          <p:cNvSpPr>
            <a:spLocks noGrp="1"/>
          </p:cNvSpPr>
          <p:nvPr>
            <p:ph type="sldNum" sz="quarter" idx="12"/>
            <p:custDataLst>
              <p:tags r:id="rId6"/>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custDataLst>
              <p:tags r:id="rId1"/>
            </p:custDataLst>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custDataLst>
              <p:tags r:id="rId2"/>
            </p:custDataLst>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custDataLst>
              <p:tags r:id="rId3"/>
            </p:custDataLst>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custDataLst>
              <p:tags r:id="rId4"/>
            </p:custDataLst>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custDataLst>
              <p:tags r:id="rId5"/>
            </p:custDataLst>
          </p:nvPr>
        </p:nvSpPr>
        <p:spPr/>
        <p:txBody>
          <a:bodyPr/>
          <a:lstStyle/>
          <a:p>
            <a:fld id="{B40FB4B4-2185-4162-9846-7C5876CD7D32}" type="datetimeFigureOut">
              <a:rPr lang="en-US" smtClean="0"/>
              <a:t>8/1/2022</a:t>
            </a:fld>
            <a:endParaRPr lang="en-US" dirty="0"/>
          </a:p>
        </p:txBody>
      </p:sp>
      <p:sp>
        <p:nvSpPr>
          <p:cNvPr id="8" name="Footer Placeholder 7"/>
          <p:cNvSpPr>
            <a:spLocks noGrp="1"/>
          </p:cNvSpPr>
          <p:nvPr>
            <p:ph type="ftr" sz="quarter" idx="11"/>
            <p:custDataLst>
              <p:tags r:id="rId6"/>
            </p:custDataLst>
          </p:nvPr>
        </p:nvSpPr>
        <p:spPr/>
        <p:txBody>
          <a:bodyPr/>
          <a:lstStyle/>
          <a:p>
            <a:endParaRPr lang="en-US" dirty="0"/>
          </a:p>
        </p:txBody>
      </p:sp>
      <p:sp>
        <p:nvSpPr>
          <p:cNvPr id="9" name="Slide Number Placeholder 8"/>
          <p:cNvSpPr>
            <a:spLocks noGrp="1"/>
          </p:cNvSpPr>
          <p:nvPr>
            <p:ph type="sldNum" sz="quarter" idx="12"/>
            <p:custDataLst>
              <p:tags r:id="rId7"/>
            </p:custDataLst>
          </p:nvPr>
        </p:nvSpPr>
        <p:spPr/>
        <p:txBody>
          <a:bodyPr/>
          <a:lstStyle/>
          <a:p>
            <a:fld id="{BD0C1318-927F-4BC9-B599-DD0BEB3764AB}" type="slidenum">
              <a:rPr lang="en-US" smtClean="0"/>
              <a:t>‹#›</a:t>
            </a:fld>
            <a:endParaRPr lang="en-US" dirty="0"/>
          </a:p>
        </p:txBody>
      </p:sp>
      <p:sp>
        <p:nvSpPr>
          <p:cNvPr id="10" name="Title 9"/>
          <p:cNvSpPr>
            <a:spLocks noGrp="1"/>
          </p:cNvSpPr>
          <p:nvPr>
            <p:ph type="title"/>
            <p:custDataLst>
              <p:tags r:id="rId8"/>
            </p:custDataLst>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a:t>Click to edit Master title style</a:t>
            </a:r>
            <a:endParaRPr lang="en-US" dirty="0"/>
          </a:p>
        </p:txBody>
      </p:sp>
      <p:sp>
        <p:nvSpPr>
          <p:cNvPr id="3" name="Date Placeholder 2"/>
          <p:cNvSpPr>
            <a:spLocks noGrp="1"/>
          </p:cNvSpPr>
          <p:nvPr>
            <p:ph type="dt" sz="half" idx="10"/>
            <p:custDataLst>
              <p:tags r:id="rId2"/>
            </p:custDataLst>
          </p:nvPr>
        </p:nvSpPr>
        <p:spPr/>
        <p:txBody>
          <a:bodyPr/>
          <a:lstStyle/>
          <a:p>
            <a:fld id="{B40FB4B4-2185-4162-9846-7C5876CD7D32}" type="datetimeFigureOut">
              <a:rPr lang="en-US" smtClean="0"/>
              <a:t>8/1/2022</a:t>
            </a:fld>
            <a:endParaRPr lang="en-US" dirty="0"/>
          </a:p>
        </p:txBody>
      </p:sp>
      <p:sp>
        <p:nvSpPr>
          <p:cNvPr id="4" name="Footer Placeholder 3"/>
          <p:cNvSpPr>
            <a:spLocks noGrp="1"/>
          </p:cNvSpPr>
          <p:nvPr>
            <p:ph type="ftr" sz="quarter" idx="11"/>
            <p:custDataLst>
              <p:tags r:id="rId3"/>
            </p:custDataLst>
          </p:nvPr>
        </p:nvSpPr>
        <p:spPr/>
        <p:txBody>
          <a:bodyPr/>
          <a:lstStyle/>
          <a:p>
            <a:endParaRPr lang="en-US" dirty="0"/>
          </a:p>
        </p:txBody>
      </p:sp>
      <p:sp>
        <p:nvSpPr>
          <p:cNvPr id="5" name="Slide Number Placeholder 4"/>
          <p:cNvSpPr>
            <a:spLocks noGrp="1"/>
          </p:cNvSpPr>
          <p:nvPr>
            <p:ph type="sldNum" sz="quarter" idx="12"/>
            <p:custDataLst>
              <p:tags r:id="rId4"/>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8/1/2022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8/1/2022</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8/1/2022</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tags" Target="../tags/tag5.xml"/><Relationship Id="rId2" Type="http://schemas.openxmlformats.org/officeDocument/2006/relationships/slideLayout" Target="../slideLayouts/slideLayout2.xml"/><Relationship Id="rId16" Type="http://schemas.openxmlformats.org/officeDocument/2006/relationships/tags" Target="../tags/tag4.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3.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custDataLst>
              <p:tags r:id="rId13"/>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custDataLst>
              <p:tags r:id="rId14"/>
            </p:custDataLst>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custDataLst>
              <p:tags r:id="rId15"/>
            </p:custDataLst>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8/1/2022</a:t>
            </a:fld>
            <a:endParaRPr lang="en-US" dirty="0"/>
          </a:p>
        </p:txBody>
      </p:sp>
      <p:sp>
        <p:nvSpPr>
          <p:cNvPr id="5" name="Footer Placeholder 4"/>
          <p:cNvSpPr>
            <a:spLocks noGrp="1"/>
          </p:cNvSpPr>
          <p:nvPr>
            <p:ph type="ftr" sz="quarter" idx="3"/>
            <p:custDataLst>
              <p:tags r:id="rId16"/>
            </p:custDataLst>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custDataLst>
              <p:tags r:id="rId17"/>
            </p:custDataLst>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dirty="0"/>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36.xml"/><Relationship Id="rId2" Type="http://schemas.openxmlformats.org/officeDocument/2006/relationships/tags" Target="../tags/tag35.xml"/><Relationship Id="rId1" Type="http://schemas.openxmlformats.org/officeDocument/2006/relationships/tags" Target="../tags/tag34.xml"/><Relationship Id="rId5" Type="http://schemas.openxmlformats.org/officeDocument/2006/relationships/notesSlide" Target="../notesSlides/notesSlide1.xml"/><Relationship Id="rId4"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8.xml"/><Relationship Id="rId1" Type="http://schemas.openxmlformats.org/officeDocument/2006/relationships/tags" Target="../tags/tag37.xml"/><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tags" Target="../tags/tag41.xml"/><Relationship Id="rId7" Type="http://schemas.openxmlformats.org/officeDocument/2006/relationships/notesSlide" Target="../notesSlides/notesSlide3.xml"/><Relationship Id="rId2" Type="http://schemas.openxmlformats.org/officeDocument/2006/relationships/tags" Target="../tags/tag40.xml"/><Relationship Id="rId1" Type="http://schemas.openxmlformats.org/officeDocument/2006/relationships/tags" Target="../tags/tag39.xml"/><Relationship Id="rId6" Type="http://schemas.openxmlformats.org/officeDocument/2006/relationships/slideLayout" Target="../slideLayouts/slideLayout5.xml"/><Relationship Id="rId5" Type="http://schemas.openxmlformats.org/officeDocument/2006/relationships/tags" Target="../tags/tag43.xml"/><Relationship Id="rId4" Type="http://schemas.openxmlformats.org/officeDocument/2006/relationships/tags" Target="../tags/tag42.xml"/></Relationships>
</file>

<file path=ppt/slides/_rels/slide4.xml.rels><?xml version="1.0" encoding="UTF-8" standalone="yes"?>
<Relationships xmlns="http://schemas.openxmlformats.org/package/2006/relationships"><Relationship Id="rId3" Type="http://schemas.openxmlformats.org/officeDocument/2006/relationships/tags" Target="../tags/tag46.xml"/><Relationship Id="rId2" Type="http://schemas.openxmlformats.org/officeDocument/2006/relationships/tags" Target="../tags/tag45.xml"/><Relationship Id="rId1" Type="http://schemas.openxmlformats.org/officeDocument/2006/relationships/tags" Target="../tags/tag44.xml"/><Relationship Id="rId6" Type="http://schemas.openxmlformats.org/officeDocument/2006/relationships/image" Target="../media/image1.emf"/><Relationship Id="rId5" Type="http://schemas.openxmlformats.org/officeDocument/2006/relationships/notesSlide" Target="../notesSlides/notesSlide4.xml"/><Relationship Id="rId4"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tags" Target="../tags/tag47.xml"/><Relationship Id="rId5" Type="http://schemas.openxmlformats.org/officeDocument/2006/relationships/notesSlide" Target="../notesSlides/notesSlide5.xml"/><Relationship Id="rId4"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51.xml"/><Relationship Id="rId1" Type="http://schemas.openxmlformats.org/officeDocument/2006/relationships/tags" Target="../tags/tag50.xml"/><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53.xml"/><Relationship Id="rId1" Type="http://schemas.openxmlformats.org/officeDocument/2006/relationships/tags" Target="../tags/tag52.xml"/><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tags" Target="../tags/tag56.xml"/><Relationship Id="rId2" Type="http://schemas.openxmlformats.org/officeDocument/2006/relationships/tags" Target="../tags/tag55.xml"/><Relationship Id="rId1" Type="http://schemas.openxmlformats.org/officeDocument/2006/relationships/tags" Target="../tags/tag54.xml"/><Relationship Id="rId6" Type="http://schemas.openxmlformats.org/officeDocument/2006/relationships/notesSlide" Target="../notesSlides/notesSlide8.xml"/><Relationship Id="rId5" Type="http://schemas.openxmlformats.org/officeDocument/2006/relationships/slideLayout" Target="../slideLayouts/slideLayout2.xml"/><Relationship Id="rId4" Type="http://schemas.openxmlformats.org/officeDocument/2006/relationships/tags" Target="../tags/tag57.xml"/></Relationships>
</file>

<file path=ppt/slides/_rels/slide9.xml.rels><?xml version="1.0" encoding="UTF-8" standalone="yes"?>
<Relationships xmlns="http://schemas.openxmlformats.org/package/2006/relationships"><Relationship Id="rId3" Type="http://schemas.openxmlformats.org/officeDocument/2006/relationships/tags" Target="../tags/tag60.xml"/><Relationship Id="rId2" Type="http://schemas.openxmlformats.org/officeDocument/2006/relationships/tags" Target="../tags/tag59.xml"/><Relationship Id="rId1" Type="http://schemas.openxmlformats.org/officeDocument/2006/relationships/tags" Target="../tags/tag58.xml"/><Relationship Id="rId5" Type="http://schemas.openxmlformats.org/officeDocument/2006/relationships/notesSlide" Target="../notesSlides/notesSlide9.xml"/><Relationship Id="rId4"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bwMode="blackWhite">
          <a:xfrm>
            <a:off x="1600200" y="2386744"/>
            <a:ext cx="8991600" cy="1645920"/>
          </a:xfrm>
          <a:prstGeom prst="rect">
            <a:avLst/>
          </a:prstGeom>
          <a:solidFill>
            <a:srgbClr val="FFFFFF"/>
          </a:solidFill>
          <a:ln w="38100" cap="sq">
            <a:solidFill>
              <a:srgbClr val="404040"/>
            </a:solidFill>
            <a:miter lim="800000"/>
          </a:ln>
        </p:spPr>
        <p:txBody>
          <a:bodyPr/>
          <a:lstStyle/>
          <a:p>
            <a:r>
              <a:rPr lang="en-US" cap="none" dirty="0"/>
              <a:t>string</a:t>
            </a:r>
            <a:r>
              <a:rPr lang="en-US" dirty="0"/>
              <a:t> class functions</a:t>
            </a:r>
          </a:p>
        </p:txBody>
      </p:sp>
      <p:sp>
        <p:nvSpPr>
          <p:cNvPr id="3" name="Subtitle 2"/>
          <p:cNvSpPr>
            <a:spLocks noGrp="1"/>
          </p:cNvSpPr>
          <p:nvPr>
            <p:ph type="subTitle" idx="1"/>
            <p:custDataLst>
              <p:tags r:id="rId2"/>
            </p:custDataLst>
          </p:nvPr>
        </p:nvSpPr>
        <p:spPr>
          <a:xfrm>
            <a:off x="2695194" y="4352544"/>
            <a:ext cx="6801612" cy="1239894"/>
          </a:xfrm>
        </p:spPr>
        <p:txBody>
          <a:bodyPr/>
          <a:lstStyle/>
          <a:p>
            <a:r>
              <a:rPr lang="en-US" dirty="0"/>
              <a:t>An Introduction</a:t>
            </a:r>
          </a:p>
        </p:txBody>
      </p:sp>
      <p:sp>
        <p:nvSpPr>
          <p:cNvPr id="4" name="TextBox 3"/>
          <p:cNvSpPr txBox="1"/>
          <p:nvPr>
            <p:custDataLst>
              <p:tags r:id="rId3"/>
            </p:custDataLst>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21247260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Overloaded Operators</a:t>
            </a:r>
          </a:p>
        </p:txBody>
      </p:sp>
      <p:sp>
        <p:nvSpPr>
          <p:cNvPr id="3" name="Content Placeholder 2"/>
          <p:cNvSpPr>
            <a:spLocks noGrp="1"/>
          </p:cNvSpPr>
          <p:nvPr>
            <p:ph idx="1"/>
            <p:custDataLst>
              <p:tags r:id="rId2"/>
            </p:custDataLst>
          </p:nvPr>
        </p:nvSpPr>
        <p:spPr>
          <a:xfrm>
            <a:off x="2231135" y="2638044"/>
            <a:ext cx="7910391" cy="3101983"/>
          </a:xfrm>
        </p:spPr>
        <p:txBody>
          <a:bodyPr>
            <a:normAutofit/>
          </a:bodyPr>
          <a:lstStyle/>
          <a:p>
            <a:r>
              <a:rPr lang="en-US" dirty="0"/>
              <a:t>Overloaded operators:  </a:t>
            </a:r>
            <a:r>
              <a:rPr lang="en-US" dirty="0">
                <a:latin typeface="Courier New" panose="02070309020205020404" pitchFamily="49" charset="0"/>
                <a:cs typeface="Courier New" panose="02070309020205020404" pitchFamily="49" charset="0"/>
              </a:rPr>
              <a:t>operator</a:t>
            </a:r>
            <a:r>
              <a:rPr lang="en-US" dirty="0"/>
              <a:t>🙂</a:t>
            </a:r>
          </a:p>
          <a:p>
            <a:r>
              <a:rPr lang="en-US" dirty="0"/>
              <a:t>Function name is “operator” followed by the operator character(s)</a:t>
            </a:r>
          </a:p>
          <a:p>
            <a:pPr lvl="1"/>
            <a:r>
              <a:rPr lang="en-US" dirty="0">
                <a:latin typeface="Courier New" panose="02070309020205020404" pitchFamily="49" charset="0"/>
                <a:cs typeface="Courier New" panose="02070309020205020404" pitchFamily="49" charset="0"/>
              </a:rPr>
              <a:t>string operator+(const string&amp; lhs, const string&amp; rhs);</a:t>
            </a:r>
          </a:p>
          <a:p>
            <a:pPr lvl="1"/>
            <a:r>
              <a:rPr lang="en-US" dirty="0"/>
              <a:t>Example:</a:t>
            </a:r>
          </a:p>
          <a:p>
            <a:pPr marL="228600" lvl="1" indent="0">
              <a:buNone/>
            </a:pPr>
            <a:r>
              <a:rPr lang="en-US" dirty="0">
                <a:latin typeface="Courier New" panose="02070309020205020404" pitchFamily="49" charset="0"/>
                <a:cs typeface="Courier New" panose="02070309020205020404" pitchFamily="49" charset="0"/>
              </a:rPr>
              <a:t>	string s1;</a:t>
            </a:r>
          </a:p>
          <a:p>
            <a:pPr marL="228600" lvl="1" indent="0">
              <a:buNone/>
            </a:pPr>
            <a:r>
              <a:rPr lang="en-US" dirty="0">
                <a:latin typeface="Courier New" panose="02070309020205020404" pitchFamily="49" charset="0"/>
                <a:cs typeface="Courier New" panose="02070309020205020404" pitchFamily="49" charset="0"/>
              </a:rPr>
              <a:t>	string s2;</a:t>
            </a:r>
          </a:p>
          <a:p>
            <a:pPr marL="228600" lvl="1" indent="0">
              <a:buNone/>
            </a:pPr>
            <a:r>
              <a:rPr lang="en-US" dirty="0">
                <a:latin typeface="Courier New" panose="02070309020205020404" pitchFamily="49" charset="0"/>
                <a:cs typeface="Courier New" panose="02070309020205020404" pitchFamily="49" charset="0"/>
              </a:rPr>
              <a:t>	    . . . .</a:t>
            </a:r>
          </a:p>
          <a:p>
            <a:pPr marL="228600" lvl="1" indent="0">
              <a:buNone/>
            </a:pPr>
            <a:r>
              <a:rPr lang="en-US" dirty="0">
                <a:latin typeface="Courier New" panose="02070309020205020404" pitchFamily="49" charset="0"/>
                <a:cs typeface="Courier New" panose="02070309020205020404" pitchFamily="49" charset="0"/>
              </a:rPr>
              <a:t>	s = s1 + s2;</a:t>
            </a:r>
          </a:p>
        </p:txBody>
      </p:sp>
    </p:spTree>
    <p:extLst>
      <p:ext uri="{BB962C8B-B14F-4D97-AF65-F5344CB8AC3E}">
        <p14:creationId xmlns:p14="http://schemas.microsoft.com/office/powerpoint/2010/main" val="28875410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custDataLst>
              <p:tags r:id="rId1"/>
            </p:custDataLst>
          </p:nvPr>
        </p:nvSpPr>
        <p:spPr>
          <a:xfrm>
            <a:off x="1583436" y="2313433"/>
            <a:ext cx="4270248" cy="704087"/>
          </a:xfrm>
        </p:spPr>
        <p:txBody>
          <a:bodyPr/>
          <a:lstStyle/>
          <a:p>
            <a:r>
              <a:rPr lang="en-US" cap="none" dirty="0"/>
              <a:t>size_t</a:t>
            </a:r>
          </a:p>
        </p:txBody>
      </p:sp>
      <p:sp>
        <p:nvSpPr>
          <p:cNvPr id="3" name="Content Placeholder 2"/>
          <p:cNvSpPr>
            <a:spLocks noGrp="1"/>
          </p:cNvSpPr>
          <p:nvPr>
            <p:ph sz="half" idx="2"/>
            <p:custDataLst>
              <p:tags r:id="rId2"/>
            </p:custDataLst>
          </p:nvPr>
        </p:nvSpPr>
        <p:spPr>
          <a:xfrm>
            <a:off x="1583436" y="3143250"/>
            <a:ext cx="4270248" cy="2596776"/>
          </a:xfrm>
        </p:spPr>
        <p:txBody>
          <a:bodyPr>
            <a:normAutofit/>
          </a:bodyPr>
          <a:lstStyle/>
          <a:p>
            <a:r>
              <a:rPr lang="en-US" dirty="0"/>
              <a:t>C++ uses data type aliases whose names always end with “_t”</a:t>
            </a:r>
          </a:p>
          <a:p>
            <a:r>
              <a:rPr lang="en-US" dirty="0"/>
              <a:t>Compiler replaces the alias types with “real” data types</a:t>
            </a:r>
          </a:p>
          <a:p>
            <a:r>
              <a:rPr lang="en-US" dirty="0"/>
              <a:t>size_t is an unsigned integral type</a:t>
            </a:r>
          </a:p>
          <a:p>
            <a:pPr lvl="1"/>
            <a:r>
              <a:rPr lang="en-US" dirty="0"/>
              <a:t>unsigned int</a:t>
            </a:r>
          </a:p>
          <a:p>
            <a:pPr lvl="1"/>
            <a:r>
              <a:rPr lang="en-US" dirty="0"/>
              <a:t>unsigned long</a:t>
            </a:r>
          </a:p>
        </p:txBody>
      </p:sp>
      <p:sp>
        <p:nvSpPr>
          <p:cNvPr id="4" name="Content Placeholder 3"/>
          <p:cNvSpPr>
            <a:spLocks noGrp="1"/>
          </p:cNvSpPr>
          <p:nvPr>
            <p:ph sz="quarter" idx="4"/>
            <p:custDataLst>
              <p:tags r:id="rId3"/>
            </p:custDataLst>
          </p:nvPr>
        </p:nvSpPr>
        <p:spPr>
          <a:xfrm>
            <a:off x="6338315" y="3143250"/>
            <a:ext cx="4865394" cy="2596776"/>
          </a:xfrm>
        </p:spPr>
        <p:txBody>
          <a:bodyPr>
            <a:normAutofit/>
          </a:bodyPr>
          <a:lstStyle/>
          <a:p>
            <a:r>
              <a:rPr lang="en-US" dirty="0">
                <a:latin typeface="Courier New" panose="02070309020205020404" pitchFamily="49" charset="0"/>
                <a:cs typeface="Courier New" panose="02070309020205020404" pitchFamily="49" charset="0"/>
              </a:rPr>
              <a:t>string::npos  </a:t>
            </a:r>
            <a:r>
              <a:rPr lang="en-US" dirty="0"/>
              <a:t>is a symbolic constant</a:t>
            </a:r>
          </a:p>
          <a:p>
            <a:pPr lvl="1"/>
            <a:r>
              <a:rPr lang="en-US" dirty="0">
                <a:latin typeface="Courier New" panose="02070309020205020404" pitchFamily="49" charset="0"/>
                <a:cs typeface="Courier New" panose="02070309020205020404" pitchFamily="49" charset="0"/>
              </a:rPr>
              <a:t>string</a:t>
            </a:r>
            <a:r>
              <a:rPr lang="en-US" dirty="0"/>
              <a:t>	      the defining class</a:t>
            </a:r>
          </a:p>
          <a:p>
            <a:pPr lvl="1"/>
            <a:r>
              <a:rPr lang="en-US" dirty="0">
                <a:latin typeface="Courier New" panose="02070309020205020404" pitchFamily="49" charset="0"/>
                <a:cs typeface="Courier New" panose="02070309020205020404" pitchFamily="49" charset="0"/>
              </a:rPr>
              <a:t>::</a:t>
            </a:r>
            <a:r>
              <a:rPr lang="en-US" dirty="0"/>
              <a:t>		      binds the class to the member</a:t>
            </a:r>
          </a:p>
          <a:p>
            <a:pPr lvl="1"/>
            <a:r>
              <a:rPr lang="en-US" dirty="0">
                <a:latin typeface="Courier New" panose="02070309020205020404" pitchFamily="49" charset="0"/>
                <a:cs typeface="Courier New" panose="02070309020205020404" pitchFamily="49" charset="0"/>
              </a:rPr>
              <a:t>npos</a:t>
            </a:r>
            <a:r>
              <a:rPr lang="en-US" dirty="0"/>
              <a:t>	      the constant name</a:t>
            </a:r>
          </a:p>
          <a:p>
            <a:r>
              <a:rPr lang="en-US" dirty="0"/>
              <a:t>Largest possible value for data of type size_t</a:t>
            </a:r>
          </a:p>
          <a:p>
            <a:r>
              <a:rPr lang="en-US" dirty="0"/>
              <a:t>Used to define the maximum string size</a:t>
            </a:r>
          </a:p>
        </p:txBody>
      </p:sp>
      <p:sp>
        <p:nvSpPr>
          <p:cNvPr id="5" name="Text Placeholder 4"/>
          <p:cNvSpPr>
            <a:spLocks noGrp="1"/>
          </p:cNvSpPr>
          <p:nvPr>
            <p:ph type="body" sz="quarter" idx="13"/>
            <p:custDataLst>
              <p:tags r:id="rId4"/>
            </p:custDataLst>
          </p:nvPr>
        </p:nvSpPr>
        <p:spPr>
          <a:xfrm>
            <a:off x="6338316" y="2313433"/>
            <a:ext cx="4270248" cy="704087"/>
          </a:xfrm>
        </p:spPr>
        <p:txBody>
          <a:bodyPr/>
          <a:lstStyle/>
          <a:p>
            <a:r>
              <a:rPr lang="en-US" cap="none" dirty="0"/>
              <a:t>string::npos</a:t>
            </a:r>
          </a:p>
        </p:txBody>
      </p:sp>
      <p:sp>
        <p:nvSpPr>
          <p:cNvPr id="6" name="Title 5"/>
          <p:cNvSpPr>
            <a:spLocks noGrp="1"/>
          </p:cNvSpPr>
          <p:nvPr>
            <p:ph type="title"/>
            <p:custDataLst>
              <p:tags r:id="rId5"/>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String Class Features</a:t>
            </a:r>
          </a:p>
        </p:txBody>
      </p:sp>
    </p:spTree>
    <p:extLst>
      <p:ext uri="{BB962C8B-B14F-4D97-AF65-F5344CB8AC3E}">
        <p14:creationId xmlns:p14="http://schemas.microsoft.com/office/powerpoint/2010/main" val="18771094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DBD1E1-5817-A241-DE02-4C57F12E3AC1}"/>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Length and capacity</a:t>
            </a:r>
          </a:p>
        </p:txBody>
      </p:sp>
      <p:pic>
        <p:nvPicPr>
          <p:cNvPr id="6" name="Content Placeholder 5">
            <a:extLst>
              <a:ext uri="{FF2B5EF4-FFF2-40B4-BE49-F238E27FC236}">
                <a16:creationId xmlns:a16="http://schemas.microsoft.com/office/drawing/2014/main" id="{5E6974B4-FA8F-74B0-A276-F69C4DC827F0}"/>
              </a:ext>
            </a:extLst>
          </p:cNvPr>
          <p:cNvPicPr>
            <a:picLocks noGrp="1" noChangeAspect="1"/>
          </p:cNvPicPr>
          <p:nvPr>
            <p:ph sz="half" idx="1"/>
            <p:custDataLst>
              <p:tags r:id="rId2"/>
            </p:custDataLst>
          </p:nvPr>
        </p:nvPicPr>
        <p:blipFill>
          <a:blip r:embed="rId6"/>
          <a:stretch>
            <a:fillRect/>
          </a:stretch>
        </p:blipFill>
        <p:spPr>
          <a:xfrm>
            <a:off x="1191015" y="3429001"/>
            <a:ext cx="4237546" cy="1275588"/>
          </a:xfrm>
        </p:spPr>
      </p:pic>
      <p:sp>
        <p:nvSpPr>
          <p:cNvPr id="4" name="Content Placeholder 3">
            <a:extLst>
              <a:ext uri="{FF2B5EF4-FFF2-40B4-BE49-F238E27FC236}">
                <a16:creationId xmlns:a16="http://schemas.microsoft.com/office/drawing/2014/main" id="{F041802F-D7DB-5AFC-CC26-C8694BF6B5D1}"/>
              </a:ext>
            </a:extLst>
          </p:cNvPr>
          <p:cNvSpPr>
            <a:spLocks noGrp="1"/>
          </p:cNvSpPr>
          <p:nvPr>
            <p:ph sz="half" idx="2"/>
            <p:custDataLst>
              <p:tags r:id="rId3"/>
            </p:custDataLst>
          </p:nvPr>
        </p:nvSpPr>
        <p:spPr>
          <a:xfrm>
            <a:off x="6338315" y="2638044"/>
            <a:ext cx="4270247" cy="3101982"/>
          </a:xfrm>
        </p:spPr>
        <p:txBody>
          <a:bodyPr/>
          <a:lstStyle/>
          <a:p>
            <a:r>
              <a:rPr lang="en-US" dirty="0">
                <a:latin typeface="Courier New" panose="02070309020205020404" pitchFamily="49" charset="0"/>
                <a:cs typeface="Courier New" panose="02070309020205020404" pitchFamily="49" charset="0"/>
              </a:rPr>
              <a:t>size_t length();</a:t>
            </a:r>
          </a:p>
          <a:p>
            <a:r>
              <a:rPr lang="en-US" dirty="0">
                <a:latin typeface="Courier New" panose="02070309020205020404" pitchFamily="49" charset="0"/>
                <a:cs typeface="Courier New" panose="02070309020205020404" pitchFamily="49" charset="0"/>
              </a:rPr>
              <a:t>size_t size();</a:t>
            </a:r>
          </a:p>
          <a:p>
            <a:r>
              <a:rPr lang="en-US" dirty="0">
                <a:latin typeface="Courier New" panose="02070309020205020404" pitchFamily="49" charset="0"/>
                <a:cs typeface="Courier New" panose="02070309020205020404" pitchFamily="49" charset="0"/>
              </a:rPr>
              <a:t>size_t capacity();</a:t>
            </a:r>
          </a:p>
        </p:txBody>
      </p:sp>
    </p:spTree>
    <p:extLst>
      <p:ext uri="{BB962C8B-B14F-4D97-AF65-F5344CB8AC3E}">
        <p14:creationId xmlns:p14="http://schemas.microsoft.com/office/powerpoint/2010/main" val="6596211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84F795-69BD-0ED3-ACA7-19194DE5DA14}"/>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character access</a:t>
            </a:r>
          </a:p>
        </p:txBody>
      </p:sp>
      <p:sp>
        <p:nvSpPr>
          <p:cNvPr id="3" name="Content Placeholder 2">
            <a:extLst>
              <a:ext uri="{FF2B5EF4-FFF2-40B4-BE49-F238E27FC236}">
                <a16:creationId xmlns:a16="http://schemas.microsoft.com/office/drawing/2014/main" id="{15AEF3B3-5162-93F4-D704-40E3A5286782}"/>
              </a:ext>
            </a:extLst>
          </p:cNvPr>
          <p:cNvSpPr>
            <a:spLocks noGrp="1"/>
          </p:cNvSpPr>
          <p:nvPr>
            <p:ph sz="half" idx="1"/>
            <p:custDataLst>
              <p:tags r:id="rId2"/>
            </p:custDataLst>
          </p:nvPr>
        </p:nvSpPr>
        <p:spPr>
          <a:xfrm>
            <a:off x="1219200" y="2532028"/>
            <a:ext cx="4572000" cy="3101982"/>
          </a:xfrm>
        </p:spPr>
        <p:txBody>
          <a:bodyPr/>
          <a:lstStyle/>
          <a:p>
            <a:r>
              <a:rPr lang="en-US" dirty="0">
                <a:latin typeface="Courier New" panose="02070309020205020404" pitchFamily="49" charset="0"/>
                <a:cs typeface="Courier New" panose="02070309020205020404" pitchFamily="49" charset="0"/>
              </a:rPr>
              <a:t>char&amp; operator[](size_t pos);</a:t>
            </a:r>
          </a:p>
          <a:p>
            <a:pPr lvl="1"/>
            <a:r>
              <a:rPr lang="en-US" dirty="0"/>
              <a:t>Does NOT validate the index</a:t>
            </a:r>
          </a:p>
          <a:p>
            <a:r>
              <a:rPr lang="en-US" dirty="0">
                <a:latin typeface="Courier New" panose="02070309020205020404" pitchFamily="49" charset="0"/>
                <a:cs typeface="Courier New" panose="02070309020205020404" pitchFamily="49" charset="0"/>
              </a:rPr>
              <a:t>char&amp; at(size_t pos);</a:t>
            </a:r>
          </a:p>
          <a:p>
            <a:pPr lvl="1"/>
            <a:r>
              <a:rPr lang="en-US" dirty="0"/>
              <a:t>Validates the index</a:t>
            </a:r>
          </a:p>
        </p:txBody>
      </p:sp>
      <p:sp>
        <p:nvSpPr>
          <p:cNvPr id="5" name="TextBox 4">
            <a:extLst>
              <a:ext uri="{FF2B5EF4-FFF2-40B4-BE49-F238E27FC236}">
                <a16:creationId xmlns:a16="http://schemas.microsoft.com/office/drawing/2014/main" id="{320C1D5B-100B-9305-E183-0C1B196A2383}"/>
              </a:ext>
            </a:extLst>
          </p:cNvPr>
          <p:cNvSpPr txBox="1"/>
          <p:nvPr>
            <p:custDataLst>
              <p:tags r:id="rId3"/>
            </p:custDataLst>
          </p:nvPr>
        </p:nvSpPr>
        <p:spPr>
          <a:xfrm>
            <a:off x="6427307" y="2534311"/>
            <a:ext cx="4956313" cy="2308324"/>
          </a:xfrm>
          <a:prstGeom prst="rect">
            <a:avLst/>
          </a:prstGeom>
          <a:noFill/>
        </p:spPr>
        <p:txBody>
          <a:bodyPr wrap="square" rtlCol="0">
            <a:spAutoFit/>
          </a:bodyPr>
          <a:lstStyle/>
          <a:p>
            <a:r>
              <a:rPr lang="en-US" sz="1600" dirty="0">
                <a:latin typeface="Courier New" panose="02070309020205020404" pitchFamily="49" charset="0"/>
                <a:cs typeface="Courier New" panose="02070309020205020404" pitchFamily="49" charset="0"/>
              </a:rPr>
              <a:t>for (size_t i = 0; i &lt; s.length(); i++)</a:t>
            </a:r>
          </a:p>
          <a:p>
            <a:r>
              <a:rPr lang="en-US" sz="1600" dirty="0">
                <a:latin typeface="Courier New" panose="02070309020205020404" pitchFamily="49" charset="0"/>
                <a:cs typeface="Courier New" panose="02070309020205020404" pitchFamily="49" charset="0"/>
              </a:rPr>
              <a:t>	cout &lt;&lt; s[i] &lt;&lt; endl;</a:t>
            </a:r>
          </a:p>
          <a:p>
            <a:endParaRPr lang="en-US" sz="1600" dirty="0">
              <a:latin typeface="Courier New" panose="02070309020205020404" pitchFamily="49" charset="0"/>
              <a:cs typeface="Courier New" panose="02070309020205020404" pitchFamily="49" charset="0"/>
            </a:endParaRPr>
          </a:p>
          <a:p>
            <a:r>
              <a:rPr lang="en-US" sz="1600" dirty="0">
                <a:latin typeface="Courier New" panose="02070309020205020404" pitchFamily="49" charset="0"/>
                <a:cs typeface="Courier New" panose="02070309020205020404" pitchFamily="49" charset="0"/>
              </a:rPr>
              <a:t>for (size_t i = 0; i &lt; s.size(); i++)</a:t>
            </a:r>
          </a:p>
          <a:p>
            <a:r>
              <a:rPr lang="en-US" sz="1600" dirty="0">
                <a:latin typeface="Courier New" panose="02070309020205020404" pitchFamily="49" charset="0"/>
                <a:cs typeface="Courier New" panose="02070309020205020404" pitchFamily="49" charset="0"/>
              </a:rPr>
              <a:t>	cout &lt;&lt; s.at(i) &lt;&lt; endl;</a:t>
            </a:r>
          </a:p>
          <a:p>
            <a:endParaRPr lang="en-US" sz="1600" dirty="0">
              <a:latin typeface="Courier New" panose="02070309020205020404" pitchFamily="49" charset="0"/>
              <a:cs typeface="Courier New" panose="02070309020205020404" pitchFamily="49" charset="0"/>
            </a:endParaRPr>
          </a:p>
          <a:p>
            <a:r>
              <a:rPr lang="en-US" sz="1600" dirty="0">
                <a:latin typeface="Courier New" panose="02070309020205020404" pitchFamily="49" charset="0"/>
                <a:cs typeface="Courier New" panose="02070309020205020404" pitchFamily="49" charset="0"/>
              </a:rPr>
              <a:t>s[0] = 'X’;</a:t>
            </a:r>
          </a:p>
          <a:p>
            <a:endParaRPr lang="en-US" sz="1600" dirty="0">
              <a:latin typeface="Courier New" panose="02070309020205020404" pitchFamily="49" charset="0"/>
              <a:cs typeface="Courier New" panose="02070309020205020404" pitchFamily="49" charset="0"/>
            </a:endParaRPr>
          </a:p>
          <a:p>
            <a:r>
              <a:rPr lang="en-US" sz="1600" dirty="0">
                <a:latin typeface="Courier New" panose="02070309020205020404" pitchFamily="49" charset="0"/>
                <a:cs typeface="Courier New" panose="02070309020205020404" pitchFamily="49" charset="0"/>
              </a:rPr>
              <a:t>s.at(0) = 'Z';</a:t>
            </a:r>
          </a:p>
        </p:txBody>
      </p:sp>
    </p:spTree>
    <p:extLst>
      <p:ext uri="{BB962C8B-B14F-4D97-AF65-F5344CB8AC3E}">
        <p14:creationId xmlns:p14="http://schemas.microsoft.com/office/powerpoint/2010/main" val="8906578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59965A7-B572-0C3E-BFCB-453B54BEF797}"/>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Assignment and Concatenation</a:t>
            </a:r>
          </a:p>
        </p:txBody>
      </p:sp>
      <p:sp>
        <p:nvSpPr>
          <p:cNvPr id="5" name="TextBox 4">
            <a:extLst>
              <a:ext uri="{FF2B5EF4-FFF2-40B4-BE49-F238E27FC236}">
                <a16:creationId xmlns:a16="http://schemas.microsoft.com/office/drawing/2014/main" id="{887A0A12-B675-28EE-54FE-3C9DE9710D98}"/>
              </a:ext>
            </a:extLst>
          </p:cNvPr>
          <p:cNvSpPr txBox="1"/>
          <p:nvPr>
            <p:custDataLst>
              <p:tags r:id="rId2"/>
            </p:custDataLst>
          </p:nvPr>
        </p:nvSpPr>
        <p:spPr>
          <a:xfrm>
            <a:off x="2231136" y="2521258"/>
            <a:ext cx="7729728" cy="3139321"/>
          </a:xfrm>
          <a:prstGeom prst="rect">
            <a:avLst/>
          </a:prstGeom>
          <a:noFill/>
        </p:spPr>
        <p:txBody>
          <a:bodyPr wrap="square" rtlCol="0">
            <a:spAutoFit/>
          </a:bodyPr>
          <a:lstStyle/>
          <a:p>
            <a:r>
              <a:rPr lang="en-US" dirty="0">
                <a:latin typeface="Courier New" panose="02070309020205020404" pitchFamily="49" charset="0"/>
                <a:cs typeface="Courier New" panose="02070309020205020404" pitchFamily="49" charset="0"/>
              </a:rPr>
              <a:t>string&amp; operator=(const string&amp; </a:t>
            </a:r>
            <a:r>
              <a:rPr lang="en-US" dirty="0" err="1">
                <a:latin typeface="Courier New" panose="02070309020205020404" pitchFamily="49" charset="0"/>
                <a:cs typeface="Courier New" panose="02070309020205020404" pitchFamily="49" charset="0"/>
              </a:rPr>
              <a:t>rhs</a:t>
            </a:r>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string&amp; operator=(const char* s);</a:t>
            </a:r>
          </a:p>
          <a:p>
            <a:r>
              <a:rPr lang="en-US" dirty="0">
                <a:latin typeface="Courier New" panose="02070309020205020404" pitchFamily="49" charset="0"/>
                <a:cs typeface="Courier New" panose="02070309020205020404" pitchFamily="49" charset="0"/>
              </a:rPr>
              <a:t>string&amp; operator=(char c);</a:t>
            </a:r>
          </a:p>
          <a:p>
            <a:endParaRPr lang="en-US" dirty="0">
              <a:latin typeface="Courier New" panose="02070309020205020404" pitchFamily="49" charset="0"/>
              <a:cs typeface="Courier New" panose="02070309020205020404" pitchFamily="49" charset="0"/>
            </a:endParaRPr>
          </a:p>
          <a:p>
            <a:r>
              <a:rPr lang="en-US" dirty="0">
                <a:latin typeface="Courier New" panose="02070309020205020404" pitchFamily="49" charset="0"/>
                <a:cs typeface="Courier New" panose="02070309020205020404" pitchFamily="49" charset="0"/>
              </a:rPr>
              <a:t>string operator+(const string&amp; lhs, const string&amp; rhs);</a:t>
            </a:r>
          </a:p>
          <a:p>
            <a:r>
              <a:rPr lang="en-US" dirty="0">
                <a:latin typeface="Courier New" panose="02070309020205020404" pitchFamily="49" charset="0"/>
                <a:cs typeface="Courier New" panose="02070309020205020404" pitchFamily="49" charset="0"/>
              </a:rPr>
              <a:t>string operator+(const string&amp; lhs, const char* s);</a:t>
            </a:r>
          </a:p>
          <a:p>
            <a:r>
              <a:rPr lang="en-US" dirty="0">
                <a:latin typeface="Courier New" panose="02070309020205020404" pitchFamily="49" charset="0"/>
                <a:cs typeface="Courier New" panose="02070309020205020404" pitchFamily="49" charset="0"/>
              </a:rPr>
              <a:t>string operator+(const string&amp; lhs, char c);</a:t>
            </a:r>
          </a:p>
          <a:p>
            <a:endParaRPr lang="en-US" dirty="0">
              <a:latin typeface="Courier New" panose="02070309020205020404" pitchFamily="49" charset="0"/>
              <a:cs typeface="Courier New" panose="02070309020205020404" pitchFamily="49" charset="0"/>
            </a:endParaRPr>
          </a:p>
          <a:p>
            <a:r>
              <a:rPr lang="en-US" dirty="0">
                <a:latin typeface="Courier New" panose="02070309020205020404" pitchFamily="49" charset="0"/>
                <a:cs typeface="Courier New" panose="02070309020205020404" pitchFamily="49" charset="0"/>
              </a:rPr>
              <a:t>string&amp; operator+=(const string&amp; </a:t>
            </a:r>
            <a:r>
              <a:rPr lang="en-US" dirty="0" err="1">
                <a:latin typeface="Courier New" panose="02070309020205020404" pitchFamily="49" charset="0"/>
                <a:cs typeface="Courier New" panose="02070309020205020404" pitchFamily="49" charset="0"/>
              </a:rPr>
              <a:t>rhs</a:t>
            </a:r>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string&amp; operator+=(const char* s);</a:t>
            </a:r>
          </a:p>
          <a:p>
            <a:r>
              <a:rPr lang="en-US" dirty="0">
                <a:latin typeface="Courier New" panose="02070309020205020404" pitchFamily="49" charset="0"/>
                <a:cs typeface="Courier New" panose="02070309020205020404" pitchFamily="49" charset="0"/>
              </a:rPr>
              <a:t>string&amp; operator+=(char c);</a:t>
            </a:r>
          </a:p>
        </p:txBody>
      </p:sp>
    </p:spTree>
    <p:extLst>
      <p:ext uri="{BB962C8B-B14F-4D97-AF65-F5344CB8AC3E}">
        <p14:creationId xmlns:p14="http://schemas.microsoft.com/office/powerpoint/2010/main" val="26538510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59965A7-B572-0C3E-BFCB-453B54BEF797}"/>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Assignment and Concatenation Examples</a:t>
            </a:r>
          </a:p>
        </p:txBody>
      </p:sp>
      <p:sp>
        <p:nvSpPr>
          <p:cNvPr id="5" name="TextBox 4">
            <a:extLst>
              <a:ext uri="{FF2B5EF4-FFF2-40B4-BE49-F238E27FC236}">
                <a16:creationId xmlns:a16="http://schemas.microsoft.com/office/drawing/2014/main" id="{887A0A12-B675-28EE-54FE-3C9DE9710D98}"/>
              </a:ext>
            </a:extLst>
          </p:cNvPr>
          <p:cNvSpPr txBox="1"/>
          <p:nvPr>
            <p:custDataLst>
              <p:tags r:id="rId2"/>
            </p:custDataLst>
          </p:nvPr>
        </p:nvSpPr>
        <p:spPr>
          <a:xfrm>
            <a:off x="2231136" y="2521258"/>
            <a:ext cx="7729728" cy="2585323"/>
          </a:xfrm>
          <a:prstGeom prst="rect">
            <a:avLst/>
          </a:prstGeom>
          <a:noFill/>
        </p:spPr>
        <p:txBody>
          <a:bodyPr wrap="square" rtlCol="0">
            <a:spAutoFit/>
          </a:bodyPr>
          <a:lstStyle/>
          <a:p>
            <a:r>
              <a:rPr lang="en-US" dirty="0">
                <a:latin typeface="Courier New" panose="02070309020205020404" pitchFamily="49" charset="0"/>
                <a:cs typeface="Courier New" panose="02070309020205020404" pitchFamily="49" charset="0"/>
              </a:rPr>
              <a:t>string s1("hello");</a:t>
            </a:r>
          </a:p>
          <a:p>
            <a:r>
              <a:rPr lang="en-US" dirty="0">
                <a:latin typeface="Courier New" panose="02070309020205020404" pitchFamily="49" charset="0"/>
                <a:cs typeface="Courier New" panose="02070309020205020404" pitchFamily="49" charset="0"/>
              </a:rPr>
              <a:t>string s2;</a:t>
            </a:r>
          </a:p>
          <a:p>
            <a:r>
              <a:rPr lang="en-US" dirty="0">
                <a:latin typeface="Courier New" panose="02070309020205020404" pitchFamily="49" charset="0"/>
                <a:cs typeface="Courier New" panose="02070309020205020404" pitchFamily="49" charset="0"/>
              </a:rPr>
              <a:t>string s3;</a:t>
            </a:r>
          </a:p>
          <a:p>
            <a:endParaRPr lang="en-US" dirty="0">
              <a:latin typeface="Courier New" panose="02070309020205020404" pitchFamily="49" charset="0"/>
              <a:cs typeface="Courier New" panose="02070309020205020404" pitchFamily="49" charset="0"/>
            </a:endParaRPr>
          </a:p>
          <a:p>
            <a:r>
              <a:rPr lang="en-US" dirty="0">
                <a:latin typeface="Courier New" panose="02070309020205020404" pitchFamily="49" charset="0"/>
                <a:cs typeface="Courier New" panose="02070309020205020404" pitchFamily="49" charset="0"/>
              </a:rPr>
              <a:t>s1 += " ";</a:t>
            </a:r>
          </a:p>
          <a:p>
            <a:r>
              <a:rPr lang="en-US" dirty="0">
                <a:latin typeface="Courier New" panose="02070309020205020404" pitchFamily="49" charset="0"/>
                <a:cs typeface="Courier New" panose="02070309020205020404" pitchFamily="49" charset="0"/>
              </a:rPr>
              <a:t>s2 = "world";</a:t>
            </a:r>
          </a:p>
          <a:p>
            <a:r>
              <a:rPr lang="en-US" dirty="0">
                <a:latin typeface="Courier New" panose="02070309020205020404" pitchFamily="49" charset="0"/>
                <a:cs typeface="Courier New" panose="02070309020205020404" pitchFamily="49" charset="0"/>
              </a:rPr>
              <a:t>s3 = s1 + s2;</a:t>
            </a:r>
          </a:p>
          <a:p>
            <a:r>
              <a:rPr lang="en-US" dirty="0">
                <a:latin typeface="Courier New" panose="02070309020205020404" pitchFamily="49" charset="0"/>
                <a:cs typeface="Courier New" panose="02070309020205020404" pitchFamily="49" charset="0"/>
              </a:rPr>
              <a:t>s3 = s1 + "world";</a:t>
            </a:r>
          </a:p>
          <a:p>
            <a:r>
              <a:rPr lang="en-US" dirty="0">
                <a:latin typeface="Courier New" panose="02070309020205020404" pitchFamily="49" charset="0"/>
                <a:cs typeface="Courier New" panose="02070309020205020404" pitchFamily="49" charset="0"/>
              </a:rPr>
              <a:t>s3 += '!';</a:t>
            </a:r>
          </a:p>
        </p:txBody>
      </p:sp>
    </p:spTree>
    <p:extLst>
      <p:ext uri="{BB962C8B-B14F-4D97-AF65-F5344CB8AC3E}">
        <p14:creationId xmlns:p14="http://schemas.microsoft.com/office/powerpoint/2010/main" val="7434819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FF27E0-E86D-32ED-1112-7979489DA78E}"/>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The </a:t>
            </a:r>
            <a:r>
              <a:rPr lang="en-US" cap="none" dirty="0"/>
              <a:t>find</a:t>
            </a:r>
            <a:r>
              <a:rPr lang="en-US" dirty="0"/>
              <a:t> function</a:t>
            </a:r>
          </a:p>
        </p:txBody>
      </p:sp>
      <p:sp>
        <p:nvSpPr>
          <p:cNvPr id="3" name="Content Placeholder 2">
            <a:extLst>
              <a:ext uri="{FF2B5EF4-FFF2-40B4-BE49-F238E27FC236}">
                <a16:creationId xmlns:a16="http://schemas.microsoft.com/office/drawing/2014/main" id="{983EE8CC-CA58-125D-5B1A-E3AE5F101E9C}"/>
              </a:ext>
            </a:extLst>
          </p:cNvPr>
          <p:cNvSpPr>
            <a:spLocks noGrp="1"/>
          </p:cNvSpPr>
          <p:nvPr>
            <p:ph idx="1"/>
            <p:custDataLst>
              <p:tags r:id="rId2"/>
            </p:custDataLst>
          </p:nvPr>
        </p:nvSpPr>
        <p:spPr>
          <a:xfrm>
            <a:off x="2231136" y="2638045"/>
            <a:ext cx="7729728" cy="1614360"/>
          </a:xfrm>
        </p:spPr>
        <p:txBody>
          <a:bodyPr/>
          <a:lstStyle/>
          <a:p>
            <a:r>
              <a:rPr lang="en-US" dirty="0">
                <a:latin typeface="Courier New" panose="02070309020205020404" pitchFamily="49" charset="0"/>
                <a:cs typeface="Courier New" panose="02070309020205020404" pitchFamily="49" charset="0"/>
              </a:rPr>
              <a:t>size_t find(const string&amp; str, size_t pos = 0);</a:t>
            </a:r>
          </a:p>
          <a:p>
            <a:r>
              <a:rPr lang="en-US" dirty="0">
                <a:latin typeface="Courier New" panose="02070309020205020404" pitchFamily="49" charset="0"/>
                <a:cs typeface="Courier New" panose="02070309020205020404" pitchFamily="49" charset="0"/>
              </a:rPr>
              <a:t>size_t find(const char* str, size_t pos = 0);</a:t>
            </a:r>
          </a:p>
          <a:p>
            <a:r>
              <a:rPr lang="en-US" dirty="0">
                <a:latin typeface="Courier New" panose="02070309020205020404" pitchFamily="49" charset="0"/>
                <a:cs typeface="Courier New" panose="02070309020205020404" pitchFamily="49" charset="0"/>
              </a:rPr>
              <a:t>size_t find(const char c, size_t pos = 0);</a:t>
            </a:r>
          </a:p>
          <a:p>
            <a:r>
              <a:rPr lang="en-US" dirty="0"/>
              <a:t>Returns </a:t>
            </a:r>
            <a:r>
              <a:rPr lang="en-US" dirty="0">
                <a:latin typeface="Courier New" panose="02070309020205020404" pitchFamily="49" charset="0"/>
                <a:cs typeface="Courier New" panose="02070309020205020404" pitchFamily="49" charset="0"/>
              </a:rPr>
              <a:t>npos</a:t>
            </a:r>
            <a:r>
              <a:rPr lang="en-US" dirty="0"/>
              <a:t> if the string or character is not found</a:t>
            </a:r>
          </a:p>
        </p:txBody>
      </p:sp>
      <p:sp>
        <p:nvSpPr>
          <p:cNvPr id="5" name="TextBox 4">
            <a:extLst>
              <a:ext uri="{FF2B5EF4-FFF2-40B4-BE49-F238E27FC236}">
                <a16:creationId xmlns:a16="http://schemas.microsoft.com/office/drawing/2014/main" id="{C3B43381-B384-90F6-169B-853C668106E9}"/>
              </a:ext>
            </a:extLst>
          </p:cNvPr>
          <p:cNvSpPr txBox="1"/>
          <p:nvPr>
            <p:custDataLst>
              <p:tags r:id="rId3"/>
            </p:custDataLst>
          </p:nvPr>
        </p:nvSpPr>
        <p:spPr>
          <a:xfrm>
            <a:off x="1526959" y="4590833"/>
            <a:ext cx="4500979" cy="1200329"/>
          </a:xfrm>
          <a:prstGeom prst="rect">
            <a:avLst/>
          </a:prstGeom>
          <a:noFill/>
          <a:ln>
            <a:solidFill>
              <a:schemeClr val="tx1"/>
            </a:solidFill>
          </a:ln>
        </p:spPr>
        <p:txBody>
          <a:bodyPr wrap="square" rtlCol="0">
            <a:spAutoFit/>
          </a:bodyPr>
          <a:lstStyle/>
          <a:p>
            <a:r>
              <a:rPr lang="en-US" dirty="0">
                <a:latin typeface="Courier New" panose="02070309020205020404" pitchFamily="49" charset="0"/>
                <a:cs typeface="Courier New" panose="02070309020205020404" pitchFamily="49" charset="0"/>
              </a:rPr>
              <a:t>string s = "Hello, World!";</a:t>
            </a:r>
          </a:p>
          <a:p>
            <a:r>
              <a:rPr lang="en-US" dirty="0">
                <a:latin typeface="Courier New" panose="02070309020205020404" pitchFamily="49" charset="0"/>
                <a:cs typeface="Courier New" panose="02070309020205020404" pitchFamily="49" charset="0"/>
              </a:rPr>
              <a:t>size_t index = s.find("World");</a:t>
            </a:r>
          </a:p>
          <a:p>
            <a:r>
              <a:rPr lang="en-US" dirty="0">
                <a:latin typeface="Courier New" panose="02070309020205020404" pitchFamily="49" charset="0"/>
                <a:cs typeface="Courier New" panose="02070309020205020404" pitchFamily="49" charset="0"/>
              </a:rPr>
              <a:t>if (index != string::npos)</a:t>
            </a:r>
          </a:p>
          <a:p>
            <a:r>
              <a:rPr lang="en-US" dirty="0">
                <a:latin typeface="Courier New" panose="02070309020205020404" pitchFamily="49" charset="0"/>
                <a:cs typeface="Courier New" panose="02070309020205020404" pitchFamily="49" charset="0"/>
              </a:rPr>
              <a:t>	…</a:t>
            </a:r>
          </a:p>
        </p:txBody>
      </p:sp>
      <p:sp>
        <p:nvSpPr>
          <p:cNvPr id="6" name="TextBox 5">
            <a:extLst>
              <a:ext uri="{FF2B5EF4-FFF2-40B4-BE49-F238E27FC236}">
                <a16:creationId xmlns:a16="http://schemas.microsoft.com/office/drawing/2014/main" id="{97290BD8-511E-F272-36F0-F5EFC551D1C7}"/>
              </a:ext>
            </a:extLst>
          </p:cNvPr>
          <p:cNvSpPr txBox="1"/>
          <p:nvPr>
            <p:custDataLst>
              <p:tags r:id="rId4"/>
            </p:custDataLst>
          </p:nvPr>
        </p:nvSpPr>
        <p:spPr>
          <a:xfrm>
            <a:off x="6164064" y="4590833"/>
            <a:ext cx="4500979" cy="1200329"/>
          </a:xfrm>
          <a:prstGeom prst="rect">
            <a:avLst/>
          </a:prstGeom>
          <a:noFill/>
          <a:ln>
            <a:solidFill>
              <a:schemeClr val="tx1"/>
            </a:solidFill>
          </a:ln>
        </p:spPr>
        <p:txBody>
          <a:bodyPr wrap="square" rtlCol="0">
            <a:spAutoFit/>
          </a:bodyPr>
          <a:lstStyle/>
          <a:p>
            <a:r>
              <a:rPr lang="en-US" dirty="0">
                <a:latin typeface="Courier New" panose="02070309020205020404" pitchFamily="49" charset="0"/>
                <a:cs typeface="Courier New" panose="02070309020205020404" pitchFamily="49" charset="0"/>
              </a:rPr>
              <a:t>string s = "Hello, World!";</a:t>
            </a:r>
          </a:p>
          <a:p>
            <a:r>
              <a:rPr lang="en-US" dirty="0">
                <a:latin typeface="Courier New" panose="02070309020205020404" pitchFamily="49" charset="0"/>
                <a:cs typeface="Courier New" panose="02070309020205020404" pitchFamily="49" charset="0"/>
              </a:rPr>
              <a:t>size_t index = s.find('l', 6);</a:t>
            </a:r>
          </a:p>
          <a:p>
            <a:r>
              <a:rPr lang="en-US" dirty="0">
                <a:latin typeface="Courier New" panose="02070309020205020404" pitchFamily="49" charset="0"/>
                <a:cs typeface="Courier New" panose="02070309020205020404" pitchFamily="49" charset="0"/>
              </a:rPr>
              <a:t>if (index != string::npos)</a:t>
            </a:r>
          </a:p>
          <a:p>
            <a:r>
              <a:rPr lang="en-US" dirty="0">
                <a:latin typeface="Courier New" panose="02070309020205020404" pitchFamily="49" charset="0"/>
                <a:cs typeface="Courier New" panose="02070309020205020404" pitchFamily="49" charset="0"/>
              </a:rPr>
              <a:t>	…</a:t>
            </a:r>
          </a:p>
        </p:txBody>
      </p:sp>
    </p:spTree>
    <p:extLst>
      <p:ext uri="{BB962C8B-B14F-4D97-AF65-F5344CB8AC3E}">
        <p14:creationId xmlns:p14="http://schemas.microsoft.com/office/powerpoint/2010/main" val="2182236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B0D97F-1311-B46D-7CD9-1E411B866D69}"/>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Converting Between</a:t>
            </a:r>
            <a:br>
              <a:rPr lang="en-US" dirty="0"/>
            </a:br>
            <a:r>
              <a:rPr lang="en-US" dirty="0"/>
              <a:t>Numbers and strings</a:t>
            </a:r>
          </a:p>
        </p:txBody>
      </p:sp>
      <p:sp>
        <p:nvSpPr>
          <p:cNvPr id="3" name="Content Placeholder 2">
            <a:extLst>
              <a:ext uri="{FF2B5EF4-FFF2-40B4-BE49-F238E27FC236}">
                <a16:creationId xmlns:a16="http://schemas.microsoft.com/office/drawing/2014/main" id="{792176B7-6DDE-0FC7-2E94-673CB7777FC0}"/>
              </a:ext>
            </a:extLst>
          </p:cNvPr>
          <p:cNvSpPr>
            <a:spLocks noGrp="1"/>
          </p:cNvSpPr>
          <p:nvPr>
            <p:ph sz="half" idx="1"/>
            <p:custDataLst>
              <p:tags r:id="rId2"/>
            </p:custDataLst>
          </p:nvPr>
        </p:nvSpPr>
        <p:spPr>
          <a:xfrm>
            <a:off x="1581912" y="2638044"/>
            <a:ext cx="4514088" cy="3101982"/>
          </a:xfrm>
        </p:spPr>
        <p:txBody>
          <a:bodyPr>
            <a:normAutofit fontScale="92500"/>
          </a:bodyPr>
          <a:lstStyle/>
          <a:p>
            <a:r>
              <a:rPr lang="en-US" dirty="0">
                <a:latin typeface="Courier New" panose="02070309020205020404" pitchFamily="49" charset="0"/>
                <a:cs typeface="Courier New" panose="02070309020205020404" pitchFamily="49" charset="0"/>
              </a:rPr>
              <a:t>string to_string(int val);</a:t>
            </a:r>
          </a:p>
          <a:p>
            <a:r>
              <a:rPr lang="en-US" dirty="0">
                <a:latin typeface="Courier New" panose="02070309020205020404" pitchFamily="49" charset="0"/>
                <a:cs typeface="Courier New" panose="02070309020205020404" pitchFamily="49" charset="0"/>
              </a:rPr>
              <a:t>string to_string(double val);</a:t>
            </a:r>
          </a:p>
          <a:p>
            <a:endParaRPr lang="en-US" dirty="0">
              <a:latin typeface="Courier New" panose="02070309020205020404" pitchFamily="49" charset="0"/>
              <a:cs typeface="Courier New" panose="02070309020205020404" pitchFamily="49" charset="0"/>
            </a:endParaRPr>
          </a:p>
          <a:p>
            <a:r>
              <a:rPr lang="en-US" dirty="0">
                <a:latin typeface="Courier New" panose="02070309020205020404" pitchFamily="49" charset="0"/>
                <a:cs typeface="Courier New" panose="02070309020205020404" pitchFamily="49" charset="0"/>
              </a:rPr>
              <a:t>int stoi(const string&amp;  str,</a:t>
            </a:r>
          </a:p>
          <a:p>
            <a:pPr marL="228600" lvl="1" indent="0">
              <a:buNone/>
            </a:pPr>
            <a:r>
              <a:rPr lang="en-US" sz="1900" dirty="0">
                <a:latin typeface="Courier New" panose="02070309020205020404" pitchFamily="49" charset="0"/>
                <a:cs typeface="Courier New" panose="02070309020205020404" pitchFamily="49" charset="0"/>
              </a:rPr>
              <a:t>	size_t* end = nullptr,</a:t>
            </a:r>
          </a:p>
          <a:p>
            <a:pPr marL="228600" lvl="1" indent="0">
              <a:buNone/>
            </a:pPr>
            <a:r>
              <a:rPr lang="en-US" sz="1900" dirty="0">
                <a:latin typeface="Courier New" panose="02070309020205020404" pitchFamily="49" charset="0"/>
                <a:cs typeface="Courier New" panose="02070309020205020404" pitchFamily="49" charset="0"/>
              </a:rPr>
              <a:t>	int radix = 10);</a:t>
            </a:r>
          </a:p>
          <a:p>
            <a:r>
              <a:rPr lang="en-US" dirty="0">
                <a:latin typeface="Courier New" panose="02070309020205020404" pitchFamily="49" charset="0"/>
                <a:cs typeface="Courier New" panose="02070309020205020404" pitchFamily="49" charset="0"/>
              </a:rPr>
              <a:t>double stod(const string&amp;  str,</a:t>
            </a:r>
          </a:p>
          <a:p>
            <a:pPr marL="0" indent="0">
              <a:buNone/>
            </a:pPr>
            <a:r>
              <a:rPr lang="en-US" dirty="0">
                <a:latin typeface="Courier New" panose="02070309020205020404" pitchFamily="49" charset="0"/>
                <a:cs typeface="Courier New" panose="02070309020205020404" pitchFamily="49" charset="0"/>
              </a:rPr>
              <a:t>	size_t* end = nullptr);</a:t>
            </a:r>
          </a:p>
        </p:txBody>
      </p:sp>
      <p:sp>
        <p:nvSpPr>
          <p:cNvPr id="6" name="Content Placeholder 5">
            <a:extLst>
              <a:ext uri="{FF2B5EF4-FFF2-40B4-BE49-F238E27FC236}">
                <a16:creationId xmlns:a16="http://schemas.microsoft.com/office/drawing/2014/main" id="{EE316BD6-ECF2-698B-6056-9FED16F441B7}"/>
              </a:ext>
            </a:extLst>
          </p:cNvPr>
          <p:cNvSpPr>
            <a:spLocks noGrp="1"/>
          </p:cNvSpPr>
          <p:nvPr>
            <p:ph sz="half" idx="2"/>
            <p:custDataLst>
              <p:tags r:id="rId3"/>
            </p:custDataLst>
          </p:nvPr>
        </p:nvSpPr>
        <p:spPr>
          <a:xfrm>
            <a:off x="6338315" y="2638044"/>
            <a:ext cx="4270247" cy="3101982"/>
          </a:xfrm>
        </p:spPr>
        <p:txBody>
          <a:bodyPr>
            <a:normAutofit fontScale="92500"/>
          </a:bodyPr>
          <a:lstStyle/>
          <a:p>
            <a:r>
              <a:rPr lang="en-US" dirty="0">
                <a:latin typeface="Courier New" panose="02070309020205020404" pitchFamily="49" charset="0"/>
                <a:cs typeface="Courier New" panose="02070309020205020404" pitchFamily="49" charset="0"/>
              </a:rPr>
              <a:t>string s1 = to_string(123);</a:t>
            </a:r>
          </a:p>
          <a:p>
            <a:r>
              <a:rPr lang="en-US" dirty="0">
                <a:latin typeface="Courier New" panose="02070309020205020404" pitchFamily="49" charset="0"/>
                <a:cs typeface="Courier New" panose="02070309020205020404" pitchFamily="49" charset="0"/>
              </a:rPr>
              <a:t>string s2 = to_string(3.14);</a:t>
            </a:r>
          </a:p>
          <a:p>
            <a:endParaRPr lang="en-US" dirty="0">
              <a:latin typeface="Courier New" panose="02070309020205020404" pitchFamily="49" charset="0"/>
              <a:cs typeface="Courier New" panose="02070309020205020404" pitchFamily="49" charset="0"/>
            </a:endParaRPr>
          </a:p>
          <a:p>
            <a:r>
              <a:rPr lang="en-US" dirty="0">
                <a:latin typeface="Courier New" panose="02070309020205020404" pitchFamily="49" charset="0"/>
                <a:cs typeface="Courier New" panose="02070309020205020404" pitchFamily="49" charset="0"/>
              </a:rPr>
              <a:t>int i = stoi(s1);</a:t>
            </a:r>
          </a:p>
          <a:p>
            <a:r>
              <a:rPr lang="en-US" dirty="0">
                <a:latin typeface="Courier New" panose="02070309020205020404" pitchFamily="49" charset="0"/>
                <a:cs typeface="Courier New" panose="02070309020205020404" pitchFamily="49" charset="0"/>
              </a:rPr>
              <a:t>double d = stod(s2);</a:t>
            </a:r>
          </a:p>
        </p:txBody>
      </p:sp>
    </p:spTree>
    <p:extLst>
      <p:ext uri="{BB962C8B-B14F-4D97-AF65-F5344CB8AC3E}">
        <p14:creationId xmlns:p14="http://schemas.microsoft.com/office/powerpoint/2010/main" val="299330683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1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1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8&quot;/&gt;&lt;/TableIndex&gt;&lt;/ShapeTextInfo&gt;"/>
</p:tagLst>
</file>

<file path=ppt/tags/tag1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1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1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1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8&quot;/&gt;&lt;/TableIndex&gt;&lt;/ShapeTextInfo&gt;"/>
</p:tagLst>
</file>

<file path=ppt/tags/tag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2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2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3&quot;/&gt;&lt;/TableIndex&gt;&lt;/ShapeTextInfo&gt;"/>
</p:tagLst>
</file>

<file path=ppt/tags/tag2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2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2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3&quot;/&gt;&lt;/TableIndex&gt;&lt;/ShapeTextInfo&gt;"/>
</p:tagLst>
</file>

<file path=ppt/tags/tag2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8&quot;/&gt;&lt;/TableIndex&gt;&lt;/ShapeTextInfo&gt;"/>
</p:tagLst>
</file>

<file path=ppt/tags/tag2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2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8&quot;/&gt;&lt;/TableIndex&gt;&lt;/ShapeTextInfo&gt;"/>
</p:tagLst>
</file>

<file path=ppt/tags/tag3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3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8&quot;/&gt;&lt;/TableIndex&gt;&lt;/ShapeTextInfo&gt;"/>
</p:tagLst>
</file>

<file path=ppt/tags/tag3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34.xml><?xml version="1.0" encoding="utf-8"?>
<p:tagLst xmlns:a="http://schemas.openxmlformats.org/drawingml/2006/main" xmlns:r="http://schemas.openxmlformats.org/officeDocument/2006/relationships" xmlns:p="http://schemas.openxmlformats.org/presentationml/2006/main">
  <p:tag name="PRESENTER_DUMMYTAG" val="&lt;DummyForForceWrite&gt;&lt;/DummyForForceWrite&gt;"/>
  <p:tag name="HTML_SHAPEINFO" val="&lt;ThreeDShapeInfo&gt;&lt;uuid val=&quot;{34F38273-3F54-4075-968B-FF87DA7081C4}&quot;/&gt;&lt;isInvalidForFieldText val=&quot;0&quot;/&gt;&lt;Image&gt;&lt;filename val=&quot;C:\Users\delroy\AppData\Local\Temp\CP131921235515Session\CPTrustFolder131921235515\PPTImport1319211284875\data\asimages\{34F38273-3F54-4075-968B-FF87DA7081C4}_1.png&quot;/&gt;&lt;left val=&quot;167&quot;/&gt;&lt;top val=&quot;249&quot;/&gt;&lt;width val=&quot;945&quot;/&gt;&lt;height val=&quot;174&quot;/&gt;&lt;hasText val=&quot;1&quot;/&gt;&lt;/Image&gt;&lt;/ThreeDShapeInfo&gt;"/>
  <p:tag name="PRESENTER_SHAPETEXTINFO" val="&lt;ShapeTextInfo&gt;&lt;TableIndex row=&quot;-1&quot; col=&quot;-1&quot;&gt;&lt;linesCount val=&quot;1&quot;/&gt;&lt;lineCharCount val=&quot;22&quot;/&gt;&lt;/TableIndex&gt;&lt;/ShapeTextInfo&gt;"/>
</p:tagLst>
</file>

<file path=ppt/tags/tag35.xml><?xml version="1.0" encoding="utf-8"?>
<p:tagLst xmlns:a="http://schemas.openxmlformats.org/drawingml/2006/main" xmlns:r="http://schemas.openxmlformats.org/officeDocument/2006/relationships" xmlns:p="http://schemas.openxmlformats.org/presentationml/2006/main">
  <p:tag name="PRESENTER_DUMMYTAG" val="&lt;DummyForForceWrite&gt;&lt;/DummyForForceWrite&gt;"/>
  <p:tag name="HTML_SHAPEINFO" val="&lt;ThreeDShapeInfo&gt;&lt;uuid val=&quot;{0CEFA973-F727-46D5-8394-D9552C89C73A}&quot;/&gt;&lt;isInvalidForFieldText val=&quot;0&quot;/&gt;&lt;Image&gt;&lt;filename val=&quot;C:\Users\delroy\AppData\Local\Temp\CP131921235515Session\CPTrustFolder131921235515\PPTImport1319211284875\data\asimages\{0CEFA973-F727-46D5-8394-D9552C89C73A}_1.png&quot;/&gt;&lt;left val=&quot;282&quot;/&gt;&lt;top val=&quot;452&quot;/&gt;&lt;width val=&quot;715&quot;/&gt;&lt;height val=&quot;135&quot;/&gt;&lt;hasText val=&quot;1&quot;/&gt;&lt;/Image&gt;&lt;/ThreeDShapeInfo&gt;"/>
  <p:tag name="PRESENTER_SHAPETEXTINFO" val="&lt;ShapeTextInfo&gt;&lt;TableIndex row=&quot;-1&quot; col=&quot;-1&quot;&gt;&lt;linesCount val=&quot;1&quot;/&gt;&lt;lineCharCount val=&quot;15&quot;/&gt;&lt;/TableIndex&gt;&lt;/ShapeTextInfo&gt;"/>
</p:tagLst>
</file>

<file path=ppt/tags/tag36.xml><?xml version="1.0" encoding="utf-8"?>
<p:tagLst xmlns:a="http://schemas.openxmlformats.org/drawingml/2006/main" xmlns:r="http://schemas.openxmlformats.org/officeDocument/2006/relationships" xmlns:p="http://schemas.openxmlformats.org/presentationml/2006/main">
  <p:tag name="PRESENTER_DUMMYTAG" val="&lt;DummyForForceWrite&gt;&lt;/DummyForForceWrite&gt;"/>
  <p:tag name="HTML_SHAPEINFO" val="&lt;ThreeDShapeInfo&gt;&lt;uuid val=&quot;{308C520B-5E68-476A-8DF6-EA3F8F5CC8E0}&quot;/&gt;&lt;isInvalidForFieldText val=&quot;0&quot;/&gt;&lt;Image&gt;&lt;filename val=&quot;C:\Users\delroy\AppData\Local\Temp\CP131921235515Session\CPTrustFolder131921235515\PPTImport1319211284875\data\asimages\{308C520B-5E68-476A-8DF6-EA3F8F5CC8E0}_1.png&quot;/&gt;&lt;left val=&quot;167&quot;/&gt;&lt;top val=&quot;647&quot;/&gt;&lt;width val=&quot;159&quot;/&gt;&lt;height val=&quot;35&quot;/&gt;&lt;hasText val=&quot;1&quot;/&gt;&lt;/Image&gt;&lt;/ThreeDShapeInfo&gt;"/>
  <p:tag name="PRESENTER_SHAPETEXTINFO" val="&lt;ShapeTextInfo&gt;&lt;TableIndex row=&quot;-1&quot; col=&quot;-1&quot;&gt;&lt;linesCount val=&quot;1&quot;/&gt;&lt;lineCharCount val=&quot;21&quot;/&gt;&lt;/TableIndex&gt;&lt;/ShapeTextInfo&gt;"/>
</p:tagLst>
</file>

<file path=ppt/tags/tag37.xml><?xml version="1.0" encoding="utf-8"?>
<p:tagLst xmlns:a="http://schemas.openxmlformats.org/drawingml/2006/main" xmlns:r="http://schemas.openxmlformats.org/officeDocument/2006/relationships" xmlns:p="http://schemas.openxmlformats.org/presentationml/2006/main">
  <p:tag name="HTML_SHAPEINFO" val="&lt;ThreeDShapeInfo&gt;&lt;uuid val=&quot;{0337A9C6-CEA3-45FA-AABE-F8CE69BC3A7A}&quot;/&gt;&lt;isInvalidForFieldText val=&quot;0&quot;/&gt;&lt;Image&gt;&lt;filename val=&quot;C:\Users\delroy\AppData\Local\Temp\CP131921235515Session\CPTrustFolder131921235515\PPTImport1319211284875\data\asimages\{0337A9C6-CEA3-45FA-AABE-F8CE69BC3A7A}_2.png&quot;/&gt;&lt;left val=&quot;233&quot;/&gt;&lt;top val=&quot;100&quot;/&gt;&lt;width val=&quot;813&quot;/&gt;&lt;height val=&quot;126&quot;/&gt;&lt;hasText val=&quot;1&quot;/&gt;&lt;/Image&gt;&lt;/ThreeDShapeInfo&gt;"/>
  <p:tag name="PRESENTER_SHAPETEXTINFO" val="&lt;ShapeTextInfo&gt;&lt;TableIndex row=&quot;-1&quot; col=&quot;-1&quot;&gt;&lt;linesCount val=&quot;1&quot;/&gt;&lt;lineCharCount val=&quot;20&quot;/&gt;&lt;/TableIndex&gt;&lt;/ShapeTextInfo&gt;"/>
</p:tagLst>
</file>

<file path=ppt/tags/tag38.xml><?xml version="1.0" encoding="utf-8"?>
<p:tagLst xmlns:a="http://schemas.openxmlformats.org/drawingml/2006/main" xmlns:r="http://schemas.openxmlformats.org/officeDocument/2006/relationships" xmlns:p="http://schemas.openxmlformats.org/presentationml/2006/main">
  <p:tag name="HTML_SHAPEINFO" val="&lt;ThreeDShapeInfo&gt;&lt;uuid val=&quot;{584DF863-7376-460B-A6C5-60F7D990046F}&quot;/&gt;&lt;isInvalidForFieldText val=&quot;0&quot;/&gt;&lt;Image&gt;&lt;filename val=&quot;C:\Users\delroy\AppData\Local\Temp\CP131921235515Session\CPTrustFolder131921235515\PPTImport1319211284875\data\asimages\{584DF863-7376-460B-A6C5-60F7D990046F}_2.png&quot;/&gt;&lt;left val=&quot;229&quot;/&gt;&lt;top val=&quot;272&quot;/&gt;&lt;width val=&quot;835&quot;/&gt;&lt;height val=&quot;331&quot;/&gt;&lt;hasText val=&quot;1&quot;/&gt;&lt;/Image&gt;&lt;/ThreeDShapeInfo&gt;"/>
  <p:tag name="PRESENTER_SHAPETEXTINFO" val="&lt;ShapeTextInfo&gt;&lt;TableIndex row=&quot;-1&quot; col=&quot;-1&quot;&gt;&lt;linesCount val=&quot;8&quot;/&gt;&lt;lineCharCount val=&quot;34&quot;/&gt;&lt;lineCharCount val=&quot;66&quot;/&gt;&lt;lineCharCount val=&quot;56&quot;/&gt;&lt;lineCharCount val=&quot;9&quot;/&gt;&lt;lineCharCount val=&quot;12&quot;/&gt;&lt;lineCharCount val=&quot;12&quot;/&gt;&lt;lineCharCount val=&quot;13&quot;/&gt;&lt;lineCharCount val=&quot;13&quot;/&gt;&lt;/TableIndex&gt;&lt;/ShapeTextInfo&gt;"/>
</p:tagLst>
</file>

<file path=ppt/tags/tag39.xml><?xml version="1.0" encoding="utf-8"?>
<p:tagLst xmlns:a="http://schemas.openxmlformats.org/drawingml/2006/main" xmlns:r="http://schemas.openxmlformats.org/officeDocument/2006/relationships" xmlns:p="http://schemas.openxmlformats.org/presentationml/2006/main">
  <p:tag name="HTML_SHAPEINFO" val="&lt;ThreeDShapeInfo&gt;&lt;uuid val=&quot;{3D6A8026-0510-4FE9-84E6-E207BB0DE0E4}&quot;/&gt;&lt;isInvalidForFieldText val=&quot;0&quot;/&gt;&lt;Image&gt;&lt;filename val=&quot;C:\Users\delroy\AppData\Local\Temp\CP131921235515Session\CPTrustFolder131921235515\PPTImport1319211284875\data\asimages\{3D6A8026-0510-4FE9-84E6-E207BB0DE0E4}_3.png&quot;/&gt;&lt;left val=&quot;165&quot;/&gt;&lt;top val=&quot;242&quot;/&gt;&lt;width val=&quot;449&quot;/&gt;&lt;height val=&quot;85&quot;/&gt;&lt;hasText val=&quot;1&quot;/&gt;&lt;/Image&gt;&lt;/ThreeDShapeInfo&gt;"/>
  <p:tag name="PRESENTER_SHAPETEXTINFO" val="&lt;ShapeTextInfo&gt;&lt;TableIndex row=&quot;-1&quot; col=&quot;-1&quot;&gt;&lt;linesCount val=&quot;1&quot;/&gt;&lt;lineCharCount val=&quot;6&quot;/&gt;&lt;/TableIndex&gt;&lt;/ShapeTextInfo&gt;"/>
</p:tagLst>
</file>

<file path=ppt/tags/tag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40.xml><?xml version="1.0" encoding="utf-8"?>
<p:tagLst xmlns:a="http://schemas.openxmlformats.org/drawingml/2006/main" xmlns:r="http://schemas.openxmlformats.org/officeDocument/2006/relationships" xmlns:p="http://schemas.openxmlformats.org/presentationml/2006/main">
  <p:tag name="HTML_SHAPEINFO" val="&lt;ThreeDShapeInfo&gt;&lt;uuid val=&quot;{4C137DE2-B56D-4858-AA3E-BC2C57A5478F}&quot;/&gt;&lt;isInvalidForFieldText val=&quot;0&quot;/&gt;&lt;Image&gt;&lt;filename val=&quot;C:\Users\delroy\AppData\Local\Temp\CP131921235515Session\CPTrustFolder131921235515\PPTImport1319211284875\data\asimages\{4C137DE2-B56D-4858-AA3E-BC2C57A5478F}_3.png&quot;/&gt;&lt;left val=&quot;161&quot;/&gt;&lt;top val=&quot;326&quot;/&gt;&lt;width val=&quot;454&quot;/&gt;&lt;height val=&quot;276&quot;/&gt;&lt;hasText val=&quot;1&quot;/&gt;&lt;/Image&gt;&lt;/ThreeDShapeInfo&gt;"/>
  <p:tag name="PRESENTER_SHAPETEXTINFO" val="&lt;ShapeTextInfo&gt;&lt;TableIndex row=&quot;-1&quot; col=&quot;-1&quot;&gt;&lt;linesCount val=&quot;7&quot;/&gt;&lt;lineCharCount val=&quot;39&quot;/&gt;&lt;lineCharCount val=&quot;21&quot;/&gt;&lt;lineCharCount val=&quot;39&quot;/&gt;&lt;lineCharCount val=&quot;18&quot;/&gt;&lt;lineCharCount val=&quot;36&quot;/&gt;&lt;lineCharCount val=&quot;13&quot;/&gt;&lt;lineCharCount val=&quot;13&quot;/&gt;&lt;/TableIndex&gt;&lt;/ShapeTextInfo&gt;"/>
</p:tagLst>
</file>

<file path=ppt/tags/tag41.xml><?xml version="1.0" encoding="utf-8"?>
<p:tagLst xmlns:a="http://schemas.openxmlformats.org/drawingml/2006/main" xmlns:r="http://schemas.openxmlformats.org/officeDocument/2006/relationships" xmlns:p="http://schemas.openxmlformats.org/presentationml/2006/main">
  <p:tag name="HTML_SHAPEINFO" val="&lt;ThreeDShapeInfo&gt;&lt;uuid val=&quot;{5C93EEE8-E9E5-44E5-99F6-E55E18A18082}&quot;/&gt;&lt;isInvalidForFieldText val=&quot;0&quot;/&gt;&lt;Image&gt;&lt;filename val=&quot;C:\Users\delroy\AppData\Local\Temp\CP131921235515Session\CPTrustFolder131921235515\PPTImport1319211284875\data\asimages\{5C93EEE8-E9E5-44E5-99F6-E55E18A18082}_3.png&quot;/&gt;&lt;left val=&quot;660&quot;/&gt;&lt;top val=&quot;325&quot;/&gt;&lt;width val=&quot;518&quot;/&gt;&lt;height val=&quot;278&quot;/&gt;&lt;hasText val=&quot;1&quot;/&gt;&lt;/Image&gt;&lt;/ThreeDShapeInfo&gt;"/>
  <p:tag name="PRESENTER_SHAPETEXTINFO" val="&lt;ShapeTextInfo&gt;&lt;TableIndex row=&quot;-1&quot; col=&quot;-1&quot;&gt;&lt;linesCount val=&quot;6&quot;/&gt;&lt;lineCharCount val=&quot;37&quot;/&gt;&lt;lineCharCount val=&quot;32&quot;/&gt;&lt;lineCharCount val=&quot;40&quot;/&gt;&lt;lineCharCount val=&quot;29&quot;/&gt;&lt;lineCharCount val=&quot;47&quot;/&gt;&lt;lineCharCount val=&quot;38&quot;/&gt;&lt;/TableIndex&gt;&lt;/ShapeTextInfo&gt;"/>
</p:tagLst>
</file>

<file path=ppt/tags/tag42.xml><?xml version="1.0" encoding="utf-8"?>
<p:tagLst xmlns:a="http://schemas.openxmlformats.org/drawingml/2006/main" xmlns:r="http://schemas.openxmlformats.org/officeDocument/2006/relationships" xmlns:p="http://schemas.openxmlformats.org/presentationml/2006/main">
  <p:tag name="HTML_SHAPEINFO" val="&lt;ThreeDShapeInfo&gt;&lt;uuid val=&quot;{46A34908-86B1-4C55-8307-41FC6CC6E1BF}&quot;/&gt;&lt;isInvalidForFieldText val=&quot;0&quot;/&gt;&lt;Image&gt;&lt;filename val=&quot;C:\Users\delroy\AppData\Local\Temp\CP131921235515Session\CPTrustFolder131921235515\PPTImport1319211284875\data\asimages\{46A34908-86B1-4C55-8307-41FC6CC6E1BF}_3.png&quot;/&gt;&lt;left val=&quot;664&quot;/&gt;&lt;top val=&quot;242&quot;/&gt;&lt;width val=&quot;449&quot;/&gt;&lt;height val=&quot;85&quot;/&gt;&lt;hasText val=&quot;1&quot;/&gt;&lt;/Image&gt;&lt;/ThreeDShapeInfo&gt;"/>
  <p:tag name="PRESENTER_SHAPETEXTINFO" val="&lt;ShapeTextInfo&gt;&lt;TableIndex row=&quot;-1&quot; col=&quot;-1&quot;&gt;&lt;linesCount val=&quot;1&quot;/&gt;&lt;lineCharCount val=&quot;12&quot;/&gt;&lt;/TableIndex&gt;&lt;/ShapeTextInfo&gt;"/>
</p:tagLst>
</file>

<file path=ppt/tags/tag43.xml><?xml version="1.0" encoding="utf-8"?>
<p:tagLst xmlns:a="http://schemas.openxmlformats.org/drawingml/2006/main" xmlns:r="http://schemas.openxmlformats.org/officeDocument/2006/relationships" xmlns:p="http://schemas.openxmlformats.org/presentationml/2006/main">
  <p:tag name="HTML_SHAPEINFO" val="&lt;ThreeDShapeInfo&gt;&lt;uuid val=&quot;{97429FC4-8218-4FCD-BAD1-E1F4D349906B}&quot;/&gt;&lt;isInvalidForFieldText val=&quot;0&quot;/&gt;&lt;Image&gt;&lt;filename val=&quot;C:\Users\delroy\AppData\Local\Temp\CP131921235515Session\CPTrustFolder131921235515\PPTImport1319211284875\data\asimages\{97429FC4-8218-4FCD-BAD1-E1F4D349906B}_3.png&quot;/&gt;&lt;left val=&quot;233&quot;/&gt;&lt;top val=&quot;100&quot;/&gt;&lt;width val=&quot;813&quot;/&gt;&lt;height val=&quot;126&quot;/&gt;&lt;hasText val=&quot;1&quot;/&gt;&lt;/Image&gt;&lt;/ThreeDShapeInfo&gt;"/>
  <p:tag name="PRESENTER_SHAPETEXTINFO" val="&lt;ShapeTextInfo&gt;&lt;TableIndex row=&quot;-1&quot; col=&quot;-1&quot;&gt;&lt;linesCount val=&quot;1&quot;/&gt;&lt;lineCharCount val=&quot;21&quot;/&gt;&lt;/TableIndex&gt;&lt;/ShapeTextInfo&gt;"/>
</p:tagLst>
</file>

<file path=ppt/tags/tag44.xml><?xml version="1.0" encoding="utf-8"?>
<p:tagLst xmlns:a="http://schemas.openxmlformats.org/drawingml/2006/main" xmlns:r="http://schemas.openxmlformats.org/officeDocument/2006/relationships" xmlns:p="http://schemas.openxmlformats.org/presentationml/2006/main">
  <p:tag name="HTML_SHAPEINFO" val="&lt;ThreeDShapeInfo&gt;&lt;uuid val=&quot;{FBCF4BED-F346-4EAA-845C-A2EFF8508010}&quot;/&gt;&lt;isInvalidForFieldText val=&quot;0&quot;/&gt;&lt;Image&gt;&lt;filename val=&quot;C:\Users\delroy\AppData\Local\Temp\CP131921235515Session\CPTrustFolder131921235515\PPTImport1319211284875\data\asimages\{FBCF4BED-F346-4EAA-845C-A2EFF8508010}_4.png&quot;/&gt;&lt;left val=&quot;233&quot;/&gt;&lt;top val=&quot;100&quot;/&gt;&lt;width val=&quot;813&quot;/&gt;&lt;height val=&quot;126&quot;/&gt;&lt;hasText val=&quot;1&quot;/&gt;&lt;/Image&gt;&lt;/ThreeDShapeInfo&gt;"/>
  <p:tag name="PRESENTER_SHAPETEXTINFO" val="&lt;ShapeTextInfo&gt;&lt;TableIndex row=&quot;-1&quot; col=&quot;-1&quot;&gt;&lt;linesCount val=&quot;1&quot;/&gt;&lt;lineCharCount val=&quot;19&quot;/&gt;&lt;/TableIndex&gt;&lt;/ShapeTextInfo&gt;"/>
</p:tagLst>
</file>

<file path=ppt/tags/tag45.xml><?xml version="1.0" encoding="utf-8"?>
<p:tagLst xmlns:a="http://schemas.openxmlformats.org/drawingml/2006/main" xmlns:r="http://schemas.openxmlformats.org/officeDocument/2006/relationships" xmlns:p="http://schemas.openxmlformats.org/presentationml/2006/main">
  <p:tag name="HTML_AUTOSHAPE_INFO" val="&lt;ThreeDShapeInfo&gt;&lt;uuid val=&quot;{67FEEFC1-3506-41BD-B25B-87A7E4758A8B}&quot;/&gt;&lt;isInvalidForFieldText val=&quot;0&quot;/&gt;&lt;Image&gt;&lt;filename val=&quot;C:\Users\delroy\AppData\Local\Temp\CP131921235515Session\CPTrustFolder131921235515\PPTImport1319211284875\data\asimages\{67FEEFC1-3506-41BD-B25B-87A7E4758A8B}.png&quot;/&gt;&lt;left val=&quot;124&quot;/&gt;&lt;top val=&quot;359&quot;/&gt;&lt;width val=&quot;446&quot;/&gt;&lt;height val=&quot;135&quot;/&gt;&lt;hasText val=&quot;1&quot;/&gt;&lt;/Image&gt;&lt;/ThreeDShapeInfo&gt;"/>
</p:tagLst>
</file>

<file path=ppt/tags/tag46.xml><?xml version="1.0" encoding="utf-8"?>
<p:tagLst xmlns:a="http://schemas.openxmlformats.org/drawingml/2006/main" xmlns:r="http://schemas.openxmlformats.org/officeDocument/2006/relationships" xmlns:p="http://schemas.openxmlformats.org/presentationml/2006/main">
  <p:tag name="HTML_SHAPEINFO" val="&lt;ThreeDShapeInfo&gt;&lt;uuid val=&quot;{D0B42DD9-D85A-4893-ADC9-ED04A3D83C89}&quot;/&gt;&lt;isInvalidForFieldText val=&quot;0&quot;/&gt;&lt;Image&gt;&lt;filename val=&quot;C:\Users\delroy\AppData\Local\Temp\CP131921235515Session\CPTrustFolder131921235515\PPTImport1319211284875\data\asimages\{D0B42DD9-D85A-4893-ADC9-ED04A3D83C89}_4.png&quot;/&gt;&lt;left val=&quot;660&quot;/&gt;&lt;top val=&quot;273&quot;/&gt;&lt;width val=&quot;453&quot;/&gt;&lt;height val=&quot;329&quot;/&gt;&lt;hasText val=&quot;1&quot;/&gt;&lt;/Image&gt;&lt;/ThreeDShapeInfo&gt;"/>
  <p:tag name="PRESENTER_SHAPETEXTINFO" val="&lt;ShapeTextInfo&gt;&lt;TableIndex row=&quot;-1&quot; col=&quot;-1&quot;&gt;&lt;linesCount val=&quot;3&quot;/&gt;&lt;lineCharCount val=&quot;17&quot;/&gt;&lt;lineCharCount val=&quot;15&quot;/&gt;&lt;lineCharCount val=&quot;18&quot;/&gt;&lt;/TableIndex&gt;&lt;/ShapeTextInfo&gt;"/>
</p:tagLst>
</file>

<file path=ppt/tags/tag47.xml><?xml version="1.0" encoding="utf-8"?>
<p:tagLst xmlns:a="http://schemas.openxmlformats.org/drawingml/2006/main" xmlns:r="http://schemas.openxmlformats.org/officeDocument/2006/relationships" xmlns:p="http://schemas.openxmlformats.org/presentationml/2006/main">
  <p:tag name="HTML_SHAPEINFO" val="&lt;ThreeDShapeInfo&gt;&lt;uuid val=&quot;{CF23B354-FEF4-4C5A-AF93-4D5AF473184A}&quot;/&gt;&lt;isInvalidForFieldText val=&quot;0&quot;/&gt;&lt;Image&gt;&lt;filename val=&quot;C:\Users\delroy\AppData\Local\Temp\CP131921235515Session\CPTrustFolder131921235515\PPTImport1319211284875\data\asimages\{CF23B354-FEF4-4C5A-AF93-4D5AF473184A}_5.png&quot;/&gt;&lt;left val=&quot;233&quot;/&gt;&lt;top val=&quot;100&quot;/&gt;&lt;width val=&quot;813&quot;/&gt;&lt;height val=&quot;126&quot;/&gt;&lt;hasText val=&quot;1&quot;/&gt;&lt;/Image&gt;&lt;/ThreeDShapeInfo&gt;"/>
  <p:tag name="PRESENTER_SHAPETEXTINFO" val="&lt;ShapeTextInfo&gt;&lt;TableIndex row=&quot;-1&quot; col=&quot;-1&quot;&gt;&lt;linesCount val=&quot;1&quot;/&gt;&lt;lineCharCount val=&quot;16&quot;/&gt;&lt;/TableIndex&gt;&lt;/ShapeTextInfo&gt;"/>
</p:tagLst>
</file>

<file path=ppt/tags/tag48.xml><?xml version="1.0" encoding="utf-8"?>
<p:tagLst xmlns:a="http://schemas.openxmlformats.org/drawingml/2006/main" xmlns:r="http://schemas.openxmlformats.org/officeDocument/2006/relationships" xmlns:p="http://schemas.openxmlformats.org/presentationml/2006/main">
  <p:tag name="HTML_SHAPEINFO" val="&lt;ThreeDShapeInfo&gt;&lt;uuid val=&quot;{E9E88A85-3C32-4222-BDD4-F228CCD9F743}&quot;/&gt;&lt;isInvalidForFieldText val=&quot;0&quot;/&gt;&lt;Image&gt;&lt;filename val=&quot;C:\Users\delroy\AppData\Local\Temp\CP131921235515Session\CPTrustFolder131921235515\PPTImport1319211284875\data\asimages\{E9E88A85-3C32-4222-BDD4-F228CCD9F743}_5.png&quot;/&gt;&lt;left val=&quot;123&quot;/&gt;&lt;top val=&quot;262&quot;/&gt;&lt;width val=&quot;485&quot;/&gt;&lt;height val=&quot;329&quot;/&gt;&lt;hasText val=&quot;1&quot;/&gt;&lt;/Image&gt;&lt;/ThreeDShapeInfo&gt;"/>
  <p:tag name="PRESENTER_SHAPETEXTINFO" val="&lt;ShapeTextInfo&gt;&lt;TableIndex row=&quot;-1&quot; col=&quot;-1&quot;&gt;&lt;linesCount val=&quot;4&quot;/&gt;&lt;lineCharCount val=&quot;30&quot;/&gt;&lt;lineCharCount val=&quot;28&quot;/&gt;&lt;lineCharCount val=&quot;22&quot;/&gt;&lt;lineCharCount val=&quot;19&quot;/&gt;&lt;/TableIndex&gt;&lt;/ShapeTextInfo&gt;"/>
</p:tagLst>
</file>

<file path=ppt/tags/tag49.xml><?xml version="1.0" encoding="utf-8"?>
<p:tagLst xmlns:a="http://schemas.openxmlformats.org/drawingml/2006/main" xmlns:r="http://schemas.openxmlformats.org/officeDocument/2006/relationships" xmlns:p="http://schemas.openxmlformats.org/presentationml/2006/main">
  <p:tag name="HTML_SHAPEINFO" val="&lt;ThreeDShapeInfo&gt;&lt;uuid val=&quot;{33361FA9-1AE5-42D9-82F7-81BC428F5565}&quot;/&gt;&lt;isInvalidForFieldText val=&quot;0&quot;/&gt;&lt;Image&gt;&lt;filename val=&quot;C:\Users\delroy\AppData\Local\Temp\CP131921235515Session\CPTrustFolder131921235515\PPTImport1319211284875\data\asimages\{33361FA9-1AE5-42D9-82F7-81BC428F5565}_5.png&quot;/&gt;&lt;left val=&quot;670&quot;/&gt;&lt;top val=&quot;263&quot;/&gt;&lt;width val=&quot;527&quot;/&gt;&lt;height val=&quot;251&quot;/&gt;&lt;hasText val=&quot;1&quot;/&gt;&lt;/Image&gt;&lt;/ThreeDShapeInfo&gt;"/>
  <p:tag name="PRESENTER_SHAPETEXTINFO" val="&lt;ShapeTextInfo&gt;&lt;TableIndex row=&quot;-1&quot; col=&quot;-1&quot;&gt;&lt;linesCount val=&quot;9&quot;/&gt;&lt;lineCharCount val=&quot;40&quot;/&gt;&lt;lineCharCount val=&quot;23&quot;/&gt;&lt;lineCharCount val=&quot;1&quot;/&gt;&lt;lineCharCount val=&quot;38&quot;/&gt;&lt;lineCharCount val=&quot;26&quot;/&gt;&lt;lineCharCount val=&quot;1&quot;/&gt;&lt;lineCharCount val=&quot;12&quot;/&gt;&lt;lineCharCount val=&quot;1&quot;/&gt;&lt;lineCharCount val=&quot;14&quot;/&gt;&lt;/TableIndex&gt;&lt;/ShapeTextInfo&gt;"/>
</p:tagLst>
</file>

<file path=ppt/tags/tag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50.xml><?xml version="1.0" encoding="utf-8"?>
<p:tagLst xmlns:a="http://schemas.openxmlformats.org/drawingml/2006/main" xmlns:r="http://schemas.openxmlformats.org/officeDocument/2006/relationships" xmlns:p="http://schemas.openxmlformats.org/presentationml/2006/main">
  <p:tag name="HTML_SHAPEINFO" val="&lt;ThreeDShapeInfo&gt;&lt;uuid val=&quot;{2BD8ACEB-DDB1-4EEB-A6DC-6AD6A7C044A4}&quot;/&gt;&lt;isInvalidForFieldText val=&quot;0&quot;/&gt;&lt;Image&gt;&lt;filename val=&quot;C:\Users\delroy\AppData\Local\Temp\CP131921235515Session\CPTrustFolder131921235515\PPTImport1319211284875\data\asimages\{2BD8ACEB-DDB1-4EEB-A6DC-6AD6A7C044A4}_6.png&quot;/&gt;&lt;left val=&quot;233&quot;/&gt;&lt;top val=&quot;100&quot;/&gt;&lt;width val=&quot;813&quot;/&gt;&lt;height val=&quot;126&quot;/&gt;&lt;hasText val=&quot;1&quot;/&gt;&lt;/Image&gt;&lt;/ThreeDShapeInfo&gt;"/>
  <p:tag name="PRESENTER_SHAPETEXTINFO" val="&lt;ShapeTextInfo&gt;&lt;TableIndex row=&quot;-1&quot; col=&quot;-1&quot;&gt;&lt;linesCount val=&quot;1&quot;/&gt;&lt;lineCharCount val=&quot;28&quot;/&gt;&lt;/TableIndex&gt;&lt;/ShapeTextInfo&gt;"/>
</p:tagLst>
</file>

<file path=ppt/tags/tag51.xml><?xml version="1.0" encoding="utf-8"?>
<p:tagLst xmlns:a="http://schemas.openxmlformats.org/drawingml/2006/main" xmlns:r="http://schemas.openxmlformats.org/officeDocument/2006/relationships" xmlns:p="http://schemas.openxmlformats.org/presentationml/2006/main">
  <p:tag name="HTML_SHAPEINFO" val="&lt;ThreeDShapeInfo&gt;&lt;uuid val=&quot;{33429D40-7C74-4442-B926-465904E68190}&quot;/&gt;&lt;isInvalidForFieldText val=&quot;0&quot;/&gt;&lt;Image&gt;&lt;filename val=&quot;C:\Users\delroy\AppData\Local\Temp\CP131921235515Session\CPTrustFolder131921235515\PPTImport1319211284875\data\asimages\{33429D40-7C74-4442-B926-465904E68190}_6.png&quot;/&gt;&lt;left val=&quot;228&quot;/&gt;&lt;top val=&quot;261&quot;/&gt;&lt;width val=&quot;818&quot;/&gt;&lt;height val=&quot;340&quot;/&gt;&lt;hasText val=&quot;1&quot;/&gt;&lt;/Image&gt;&lt;/ThreeDShapeInfo&gt;"/>
  <p:tag name="PRESENTER_SHAPETEXTINFO" val="&lt;ShapeTextInfo&gt;&lt;TableIndex row=&quot;-1&quot; col=&quot;-1&quot;&gt;&lt;linesCount val=&quot;11&quot;/&gt;&lt;lineCharCount val=&quot;38&quot;/&gt;&lt;lineCharCount val=&quot;34&quot;/&gt;&lt;lineCharCount val=&quot;27&quot;/&gt;&lt;lineCharCount val=&quot;1&quot;/&gt;&lt;lineCharCount val=&quot;56&quot;/&gt;&lt;lineCharCount val=&quot;52&quot;/&gt;&lt;lineCharCount val=&quot;45&quot;/&gt;&lt;lineCharCount val=&quot;1&quot;/&gt;&lt;lineCharCount val=&quot;39&quot;/&gt;&lt;lineCharCount val=&quot;35&quot;/&gt;&lt;lineCharCount val=&quot;27&quot;/&gt;&lt;/TableIndex&gt;&lt;/ShapeTextInfo&gt;"/>
</p:tagLst>
</file>

<file path=ppt/tags/tag52.xml><?xml version="1.0" encoding="utf-8"?>
<p:tagLst xmlns:a="http://schemas.openxmlformats.org/drawingml/2006/main" xmlns:r="http://schemas.openxmlformats.org/officeDocument/2006/relationships" xmlns:p="http://schemas.openxmlformats.org/presentationml/2006/main">
  <p:tag name="HTML_SHAPEINFO" val="&lt;ThreeDShapeInfo&gt;&lt;uuid val=&quot;{F0910613-5B93-4E29-A032-E8B70750760B}&quot;/&gt;&lt;isInvalidForFieldText val=&quot;0&quot;/&gt;&lt;Image&gt;&lt;filename val=&quot;C:\Users\delroy\AppData\Local\Temp\CP131921235515Session\CPTrustFolder131921235515\PPTImport1319211284875\data\asimages\{F0910613-5B93-4E29-A032-E8B70750760B}_7.png&quot;/&gt;&lt;left val=&quot;233&quot;/&gt;&lt;top val=&quot;100&quot;/&gt;&lt;width val=&quot;813&quot;/&gt;&lt;height val=&quot;126&quot;/&gt;&lt;hasText val=&quot;1&quot;/&gt;&lt;/Image&gt;&lt;/ThreeDShapeInfo&gt;"/>
  <p:tag name="PRESENTER_SHAPETEXTINFO" val="&lt;ShapeTextInfo&gt;&lt;TableIndex row=&quot;-1&quot; col=&quot;-1&quot;&gt;&lt;linesCount val=&quot;2&quot;/&gt;&lt;lineCharCount val=&quot;29&quot;/&gt;&lt;lineCharCount val=&quot;8&quot;/&gt;&lt;/TableIndex&gt;&lt;/ShapeTextInfo&gt;"/>
</p:tagLst>
</file>

<file path=ppt/tags/tag53.xml><?xml version="1.0" encoding="utf-8"?>
<p:tagLst xmlns:a="http://schemas.openxmlformats.org/drawingml/2006/main" xmlns:r="http://schemas.openxmlformats.org/officeDocument/2006/relationships" xmlns:p="http://schemas.openxmlformats.org/presentationml/2006/main">
  <p:tag name="HTML_SHAPEINFO" val="&lt;ThreeDShapeInfo&gt;&lt;uuid val=&quot;{D836AD8D-01A2-48C6-812E-D2165EE40328}&quot;/&gt;&lt;isInvalidForFieldText val=&quot;0&quot;/&gt;&lt;Image&gt;&lt;filename val=&quot;C:\Users\delroy\AppData\Local\Temp\CP131921235515Session\CPTrustFolder131921235515\PPTImport1319211284875\data\asimages\{D836AD8D-01A2-48C6-812E-D2165EE40328}_7.png&quot;/&gt;&lt;left val=&quot;228&quot;/&gt;&lt;top val=&quot;261&quot;/&gt;&lt;width val=&quot;818&quot;/&gt;&lt;height val=&quot;282&quot;/&gt;&lt;hasText val=&quot;1&quot;/&gt;&lt;/Image&gt;&lt;/ThreeDShapeInfo&gt;"/>
  <p:tag name="PRESENTER_SHAPETEXTINFO" val="&lt;ShapeTextInfo&gt;&lt;TableIndex row=&quot;-1&quot; col=&quot;-1&quot;&gt;&lt;linesCount val=&quot;9&quot;/&gt;&lt;lineCharCount val=&quot;20&quot;/&gt;&lt;lineCharCount val=&quot;11&quot;/&gt;&lt;lineCharCount val=&quot;11&quot;/&gt;&lt;lineCharCount val=&quot;1&quot;/&gt;&lt;lineCharCount val=&quot;11&quot;/&gt;&lt;lineCharCount val=&quot;14&quot;/&gt;&lt;lineCharCount val=&quot;14&quot;/&gt;&lt;lineCharCount val=&quot;19&quot;/&gt;&lt;lineCharCount val=&quot;10&quot;/&gt;&lt;/TableIndex&gt;&lt;/ShapeTextInfo&gt;"/>
</p:tagLst>
</file>

<file path=ppt/tags/tag54.xml><?xml version="1.0" encoding="utf-8"?>
<p:tagLst xmlns:a="http://schemas.openxmlformats.org/drawingml/2006/main" xmlns:r="http://schemas.openxmlformats.org/officeDocument/2006/relationships" xmlns:p="http://schemas.openxmlformats.org/presentationml/2006/main">
  <p:tag name="HTML_SHAPEINFO" val="&lt;ThreeDShapeInfo&gt;&lt;uuid val=&quot;{E8756AD4-D0A8-495A-9229-BC27A2C4AFA5}&quot;/&gt;&lt;isInvalidForFieldText val=&quot;0&quot;/&gt;&lt;Image&gt;&lt;filename val=&quot;C:\Users\delroy\AppData\Local\Temp\CP131921235515Session\CPTrustFolder131921235515\PPTImport1319211284875\data\asimages\{E8756AD4-D0A8-495A-9229-BC27A2C4AFA5}_8.png&quot;/&gt;&lt;left val=&quot;233&quot;/&gt;&lt;top val=&quot;100&quot;/&gt;&lt;width val=&quot;813&quot;/&gt;&lt;height val=&quot;126&quot;/&gt;&lt;hasText val=&quot;1&quot;/&gt;&lt;/Image&gt;&lt;/ThreeDShapeInfo&gt;"/>
  <p:tag name="PRESENTER_SHAPETEXTINFO" val="&lt;ShapeTextInfo&gt;&lt;TableIndex row=&quot;-1&quot; col=&quot;-1&quot;&gt;&lt;linesCount val=&quot;1&quot;/&gt;&lt;lineCharCount val=&quot;17&quot;/&gt;&lt;/TableIndex&gt;&lt;/ShapeTextInfo&gt;"/>
</p:tagLst>
</file>

<file path=ppt/tags/tag55.xml><?xml version="1.0" encoding="utf-8"?>
<p:tagLst xmlns:a="http://schemas.openxmlformats.org/drawingml/2006/main" xmlns:r="http://schemas.openxmlformats.org/officeDocument/2006/relationships" xmlns:p="http://schemas.openxmlformats.org/presentationml/2006/main">
  <p:tag name="HTML_SHAPEINFO" val="&lt;ThreeDShapeInfo&gt;&lt;uuid val=&quot;{13A97724-4560-41CC-9FAB-7DB5062846ED}&quot;/&gt;&lt;isInvalidForFieldText val=&quot;0&quot;/&gt;&lt;Image&gt;&lt;filename val=&quot;C:\Users\delroy\AppData\Local\Temp\CP131921235515Session\CPTrustFolder131921235515\PPTImport1319211284875\data\asimages\{13A97724-4560-41CC-9FAB-7DB5062846ED}_8.png&quot;/&gt;&lt;left val=&quot;229&quot;/&gt;&lt;top val=&quot;273&quot;/&gt;&lt;width val=&quot;817&quot;/&gt;&lt;height val=&quot;179&quot;/&gt;&lt;hasText val=&quot;1&quot;/&gt;&lt;/Image&gt;&lt;/ThreeDShapeInfo&gt;"/>
  <p:tag name="PRESENTER_SHAPETEXTINFO" val="&lt;ShapeTextInfo&gt;&lt;TableIndex row=&quot;-1&quot; col=&quot;-1&quot;&gt;&lt;linesCount val=&quot;4&quot;/&gt;&lt;lineCharCount val=&quot;48&quot;/&gt;&lt;lineCharCount val=&quot;46&quot;/&gt;&lt;lineCharCount val=&quot;43&quot;/&gt;&lt;lineCharCount val=&quot;52&quot;/&gt;&lt;/TableIndex&gt;&lt;/ShapeTextInfo&gt;"/>
</p:tagLst>
</file>

<file path=ppt/tags/tag56.xml><?xml version="1.0" encoding="utf-8"?>
<p:tagLst xmlns:a="http://schemas.openxmlformats.org/drawingml/2006/main" xmlns:r="http://schemas.openxmlformats.org/officeDocument/2006/relationships" xmlns:p="http://schemas.openxmlformats.org/presentationml/2006/main">
  <p:tag name="HTML_SHAPEINFO" val="&lt;ThreeDShapeInfo&gt;&lt;uuid val=&quot;{A12977EA-2605-49EF-AE04-6D67D8A5F5BD}&quot;/&gt;&lt;isInvalidForFieldText val=&quot;0&quot;/&gt;&lt;Image&gt;&lt;filename val=&quot;C:\Users\delroy\AppData\Local\Temp\CP131921235515Session\CPTrustFolder131921235515\PPTImport1319211284875\data\asimages\{A12977EA-2605-49EF-AE04-6D67D8A5F5BD}_8.png&quot;/&gt;&lt;left val=&quot;154&quot;/&gt;&lt;top val=&quot;478&quot;/&gt;&lt;width val=&quot;478&quot;/&gt;&lt;height val=&quot;138&quot;/&gt;&lt;hasText val=&quot;1&quot;/&gt;&lt;/Image&gt;&lt;/ThreeDShapeInfo&gt;"/>
  <p:tag name="PRESENTER_SHAPETEXTINFO" val="&lt;ShapeTextInfo&gt;&lt;TableIndex row=&quot;-1&quot; col=&quot;-1&quot;&gt;&lt;linesCount val=&quot;4&quot;/&gt;&lt;lineCharCount val=&quot;28&quot;/&gt;&lt;lineCharCount val=&quot;32&quot;/&gt;&lt;lineCharCount val=&quot;27&quot;/&gt;&lt;lineCharCount val=&quot;2&quot;/&gt;&lt;/TableIndex&gt;&lt;/ShapeTextInfo&gt;"/>
</p:tagLst>
</file>

<file path=ppt/tags/tag57.xml><?xml version="1.0" encoding="utf-8"?>
<p:tagLst xmlns:a="http://schemas.openxmlformats.org/drawingml/2006/main" xmlns:r="http://schemas.openxmlformats.org/officeDocument/2006/relationships" xmlns:p="http://schemas.openxmlformats.org/presentationml/2006/main">
  <p:tag name="HTML_SHAPEINFO" val="&lt;ThreeDShapeInfo&gt;&lt;uuid val=&quot;{423CF945-A645-4404-9459-DC7E8F8FDDF2}&quot;/&gt;&lt;isInvalidForFieldText val=&quot;0&quot;/&gt;&lt;Image&gt;&lt;filename val=&quot;C:\Users\delroy\AppData\Local\Temp\CP131921235515Session\CPTrustFolder131921235515\PPTImport1319211284875\data\asimages\{423CF945-A645-4404-9459-DC7E8F8FDDF2}_8.png&quot;/&gt;&lt;left val=&quot;641&quot;/&gt;&lt;top val=&quot;478&quot;/&gt;&lt;width val=&quot;479&quot;/&gt;&lt;height val=&quot;138&quot;/&gt;&lt;hasText val=&quot;1&quot;/&gt;&lt;/Image&gt;&lt;/ThreeDShapeInfo&gt;"/>
  <p:tag name="PRESENTER_SHAPETEXTINFO" val="&lt;ShapeTextInfo&gt;&lt;TableIndex row=&quot;-1&quot; col=&quot;-1&quot;&gt;&lt;linesCount val=&quot;4&quot;/&gt;&lt;lineCharCount val=&quot;28&quot;/&gt;&lt;lineCharCount val=&quot;31&quot;/&gt;&lt;lineCharCount val=&quot;27&quot;/&gt;&lt;lineCharCount val=&quot;2&quot;/&gt;&lt;/TableIndex&gt;&lt;/ShapeTextInfo&gt;"/>
</p:tagLst>
</file>

<file path=ppt/tags/tag58.xml><?xml version="1.0" encoding="utf-8"?>
<p:tagLst xmlns:a="http://schemas.openxmlformats.org/drawingml/2006/main" xmlns:r="http://schemas.openxmlformats.org/officeDocument/2006/relationships" xmlns:p="http://schemas.openxmlformats.org/presentationml/2006/main">
  <p:tag name="HTML_SHAPEINFO" val="&lt;ThreeDShapeInfo&gt;&lt;uuid val=&quot;{D540D077-D26B-4037-BE79-7EFB9DAEFC5D}&quot;/&gt;&lt;isInvalidForFieldText val=&quot;0&quot;/&gt;&lt;Image&gt;&lt;filename val=&quot;C:\Users\delroy\AppData\Local\Temp\CP131921235515Session\CPTrustFolder131921235515\PPTImport1319211284875\data\asimages\{D540D077-D26B-4037-BE79-7EFB9DAEFC5D}_9.png&quot;/&gt;&lt;left val=&quot;233&quot;/&gt;&lt;top val=&quot;100&quot;/&gt;&lt;width val=&quot;813&quot;/&gt;&lt;height val=&quot;126&quot;/&gt;&lt;hasText val=&quot;1&quot;/&gt;&lt;/Image&gt;&lt;/ThreeDShapeInfo&gt;"/>
  <p:tag name="PRESENTER_SHAPETEXTINFO" val="&lt;ShapeTextInfo&gt;&lt;TableIndex row=&quot;-1&quot; col=&quot;-1&quot;&gt;&lt;linesCount val=&quot;2&quot;/&gt;&lt;lineCharCount val=&quot;19&quot;/&gt;&lt;lineCharCount val=&quot;19&quot;/&gt;&lt;/TableIndex&gt;&lt;/ShapeTextInfo&gt;"/>
</p:tagLst>
</file>

<file path=ppt/tags/tag59.xml><?xml version="1.0" encoding="utf-8"?>
<p:tagLst xmlns:a="http://schemas.openxmlformats.org/drawingml/2006/main" xmlns:r="http://schemas.openxmlformats.org/officeDocument/2006/relationships" xmlns:p="http://schemas.openxmlformats.org/presentationml/2006/main">
  <p:tag name="HTML_SHAPEINFO" val="&lt;ThreeDShapeInfo&gt;&lt;uuid val=&quot;{6DCF709B-89A9-47C1-84CA-FDA9D152DFF0}&quot;/&gt;&lt;isInvalidForFieldText val=&quot;0&quot;/&gt;&lt;Image&gt;&lt;filename val=&quot;C:\Users\delroy\AppData\Local\Temp\CP131921235515Session\CPTrustFolder131921235515\PPTImport1319211284875\data\asimages\{6DCF709B-89A9-47C1-84CA-FDA9D152DFF0}_9.png&quot;/&gt;&lt;left val=&quot;162&quot;/&gt;&lt;top val=&quot;274&quot;/&gt;&lt;width val=&quot;478&quot;/&gt;&lt;height val=&quot;336&quot;/&gt;&lt;hasText val=&quot;1&quot;/&gt;&lt;/Image&gt;&lt;/ThreeDShapeInfo&gt;"/>
  <p:tag name="PRESENTER_SHAPETEXTINFO" val="&lt;ShapeTextInfo&gt;&lt;TableIndex row=&quot;-1&quot; col=&quot;-1&quot;&gt;&lt;linesCount val=&quot;8&quot;/&gt;&lt;lineCharCount val=&quot;27&quot;/&gt;&lt;lineCharCount val=&quot;30&quot;/&gt;&lt;lineCharCount val=&quot;1&quot;/&gt;&lt;lineCharCount val=&quot;29&quot;/&gt;&lt;lineCharCount val=&quot;24&quot;/&gt;&lt;lineCharCount val=&quot;18&quot;/&gt;&lt;lineCharCount val=&quot;32&quot;/&gt;&lt;lineCharCount val=&quot;24&quot;/&gt;&lt;/TableIndex&gt;&lt;/ShapeTextInfo&gt;"/>
</p:tagLst>
</file>

<file path=ppt/tags/tag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27&quot;/&gt;&lt;lineCharCount val=&quot;5&quot;/&gt;&lt;/TableIndex&gt;&lt;/ShapeTextInfo&gt;"/>
</p:tagLst>
</file>

<file path=ppt/tags/tag60.xml><?xml version="1.0" encoding="utf-8"?>
<p:tagLst xmlns:a="http://schemas.openxmlformats.org/drawingml/2006/main" xmlns:r="http://schemas.openxmlformats.org/officeDocument/2006/relationships" xmlns:p="http://schemas.openxmlformats.org/presentationml/2006/main">
  <p:tag name="HTML_SHAPEINFO" val="&lt;ThreeDShapeInfo&gt;&lt;uuid val=&quot;{9ADB4E91-BD55-4FF3-9B59-0C8D3C44B596}&quot;/&gt;&lt;isInvalidForFieldText val=&quot;0&quot;/&gt;&lt;Image&gt;&lt;filename val=&quot;C:\Users\delroy\AppData\Local\Temp\CP131921235515Session\CPTrustFolder131921235515\PPTImport1319211284875\data\asimages\{9ADB4E91-BD55-4FF3-9B59-0C8D3C44B596}_9.png&quot;/&gt;&lt;left val=&quot;661&quot;/&gt;&lt;top val=&quot;274&quot;/&gt;&lt;width val=&quot;453&quot;/&gt;&lt;height val=&quot;329&quot;/&gt;&lt;hasText val=&quot;1&quot;/&gt;&lt;/Image&gt;&lt;/ThreeDShapeInfo&gt;"/>
  <p:tag name="PRESENTER_SHAPETEXTINFO" val="&lt;ShapeTextInfo&gt;&lt;TableIndex row=&quot;-1&quot; col=&quot;-1&quot;&gt;&lt;linesCount val=&quot;5&quot;/&gt;&lt;lineCharCount val=&quot;28&quot;/&gt;&lt;lineCharCount val=&quot;29&quot;/&gt;&lt;lineCharCount val=&quot;1&quot;/&gt;&lt;lineCharCount val=&quot;18&quot;/&gt;&lt;lineCharCount val=&quot;20&quot;/&gt;&lt;/TableIndex&gt;&lt;/ShapeTextInfo&gt;"/>
</p:tagLst>
</file>

<file path=ppt/tags/tag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5&quot;/&gt;&lt;/TableIndex&gt;&lt;/ShapeTextInfo&gt;"/>
</p:tagLst>
</file>

<file path=ppt/tags/tag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8&quot;/&gt;&lt;/TableIndex&gt;&lt;/ShapeTextInfo&gt;"/>
</p:tagLst>
</file>

<file path=ppt/tags/tag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1542</TotalTime>
  <Words>1688</Words>
  <Application>Microsoft Office PowerPoint</Application>
  <PresentationFormat>Widescreen</PresentationFormat>
  <Paragraphs>116</Paragraphs>
  <Slides>9</Slides>
  <Notes>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Calibri</vt:lpstr>
      <vt:lpstr>Courier New</vt:lpstr>
      <vt:lpstr>Gill Sans MT</vt:lpstr>
      <vt:lpstr>Parcel</vt:lpstr>
      <vt:lpstr>string class functions</vt:lpstr>
      <vt:lpstr>Overloaded Operators</vt:lpstr>
      <vt:lpstr>String Class Features</vt:lpstr>
      <vt:lpstr>Length and capacity</vt:lpstr>
      <vt:lpstr>character access</vt:lpstr>
      <vt:lpstr>Assignment and Concatenation</vt:lpstr>
      <vt:lpstr>Assignment and Concatenation Examples</vt:lpstr>
      <vt:lpstr>The find function</vt:lpstr>
      <vt:lpstr>Converting Between Numbers and strings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Operators and Operands</dc:title>
  <dc:creator>Delroy Brinkerhoff</dc:creator>
  <cp:lastModifiedBy>Delroy Brinkerhoff</cp:lastModifiedBy>
  <cp:revision>34</cp:revision>
  <dcterms:created xsi:type="dcterms:W3CDTF">2016-07-13T22:03:45Z</dcterms:created>
  <dcterms:modified xsi:type="dcterms:W3CDTF">2022-08-01T17:52:52Z</dcterms:modified>
</cp:coreProperties>
</file>