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9"/>
  </p:notesMasterIdLst>
  <p:sldIdLst>
    <p:sldId id="256" r:id="rId2"/>
    <p:sldId id="257" r:id="rId3"/>
    <p:sldId id="262" r:id="rId4"/>
    <p:sldId id="258" r:id="rId5"/>
    <p:sldId id="259" r:id="rId6"/>
    <p:sldId id="260" r:id="rId7"/>
    <p:sldId id="261" r:id="rId8"/>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3537" autoAdjust="0"/>
  </p:normalViewPr>
  <p:slideViewPr>
    <p:cSldViewPr snapToGrid="0">
      <p:cViewPr varScale="1">
        <p:scale>
          <a:sx n="106" d="100"/>
          <a:sy n="106" d="100"/>
        </p:scale>
        <p:origin x="756" y="11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CE92A0D-4372-4044-B377-2042B5451524}" type="datetimeFigureOut">
              <a:rPr lang="en-US" smtClean="0"/>
              <a:t>7/19/2022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DDA8B51-6AB2-43E3-9B59-C4E7A74EF82E}" type="slidenum">
              <a:rPr lang="en-US" smtClean="0"/>
              <a:t>‹#›</a:t>
            </a:fld>
            <a:endParaRPr lang="en-US"/>
          </a:p>
        </p:txBody>
      </p:sp>
    </p:spTree>
    <p:extLst>
      <p:ext uri="{BB962C8B-B14F-4D97-AF65-F5344CB8AC3E}">
        <p14:creationId xmlns:p14="http://schemas.microsoft.com/office/powerpoint/2010/main" val="40642536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Our next programming demonstration features another puzzle, which we solve first using C-strings and later with instances of the string class. In this section, we focus on understanding the problem and the solutions, and then program the C-string version in the next section.</a:t>
            </a:r>
          </a:p>
          <a:p>
            <a:endParaRPr lang="en-US" dirty="0"/>
          </a:p>
        </p:txBody>
      </p:sp>
      <p:sp>
        <p:nvSpPr>
          <p:cNvPr id="4" name="Slide Number Placeholder 3"/>
          <p:cNvSpPr>
            <a:spLocks noGrp="1"/>
          </p:cNvSpPr>
          <p:nvPr>
            <p:ph type="sldNum" sz="quarter" idx="5"/>
          </p:nvPr>
        </p:nvSpPr>
        <p:spPr/>
        <p:txBody>
          <a:bodyPr/>
          <a:lstStyle/>
          <a:p>
            <a:fld id="{ADDA8B51-6AB2-43E3-9B59-C4E7A74EF82E}" type="slidenum">
              <a:rPr lang="en-US" smtClean="0"/>
              <a:t>1</a:t>
            </a:fld>
            <a:endParaRPr lang="en-US"/>
          </a:p>
        </p:txBody>
      </p:sp>
    </p:spTree>
    <p:extLst>
      <p:ext uri="{BB962C8B-B14F-4D97-AF65-F5344CB8AC3E}">
        <p14:creationId xmlns:p14="http://schemas.microsoft.com/office/powerpoint/2010/main" val="308919106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The puzzle, which forms our problem, is to find the smallest positive integer that when squared produces a sequence of digits that form a palindrome that is at least six digits long and does not begin or end with a zero. We’ll use integers while we identify a candidate number and square it but then convert the integer to a string and use string functions to verify that the puzzle conditions are met.</a:t>
            </a:r>
          </a:p>
          <a:p>
            <a:endParaRPr lang="en-US" dirty="0"/>
          </a:p>
        </p:txBody>
      </p:sp>
      <p:sp>
        <p:nvSpPr>
          <p:cNvPr id="4" name="Slide Number Placeholder 3"/>
          <p:cNvSpPr>
            <a:spLocks noGrp="1"/>
          </p:cNvSpPr>
          <p:nvPr>
            <p:ph type="sldNum" sz="quarter" idx="5"/>
          </p:nvPr>
        </p:nvSpPr>
        <p:spPr/>
        <p:txBody>
          <a:bodyPr/>
          <a:lstStyle/>
          <a:p>
            <a:fld id="{ADDA8B51-6AB2-43E3-9B59-C4E7A74EF82E}" type="slidenum">
              <a:rPr lang="en-US" smtClean="0"/>
              <a:t>2</a:t>
            </a:fld>
            <a:endParaRPr lang="en-US"/>
          </a:p>
        </p:txBody>
      </p:sp>
    </p:spTree>
    <p:extLst>
      <p:ext uri="{BB962C8B-B14F-4D97-AF65-F5344CB8AC3E}">
        <p14:creationId xmlns:p14="http://schemas.microsoft.com/office/powerpoint/2010/main" val="45849825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Breaking down a large problem into smaller steps or sub-problems can help us overcome the complexity of the full problem by seeing it as a set of smaller problems, each of which is less difficult than the full problem. Doing this also helps us form an overall architecture or organization for the program that we are about to write. We’ll organize our solution into four main tasks.</a:t>
            </a:r>
          </a:p>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Our first task is to generate a consistent list of candidate numbers. We’ll start with 1 and then count upward until we find a number that satisfies all the requirements of the puzzle. Next, we’ll square each candidate number, and third, convert the squared number into a string. The fourth and final task is verifying that the squared number satisfies the puzzle requirements, which we will do using string operations.</a:t>
            </a:r>
          </a:p>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Insuring that the squared number is at least six digits long and does not begin or end with a 0 is quite easy, so we focus our attention on identifying a palindrome. Wikipedia offers the following definition: “A palindrome is a word, phrase, number, or other sequence of characters which reads the same backward as forward.” We’ll use that definition to create two algorithms to determine if the squared number is a palindrome.</a:t>
            </a:r>
          </a:p>
          <a:p>
            <a:endParaRPr lang="en-US" dirty="0"/>
          </a:p>
        </p:txBody>
      </p:sp>
      <p:sp>
        <p:nvSpPr>
          <p:cNvPr id="4" name="Slide Number Placeholder 3"/>
          <p:cNvSpPr>
            <a:spLocks noGrp="1"/>
          </p:cNvSpPr>
          <p:nvPr>
            <p:ph type="sldNum" sz="quarter" idx="5"/>
          </p:nvPr>
        </p:nvSpPr>
        <p:spPr/>
        <p:txBody>
          <a:bodyPr/>
          <a:lstStyle/>
          <a:p>
            <a:fld id="{ADDA8B51-6AB2-43E3-9B59-C4E7A74EF82E}" type="slidenum">
              <a:rPr lang="en-US" smtClean="0"/>
              <a:t>3</a:t>
            </a:fld>
            <a:endParaRPr lang="en-US"/>
          </a:p>
        </p:txBody>
      </p:sp>
    </p:spTree>
    <p:extLst>
      <p:ext uri="{BB962C8B-B14F-4D97-AF65-F5344CB8AC3E}">
        <p14:creationId xmlns:p14="http://schemas.microsoft.com/office/powerpoint/2010/main" val="35118828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For the first algorithm, imagine that the string is written on a whiteboard. If the string is short, it’s easy to see if it is a palindrome or not, but as the string becomes longer, it becomes more difficult to tell. At some point, the string will become too long to verify by visual inspection alone and a more systematic approach becomes necessary.</a:t>
            </a:r>
          </a:p>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If the string is written on a whiteboard, we want to avoid copying or changing the string as much as possible because these are tedious steps for long strings. But we could easily point to the first and last characters in the string and see if they are the same. (We may need long arms if the string is long, but we ignore that detail for now.)</a:t>
            </a:r>
          </a:p>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If the first and last characters are the same, we move our left finger to the right one character and our right finger left by one character. If the two characters under our fingers are the same, we repeat this process. We continue this process until we find two characters that don’t match or until our fingers meet in the middle of the string.</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If we have an odd number of characters, as we do in this example, we ignore the character in the middle. If we have an even number of characters, then the process ends with our two fingers next to each other in the middle of the string. There is no advantage to allowing our hands to cross and to continue to the ends of the string.</a:t>
            </a:r>
          </a:p>
          <a:p>
            <a:endParaRPr lang="en-US" dirty="0"/>
          </a:p>
        </p:txBody>
      </p:sp>
      <p:sp>
        <p:nvSpPr>
          <p:cNvPr id="4" name="Slide Number Placeholder 3"/>
          <p:cNvSpPr>
            <a:spLocks noGrp="1"/>
          </p:cNvSpPr>
          <p:nvPr>
            <p:ph type="sldNum" sz="quarter" idx="5"/>
          </p:nvPr>
        </p:nvSpPr>
        <p:spPr/>
        <p:txBody>
          <a:bodyPr/>
          <a:lstStyle/>
          <a:p>
            <a:fld id="{ADDA8B51-6AB2-43E3-9B59-C4E7A74EF82E}" type="slidenum">
              <a:rPr lang="en-US" smtClean="0"/>
              <a:t>4</a:t>
            </a:fld>
            <a:endParaRPr lang="en-US"/>
          </a:p>
        </p:txBody>
      </p:sp>
    </p:spTree>
    <p:extLst>
      <p:ext uri="{BB962C8B-B14F-4D97-AF65-F5344CB8AC3E}">
        <p14:creationId xmlns:p14="http://schemas.microsoft.com/office/powerpoint/2010/main" val="48886277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Finding two characters that match is not sufficient to assert that the string is a palindrome, but if we find two characters that don’t match, then we know that the string isn’t a palindrome. We correctly identify a palindrome only when our fingers meet in the middle of the string.</a:t>
            </a:r>
          </a:p>
          <a:p>
            <a:endParaRPr lang="en-US" dirty="0"/>
          </a:p>
        </p:txBody>
      </p:sp>
      <p:sp>
        <p:nvSpPr>
          <p:cNvPr id="4" name="Slide Number Placeholder 3"/>
          <p:cNvSpPr>
            <a:spLocks noGrp="1"/>
          </p:cNvSpPr>
          <p:nvPr>
            <p:ph type="sldNum" sz="quarter" idx="5"/>
          </p:nvPr>
        </p:nvSpPr>
        <p:spPr/>
        <p:txBody>
          <a:bodyPr/>
          <a:lstStyle/>
          <a:p>
            <a:fld id="{ADDA8B51-6AB2-43E3-9B59-C4E7A74EF82E}" type="slidenum">
              <a:rPr lang="en-US" smtClean="0"/>
              <a:t>5</a:t>
            </a:fld>
            <a:endParaRPr lang="en-US"/>
          </a:p>
        </p:txBody>
      </p:sp>
    </p:spTree>
    <p:extLst>
      <p:ext uri="{BB962C8B-B14F-4D97-AF65-F5344CB8AC3E}">
        <p14:creationId xmlns:p14="http://schemas.microsoft.com/office/powerpoint/2010/main" val="405736429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Let’s develop a second algorithm but this time we’ll assume that the string is stored in a variable in a computer program. This assumption implies that we are more able to manipulate the string since we are not imagining copying or modifying it by hand on a whiteboard.</a:t>
            </a:r>
          </a:p>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The second algorithm is based on the definition of a palindrome: sequence of characters that read the same backward and forward. We’ll copy our candidate string, s, to form a new string called r. Then we reverse string r. If the two strings are the same, that is, if the two strings are equal, then s is a palindrome; if the two strings are not the same, then s is not a palindrome.</a:t>
            </a:r>
          </a:p>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While the two algorithms look quite different, when programmed they will share some essential code.</a:t>
            </a:r>
          </a:p>
          <a:p>
            <a:endParaRPr lang="en-US" dirty="0"/>
          </a:p>
        </p:txBody>
      </p:sp>
      <p:sp>
        <p:nvSpPr>
          <p:cNvPr id="4" name="Slide Number Placeholder 3"/>
          <p:cNvSpPr>
            <a:spLocks noGrp="1"/>
          </p:cNvSpPr>
          <p:nvPr>
            <p:ph type="sldNum" sz="quarter" idx="5"/>
          </p:nvPr>
        </p:nvSpPr>
        <p:spPr/>
        <p:txBody>
          <a:bodyPr/>
          <a:lstStyle/>
          <a:p>
            <a:fld id="{ADDA8B51-6AB2-43E3-9B59-C4E7A74EF82E}" type="slidenum">
              <a:rPr lang="en-US" smtClean="0"/>
              <a:t>6</a:t>
            </a:fld>
            <a:endParaRPr lang="en-US"/>
          </a:p>
        </p:txBody>
      </p:sp>
    </p:spTree>
    <p:extLst>
      <p:ext uri="{BB962C8B-B14F-4D97-AF65-F5344CB8AC3E}">
        <p14:creationId xmlns:p14="http://schemas.microsoft.com/office/powerpoint/2010/main" val="189591594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Finally, let’s develop the overall logic for solving the problem. Please be aware that this is a logic diagram and so the statements written inside the boxes are in pseudo code and not in any specific programming language.</a:t>
            </a:r>
          </a:p>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We begin by systematically generating a sequence of candidate numbers beginning with 1, and squaring each candidate by multiplying it by itself. Next, we convert the squared number into a string. Now we can use string functions to test the number to see if it satisfies the three constraints specified by the puzzle.</a:t>
            </a:r>
          </a:p>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We could perform the tests in any order, but if we are a bit clever in how we order the tests, we can make our program more efficient. We want to do the easiest and fastest test first. If the number fails that test, that is, it doesn’t satisfy one of the puzzle requirements, then there is no reason to waste computer time by doing the other two tests – we should just skip the subsequent tests and select a new candidate number.</a:t>
            </a:r>
          </a:p>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Testing the squared number to see if it has at least six digits is simple and so we do that test first. If the number fails this test, we increment the candidate and start over. But if the squared number is six digits long or longer, then we do the next text. Does the number begin or end with a 0? If it does, we increment the candidate and start again, otherwise, we move to the next test.</a:t>
            </a:r>
          </a:p>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Testing a number to see if it’s a palindrome is the hardest test, so we do it last. We can perform the test with either palindrome algorithm developed previously.</a:t>
            </a:r>
          </a:p>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Before we leave the logic diagram, note that we have a cycle in the center. We can program this cycle with any of the C++ loops – but since we have an initialization and an increment, I’ll program this with a modified for-loop that will rely heavily on the break and continue operators.</a:t>
            </a:r>
          </a:p>
          <a:p>
            <a:endParaRPr lang="en-US" dirty="0"/>
          </a:p>
        </p:txBody>
      </p:sp>
      <p:sp>
        <p:nvSpPr>
          <p:cNvPr id="4" name="Slide Number Placeholder 3"/>
          <p:cNvSpPr>
            <a:spLocks noGrp="1"/>
          </p:cNvSpPr>
          <p:nvPr>
            <p:ph type="sldNum" sz="quarter" idx="5"/>
          </p:nvPr>
        </p:nvSpPr>
        <p:spPr/>
        <p:txBody>
          <a:bodyPr/>
          <a:lstStyle/>
          <a:p>
            <a:fld id="{ADDA8B51-6AB2-43E3-9B59-C4E7A74EF82E}" type="slidenum">
              <a:rPr lang="en-US" smtClean="0"/>
              <a:t>7</a:t>
            </a:fld>
            <a:endParaRPr lang="en-US"/>
          </a:p>
        </p:txBody>
      </p:sp>
    </p:spTree>
    <p:extLst>
      <p:ext uri="{BB962C8B-B14F-4D97-AF65-F5344CB8AC3E}">
        <p14:creationId xmlns:p14="http://schemas.microsoft.com/office/powerpoint/2010/main" val="22725191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lgn="ctr">
              <a:defRPr sz="3800">
                <a:solidFill>
                  <a:srgbClr val="262626"/>
                </a:solidFill>
              </a:defRPr>
            </a:lvl1pPr>
          </a:lstStyle>
          <a:p>
            <a:r>
              <a:rPr lang="en-US"/>
              <a:t>Click to edit Master title style</a:t>
            </a:r>
            <a:endParaRPr lang="en-US" dirty="0"/>
          </a:p>
        </p:txBody>
      </p:sp>
      <p:sp>
        <p:nvSpPr>
          <p:cNvPr id="3" name="Subtitle 2"/>
          <p:cNvSpPr>
            <a:spLocks noGrp="1"/>
          </p:cNvSpPr>
          <p:nvPr>
            <p:ph type="subTitle" idx="1"/>
          </p:nvPr>
        </p:nvSpPr>
        <p:spPr>
          <a:xfrm>
            <a:off x="2695194" y="4352544"/>
            <a:ext cx="6801612" cy="1239894"/>
          </a:xfrm>
          <a:noFill/>
        </p:spPr>
        <p:txBody>
          <a:bodyPr>
            <a:normAutofit/>
          </a:bodyPr>
          <a:lstStyle>
            <a:lvl1pPr marL="0" indent="0" algn="ctr">
              <a:buNone/>
              <a:defRPr sz="2000">
                <a:solidFill>
                  <a:schemeClr val="tx1">
                    <a:lumMod val="75000"/>
                    <a:lumOff val="25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7" name="Date Placeholder 6"/>
          <p:cNvSpPr>
            <a:spLocks noGrp="1"/>
          </p:cNvSpPr>
          <p:nvPr>
            <p:ph type="dt" sz="half" idx="10"/>
          </p:nvPr>
        </p:nvSpPr>
        <p:spPr/>
        <p:txBody>
          <a:bodyPr/>
          <a:lstStyle/>
          <a:p>
            <a:fld id="{B40FB4B4-2185-4162-9846-7C5876CD7D32}" type="datetimeFigureOut">
              <a:rPr lang="en-US" smtClean="0"/>
              <a:t>7/19/2022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302981806"/>
      </p:ext>
    </p:extLst>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40FB4B4-2185-4162-9846-7C5876CD7D32}" type="datetimeFigureOut">
              <a:rPr lang="en-US" smtClean="0"/>
              <a:t>7/19/2022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291333538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53112" y="937260"/>
            <a:ext cx="1298608" cy="498348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2231136" y="937260"/>
            <a:ext cx="6198489" cy="4983480"/>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40FB4B4-2185-4162-9846-7C5876CD7D32}" type="datetimeFigureOut">
              <a:rPr lang="en-US" smtClean="0"/>
              <a:t>7/19/2022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421850539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B40FB4B4-2185-4162-9846-7C5876CD7D32}" type="datetimeFigureOut">
              <a:rPr lang="en-US" smtClean="0"/>
              <a:t>7/19/2022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32863047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defRPr sz="3800">
                <a:solidFill>
                  <a:srgbClr val="262626"/>
                </a:solidFill>
              </a:defRPr>
            </a:lvl1pPr>
          </a:lstStyle>
          <a:p>
            <a:r>
              <a:rPr lang="en-US"/>
              <a:t>Click to edit Master title style</a:t>
            </a:r>
            <a:endParaRPr lang="en-US" dirty="0"/>
          </a:p>
        </p:txBody>
      </p:sp>
      <p:sp>
        <p:nvSpPr>
          <p:cNvPr id="3" name="Text Placeholder 2"/>
          <p:cNvSpPr>
            <a:spLocks noGrp="1"/>
          </p:cNvSpPr>
          <p:nvPr>
            <p:ph type="body" idx="1"/>
          </p:nvPr>
        </p:nvSpPr>
        <p:spPr>
          <a:xfrm>
            <a:off x="2695194" y="4352465"/>
            <a:ext cx="6801612" cy="1265082"/>
          </a:xfrm>
        </p:spPr>
        <p:txBody>
          <a:bodyPr anchor="t" anchorCtr="1">
            <a:normAutofit/>
          </a:bodyPr>
          <a:lstStyle>
            <a:lvl1pPr marL="0" indent="0">
              <a:buNone/>
              <a:defRPr sz="20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7" name="Date Placeholder 6"/>
          <p:cNvSpPr>
            <a:spLocks noGrp="1"/>
          </p:cNvSpPr>
          <p:nvPr>
            <p:ph type="dt" sz="half" idx="10"/>
          </p:nvPr>
        </p:nvSpPr>
        <p:spPr/>
        <p:txBody>
          <a:bodyPr/>
          <a:lstStyle/>
          <a:p>
            <a:fld id="{B40FB4B4-2185-4162-9846-7C5876CD7D32}" type="datetimeFigureOut">
              <a:rPr lang="en-US" smtClean="0"/>
              <a:t>7/19/2022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3941962398"/>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581912" y="2638044"/>
            <a:ext cx="4271771" cy="310198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338315" y="2638044"/>
            <a:ext cx="4270247" cy="310198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Date Placeholder 7"/>
          <p:cNvSpPr>
            <a:spLocks noGrp="1"/>
          </p:cNvSpPr>
          <p:nvPr>
            <p:ph type="dt" sz="half" idx="10"/>
          </p:nvPr>
        </p:nvSpPr>
        <p:spPr/>
        <p:txBody>
          <a:bodyPr/>
          <a:lstStyle/>
          <a:p>
            <a:fld id="{B40FB4B4-2185-4162-9846-7C5876CD7D32}" type="datetimeFigureOut">
              <a:rPr lang="en-US" smtClean="0"/>
              <a:t>7/19/2022</a:t>
            </a:fld>
            <a:endParaRPr lang="en-US" dirty="0"/>
          </a:p>
        </p:txBody>
      </p:sp>
      <p:sp>
        <p:nvSpPr>
          <p:cNvPr id="9" name="Footer Placeholder 8"/>
          <p:cNvSpPr>
            <a:spLocks noGrp="1"/>
          </p:cNvSpPr>
          <p:nvPr>
            <p:ph type="ftr" sz="quarter" idx="11"/>
          </p:nvPr>
        </p:nvSpPr>
        <p:spPr/>
        <p:txBody>
          <a:bodyPr/>
          <a:lstStyle/>
          <a:p>
            <a:endParaRPr lang="en-US" dirty="0"/>
          </a:p>
        </p:txBody>
      </p:sp>
      <p:sp>
        <p:nvSpPr>
          <p:cNvPr id="10" name="Slide Number Placeholder 9"/>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292423653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58343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583436" y="3143250"/>
            <a:ext cx="4270248" cy="2596776"/>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Content Placeholder 5"/>
          <p:cNvSpPr>
            <a:spLocks noGrp="1"/>
          </p:cNvSpPr>
          <p:nvPr>
            <p:ph sz="quarter" idx="4"/>
          </p:nvPr>
        </p:nvSpPr>
        <p:spPr>
          <a:xfrm>
            <a:off x="6338316" y="3143250"/>
            <a:ext cx="4253484" cy="2596776"/>
          </a:xfrm>
        </p:spPr>
        <p:txBody>
          <a:bodyPr/>
          <a:lstStyle>
            <a:lvl5pPr>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Text Placeholder 4"/>
          <p:cNvSpPr>
            <a:spLocks noGrp="1"/>
          </p:cNvSpPr>
          <p:nvPr>
            <p:ph type="body" sz="quarter" idx="13"/>
          </p:nvPr>
        </p:nvSpPr>
        <p:spPr>
          <a:xfrm>
            <a:off x="633831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7" name="Date Placeholder 6"/>
          <p:cNvSpPr>
            <a:spLocks noGrp="1"/>
          </p:cNvSpPr>
          <p:nvPr>
            <p:ph type="dt" sz="half" idx="10"/>
          </p:nvPr>
        </p:nvSpPr>
        <p:spPr/>
        <p:txBody>
          <a:bodyPr/>
          <a:lstStyle/>
          <a:p>
            <a:fld id="{B40FB4B4-2185-4162-9846-7C5876CD7D32}" type="datetimeFigureOut">
              <a:rPr lang="en-US" smtClean="0"/>
              <a:t>7/19/2022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D0C1318-927F-4BC9-B599-DD0BEB3764AB}" type="slidenum">
              <a:rPr lang="en-US" smtClean="0"/>
              <a:t>‹#›</a:t>
            </a:fld>
            <a:endParaRPr lang="en-US" dirty="0"/>
          </a:p>
        </p:txBody>
      </p:sp>
      <p:sp>
        <p:nvSpPr>
          <p:cNvPr id="10" name="Title 9"/>
          <p:cNvSpPr>
            <a:spLocks noGrp="1"/>
          </p:cNvSpPr>
          <p:nvPr>
            <p:ph type="title"/>
          </p:nvPr>
        </p:nvSpPr>
        <p:spPr/>
        <p:txBody>
          <a:bodyPr/>
          <a:lstStyle/>
          <a:p>
            <a:r>
              <a:rPr lang="en-US"/>
              <a:t>Click to edit Master title style</a:t>
            </a:r>
            <a:endParaRPr lang="en-US" dirty="0"/>
          </a:p>
        </p:txBody>
      </p:sp>
    </p:spTree>
    <p:extLst>
      <p:ext uri="{BB962C8B-B14F-4D97-AF65-F5344CB8AC3E}">
        <p14:creationId xmlns:p14="http://schemas.microsoft.com/office/powerpoint/2010/main" val="234513636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B40FB4B4-2185-4162-9846-7C5876CD7D32}" type="datetimeFigureOut">
              <a:rPr lang="en-US" smtClean="0"/>
              <a:t>7/19/2022</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321182909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40FB4B4-2185-4162-9846-7C5876CD7D32}" type="datetimeFigureOut">
              <a:rPr lang="en-US" smtClean="0"/>
              <a:t>7/19/2022</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269090369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6" name="Rectangle 25"/>
          <p:cNvSpPr/>
          <p:nvPr/>
        </p:nvSpPr>
        <p:spPr>
          <a:xfrm>
            <a:off x="0" y="0"/>
            <a:ext cx="6096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4672" y="2243828"/>
            <a:ext cx="4486656" cy="1141497"/>
          </a:xfrm>
          <a:solidFill>
            <a:srgbClr val="FFFFFF"/>
          </a:solidFill>
          <a:ln>
            <a:solidFill>
              <a:srgbClr val="404040"/>
            </a:solidFill>
          </a:ln>
        </p:spPr>
        <p:txBody>
          <a:bodyPr anchor="ctr" anchorCtr="1">
            <a:normAutofit/>
          </a:bodyPr>
          <a:lstStyle>
            <a:lvl1pPr>
              <a:defRPr sz="2200">
                <a:solidFill>
                  <a:srgbClr val="262626"/>
                </a:solidFill>
              </a:defRPr>
            </a:lvl1pPr>
          </a:lstStyle>
          <a:p>
            <a:r>
              <a:rPr lang="en-US"/>
              <a:t>Click to edit Master title style</a:t>
            </a:r>
            <a:endParaRPr lang="en-US" dirty="0"/>
          </a:p>
        </p:txBody>
      </p:sp>
      <p:sp>
        <p:nvSpPr>
          <p:cNvPr id="3" name="Content Placeholder 2"/>
          <p:cNvSpPr>
            <a:spLocks noGrp="1"/>
          </p:cNvSpPr>
          <p:nvPr>
            <p:ph idx="1"/>
          </p:nvPr>
        </p:nvSpPr>
        <p:spPr>
          <a:xfrm>
            <a:off x="6736080" y="804672"/>
            <a:ext cx="4815840" cy="5248656"/>
          </a:xfrm>
        </p:spPr>
        <p:txBody>
          <a:bodyPr>
            <a:normAutofit/>
          </a:bodyPr>
          <a:lstStyle>
            <a:lvl1pPr>
              <a:defRPr sz="1900">
                <a:solidFill>
                  <a:schemeClr val="tx1"/>
                </a:solidFill>
              </a:defRPr>
            </a:lvl1pPr>
            <a:lvl2pPr>
              <a:defRPr sz="1600">
                <a:solidFill>
                  <a:schemeClr val="tx1"/>
                </a:solidFill>
              </a:defRPr>
            </a:lvl2pPr>
            <a:lvl3pPr>
              <a:defRPr sz="1600">
                <a:solidFill>
                  <a:schemeClr val="tx1"/>
                </a:solidFill>
              </a:defRPr>
            </a:lvl3pPr>
            <a:lvl4pPr>
              <a:defRPr sz="1600">
                <a:solidFill>
                  <a:schemeClr val="tx1"/>
                </a:solidFill>
              </a:defRPr>
            </a:lvl4pPr>
            <a:lvl5pPr>
              <a:defRPr sz="1600">
                <a:solidFill>
                  <a:schemeClr val="tx1"/>
                </a:solidFill>
              </a:defRPr>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115568" y="3549918"/>
            <a:ext cx="3794760" cy="2194036"/>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9" name="Date Placeholder 8"/>
          <p:cNvSpPr>
            <a:spLocks noGrp="1"/>
          </p:cNvSpPr>
          <p:nvPr>
            <p:ph type="dt" sz="half" idx="10"/>
          </p:nvPr>
        </p:nvSpPr>
        <p:spPr/>
        <p:txBody>
          <a:bodyPr/>
          <a:lstStyle/>
          <a:p>
            <a:fld id="{B40FB4B4-2185-4162-9846-7C5876CD7D32}" type="datetimeFigureOut">
              <a:rPr lang="en-US" smtClean="0"/>
              <a:t>7/19/2022</a:t>
            </a:fld>
            <a:endParaRPr lang="en-US" dirty="0"/>
          </a:p>
        </p:txBody>
      </p:sp>
      <p:sp>
        <p:nvSpPr>
          <p:cNvPr id="10" name="Footer Placeholder 9"/>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dirty="0"/>
          </a:p>
        </p:txBody>
      </p:sp>
      <p:sp>
        <p:nvSpPr>
          <p:cNvPr id="11" name="Slide Number Placeholder 10"/>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229691919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18" name="Rectangle 17"/>
          <p:cNvSpPr/>
          <p:nvPr/>
        </p:nvSpPr>
        <p:spPr>
          <a:xfrm>
            <a:off x="0" y="0"/>
            <a:ext cx="6095999"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8523" y="2243828"/>
            <a:ext cx="4494998" cy="1134640"/>
          </a:xfrm>
          <a:solidFill>
            <a:srgbClr val="FFFFFF"/>
          </a:solidFill>
          <a:ln>
            <a:solidFill>
              <a:srgbClr val="404040"/>
            </a:solidFill>
          </a:ln>
        </p:spPr>
        <p:txBody>
          <a:bodyPr anchor="ctr" anchorCtr="1">
            <a:noAutofit/>
          </a:bodyPr>
          <a:lstStyle>
            <a:lvl1pPr>
              <a:defRPr sz="2200">
                <a:solidFill>
                  <a:srgbClr val="262626"/>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6095999" y="0"/>
            <a:ext cx="6102097" cy="6858000"/>
          </a:xfrm>
          <a:solidFill>
            <a:schemeClr val="bg1">
              <a:lumMod val="75000"/>
            </a:schemeClr>
          </a:solidFill>
        </p:spPr>
        <p:txBody>
          <a:bodyPr anchor="t"/>
          <a:lstStyle>
            <a:lvl1pPr marL="0" indent="0">
              <a:buNone/>
              <a:defRPr sz="3200">
                <a:solidFill>
                  <a:schemeClr val="bg1">
                    <a:lumMod val="85000"/>
                    <a:lumOff val="1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4" name="Text Placeholder 3"/>
          <p:cNvSpPr>
            <a:spLocks noGrp="1"/>
          </p:cNvSpPr>
          <p:nvPr>
            <p:ph type="body" sz="half" idx="2"/>
          </p:nvPr>
        </p:nvSpPr>
        <p:spPr>
          <a:xfrm>
            <a:off x="1115568" y="3549918"/>
            <a:ext cx="3794760" cy="2194037"/>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8" name="Date Placeholder 7"/>
          <p:cNvSpPr>
            <a:spLocks noGrp="1"/>
          </p:cNvSpPr>
          <p:nvPr>
            <p:ph type="dt" sz="half" idx="10"/>
          </p:nvPr>
        </p:nvSpPr>
        <p:spPr/>
        <p:txBody>
          <a:bodyPr/>
          <a:lstStyle>
            <a:lvl1pPr>
              <a:defRPr>
                <a:solidFill>
                  <a:srgbClr val="FFFFFF"/>
                </a:solidFill>
                <a:effectLst>
                  <a:outerShdw blurRad="50800" dist="38100" dir="2700000" algn="tl" rotWithShape="0">
                    <a:prstClr val="black">
                      <a:alpha val="43000"/>
                    </a:prstClr>
                  </a:outerShdw>
                </a:effectLst>
              </a:defRPr>
            </a:lvl1pPr>
          </a:lstStyle>
          <a:p>
            <a:fld id="{B40FB4B4-2185-4162-9846-7C5876CD7D32}" type="datetimeFigureOut">
              <a:rPr lang="en-US" smtClean="0"/>
              <a:t>7/19/2022</a:t>
            </a:fld>
            <a:endParaRPr lang="en-US" dirty="0"/>
          </a:p>
        </p:txBody>
      </p:sp>
      <p:sp>
        <p:nvSpPr>
          <p:cNvPr id="9" name="Footer Placeholder 8"/>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dirty="0"/>
          </a:p>
        </p:txBody>
      </p:sp>
      <p:sp>
        <p:nvSpPr>
          <p:cNvPr id="10" name="Slide Number Placeholder 9"/>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105980212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bwMode="black">
          <a:xfrm>
            <a:off x="2231136" y="964692"/>
            <a:ext cx="7729728" cy="1188720"/>
          </a:xfrm>
          <a:prstGeom prst="rect">
            <a:avLst/>
          </a:prstGeom>
          <a:solidFill>
            <a:srgbClr val="FFFFFF"/>
          </a:solidFill>
          <a:ln w="31750" cap="sq">
            <a:solidFill>
              <a:srgbClr val="404040"/>
            </a:solidFill>
            <a:miter lim="800000"/>
          </a:ln>
        </p:spPr>
        <p:txBody>
          <a:bodyPr vert="horz" lIns="182880" tIns="182880" rIns="182880" bIns="18288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2231136" y="2638044"/>
            <a:ext cx="7729728" cy="3101983"/>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7821429" y="6238816"/>
            <a:ext cx="2753746" cy="323968"/>
          </a:xfrm>
          <a:prstGeom prst="rect">
            <a:avLst/>
          </a:prstGeom>
        </p:spPr>
        <p:txBody>
          <a:bodyPr vert="horz" lIns="91440" tIns="45720" rIns="91440" bIns="45720" rtlCol="0" anchor="ctr"/>
          <a:lstStyle>
            <a:lvl1pPr algn="r">
              <a:defRPr sz="1050">
                <a:solidFill>
                  <a:schemeClr val="tx1">
                    <a:alpha val="70000"/>
                  </a:schemeClr>
                </a:solidFill>
              </a:defRPr>
            </a:lvl1pPr>
          </a:lstStyle>
          <a:p>
            <a:fld id="{B40FB4B4-2185-4162-9846-7C5876CD7D32}" type="datetimeFigureOut">
              <a:rPr lang="en-US" smtClean="0"/>
              <a:t>7/19/2022</a:t>
            </a:fld>
            <a:endParaRPr lang="en-US" dirty="0"/>
          </a:p>
        </p:txBody>
      </p:sp>
      <p:sp>
        <p:nvSpPr>
          <p:cNvPr id="5" name="Footer Placeholder 4"/>
          <p:cNvSpPr>
            <a:spLocks noGrp="1"/>
          </p:cNvSpPr>
          <p:nvPr>
            <p:ph type="ftr" sz="quarter" idx="3"/>
          </p:nvPr>
        </p:nvSpPr>
        <p:spPr>
          <a:xfrm>
            <a:off x="1600200" y="6236208"/>
            <a:ext cx="5901189" cy="320040"/>
          </a:xfrm>
          <a:prstGeom prst="rect">
            <a:avLst/>
          </a:prstGeom>
        </p:spPr>
        <p:txBody>
          <a:bodyPr vert="horz" lIns="91440" tIns="45720" rIns="91440" bIns="45720" rtlCol="0" anchor="ctr"/>
          <a:lstStyle>
            <a:lvl1pPr algn="l">
              <a:defRPr sz="1050">
                <a:solidFill>
                  <a:schemeClr val="tx1">
                    <a:alpha val="70000"/>
                  </a:schemeClr>
                </a:solidFill>
              </a:defRPr>
            </a:lvl1pPr>
          </a:lstStyle>
          <a:p>
            <a:endParaRPr lang="en-US" dirty="0"/>
          </a:p>
        </p:txBody>
      </p:sp>
      <p:sp>
        <p:nvSpPr>
          <p:cNvPr id="6" name="Slide Number Placeholder 5"/>
          <p:cNvSpPr>
            <a:spLocks noGrp="1"/>
          </p:cNvSpPr>
          <p:nvPr>
            <p:ph type="sldNum" sz="quarter" idx="4"/>
          </p:nvPr>
        </p:nvSpPr>
        <p:spPr>
          <a:xfrm>
            <a:off x="10758922" y="6217920"/>
            <a:ext cx="365760" cy="365760"/>
          </a:xfrm>
          <a:prstGeom prst="ellipse">
            <a:avLst/>
          </a:prstGeom>
          <a:solidFill>
            <a:srgbClr val="1D1D1D">
              <a:alpha val="70000"/>
            </a:srgbClr>
          </a:solidFill>
        </p:spPr>
        <p:txBody>
          <a:bodyPr vert="horz" lIns="18288" tIns="45720" rIns="18288" bIns="45720" rtlCol="0" anchor="ctr">
            <a:noAutofit/>
          </a:bodyPr>
          <a:lstStyle>
            <a:lvl1pPr algn="ctr">
              <a:defRPr sz="1100" spc="0" baseline="0">
                <a:solidFill>
                  <a:srgbClr val="FFFFFF"/>
                </a:solidFill>
              </a:defRPr>
            </a:lvl1pPr>
          </a:lstStyle>
          <a:p>
            <a:fld id="{BD0C1318-927F-4BC9-B599-DD0BEB3764AB}" type="slidenum">
              <a:rPr lang="en-US" smtClean="0"/>
              <a:t>‹#›</a:t>
            </a:fld>
            <a:endParaRPr lang="en-US" dirty="0"/>
          </a:p>
        </p:txBody>
      </p:sp>
    </p:spTree>
    <p:extLst>
      <p:ext uri="{BB962C8B-B14F-4D97-AF65-F5344CB8AC3E}">
        <p14:creationId xmlns:p14="http://schemas.microsoft.com/office/powerpoint/2010/main" val="254524647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p:titleStyle>
    <p:bodyStyle>
      <a:lvl1pPr marL="228600" indent="-228600" algn="l" defTabSz="914400" rtl="0" eaLnBrk="1" latinLnBrk="0" hangingPunct="1">
        <a:lnSpc>
          <a:spcPct val="100000"/>
        </a:lnSpc>
        <a:spcBef>
          <a:spcPts val="1000"/>
        </a:spcBef>
        <a:buClr>
          <a:schemeClr val="accent2"/>
        </a:buClr>
        <a:buFont typeface="Arial" panose="020B0604020202020204" pitchFamily="34" charset="0"/>
        <a:buChar char="•"/>
        <a:defRPr sz="1800" kern="1200">
          <a:solidFill>
            <a:schemeClr val="tx1">
              <a:lumMod val="85000"/>
              <a:lumOff val="15000"/>
            </a:schemeClr>
          </a:solidFill>
          <a:latin typeface="+mn-lt"/>
          <a:ea typeface="+mn-ea"/>
          <a:cs typeface="+mn-cs"/>
        </a:defRPr>
      </a:lvl1pPr>
      <a:lvl2pPr marL="4572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2pPr>
      <a:lvl3pPr marL="6858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3pPr>
      <a:lvl4pPr marL="9144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4pPr>
      <a:lvl5pPr marL="11430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5pPr>
      <a:lvl6pPr marL="131286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6pPr>
      <a:lvl7pPr marL="148431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7pPr>
      <a:lvl8pPr marL="165735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8pPr>
      <a:lvl9pPr marL="1882775"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4.xml"/><Relationship Id="rId1" Type="http://schemas.openxmlformats.org/officeDocument/2006/relationships/slideLayout" Target="../slideLayouts/slideLayout4.xml"/><Relationship Id="rId5" Type="http://schemas.openxmlformats.org/officeDocument/2006/relationships/image" Target="../media/image3.emf"/><Relationship Id="rId4" Type="http://schemas.openxmlformats.org/officeDocument/2006/relationships/image" Target="../media/image2.emf"/></Relationships>
</file>

<file path=ppt/slides/_rels/slide5.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notesSlide" Target="../notesSlides/notesSlide5.xml"/><Relationship Id="rId1" Type="http://schemas.openxmlformats.org/officeDocument/2006/relationships/slideLayout" Target="../slideLayouts/slideLayout4.xml"/><Relationship Id="rId4" Type="http://schemas.openxmlformats.org/officeDocument/2006/relationships/image" Target="../media/image5.emf"/></Relationships>
</file>

<file path=ppt/slides/_rels/slide6.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The Palindrome-Number Problem</a:t>
            </a:r>
          </a:p>
        </p:txBody>
      </p:sp>
      <p:sp>
        <p:nvSpPr>
          <p:cNvPr id="3" name="Subtitle 2"/>
          <p:cNvSpPr>
            <a:spLocks noGrp="1"/>
          </p:cNvSpPr>
          <p:nvPr>
            <p:ph type="subTitle" idx="1"/>
          </p:nvPr>
        </p:nvSpPr>
        <p:spPr/>
        <p:txBody>
          <a:bodyPr/>
          <a:lstStyle/>
          <a:p>
            <a:r>
              <a:rPr lang="en-US" dirty="0"/>
              <a:t>Determining if a string is a palindrome</a:t>
            </a:r>
          </a:p>
        </p:txBody>
      </p:sp>
      <p:sp>
        <p:nvSpPr>
          <p:cNvPr id="4" name="TextBox 3"/>
          <p:cNvSpPr txBox="1"/>
          <p:nvPr/>
        </p:nvSpPr>
        <p:spPr>
          <a:xfrm>
            <a:off x="1600200" y="6179127"/>
            <a:ext cx="1506566" cy="276999"/>
          </a:xfrm>
          <a:prstGeom prst="rect">
            <a:avLst/>
          </a:prstGeom>
          <a:noFill/>
        </p:spPr>
        <p:txBody>
          <a:bodyPr wrap="none" rtlCol="0">
            <a:spAutoFit/>
          </a:bodyPr>
          <a:lstStyle/>
          <a:p>
            <a:r>
              <a:rPr lang="en-US" sz="1200" dirty="0"/>
              <a:t>Delroy A. Brinkerhoff</a:t>
            </a:r>
          </a:p>
        </p:txBody>
      </p:sp>
    </p:spTree>
    <p:extLst>
      <p:ext uri="{BB962C8B-B14F-4D97-AF65-F5344CB8AC3E}">
        <p14:creationId xmlns:p14="http://schemas.microsoft.com/office/powerpoint/2010/main" val="212472604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The Problem</a:t>
            </a:r>
          </a:p>
        </p:txBody>
      </p:sp>
      <p:sp>
        <p:nvSpPr>
          <p:cNvPr id="3" name="Content Placeholder 2"/>
          <p:cNvSpPr>
            <a:spLocks noGrp="1"/>
          </p:cNvSpPr>
          <p:nvPr>
            <p:ph idx="1"/>
          </p:nvPr>
        </p:nvSpPr>
        <p:spPr>
          <a:xfrm>
            <a:off x="2231136" y="2638044"/>
            <a:ext cx="7729728" cy="2626683"/>
          </a:xfrm>
        </p:spPr>
        <p:txBody>
          <a:bodyPr>
            <a:normAutofit/>
          </a:bodyPr>
          <a:lstStyle/>
          <a:p>
            <a:r>
              <a:rPr lang="en-US" dirty="0"/>
              <a:t>Find the smallest positive integer that when squared produces</a:t>
            </a:r>
          </a:p>
          <a:p>
            <a:pPr lvl="1"/>
            <a:r>
              <a:rPr lang="en-US" dirty="0"/>
              <a:t>a palindrome</a:t>
            </a:r>
          </a:p>
          <a:p>
            <a:pPr lvl="1"/>
            <a:r>
              <a:rPr lang="en-US" dirty="0"/>
              <a:t>of at least 6 digits</a:t>
            </a:r>
          </a:p>
          <a:p>
            <a:pPr lvl="1"/>
            <a:r>
              <a:rPr lang="en-US" dirty="0"/>
              <a:t>that does not begin or end with a 0</a:t>
            </a:r>
          </a:p>
          <a:p>
            <a:r>
              <a:rPr lang="en-US" dirty="0"/>
              <a:t>Work with numbers until the squaring operation is done, then convert the number to a string for testing</a:t>
            </a:r>
          </a:p>
        </p:txBody>
      </p:sp>
    </p:spTree>
    <p:extLst>
      <p:ext uri="{BB962C8B-B14F-4D97-AF65-F5344CB8AC3E}">
        <p14:creationId xmlns:p14="http://schemas.microsoft.com/office/powerpoint/2010/main" val="295288380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F82A5E-F868-4C6E-864A-76892AAB0471}"/>
              </a:ext>
            </a:extLst>
          </p:cNvPr>
          <p:cNvSpPr>
            <a:spLocks noGrp="1"/>
          </p:cNvSpPr>
          <p:nvPr>
            <p:ph type="title"/>
          </p:nvPr>
        </p:nvSpPr>
        <p:spPr/>
        <p:txBody>
          <a:bodyPr/>
          <a:lstStyle/>
          <a:p>
            <a:r>
              <a:rPr lang="en-US" dirty="0"/>
              <a:t>Solution outline</a:t>
            </a:r>
          </a:p>
        </p:txBody>
      </p:sp>
      <p:sp>
        <p:nvSpPr>
          <p:cNvPr id="3" name="Content Placeholder 2">
            <a:extLst>
              <a:ext uri="{FF2B5EF4-FFF2-40B4-BE49-F238E27FC236}">
                <a16:creationId xmlns:a16="http://schemas.microsoft.com/office/drawing/2014/main" id="{46C9B2DB-6266-4743-8E21-7B3FFBCB2217}"/>
              </a:ext>
            </a:extLst>
          </p:cNvPr>
          <p:cNvSpPr>
            <a:spLocks noGrp="1"/>
          </p:cNvSpPr>
          <p:nvPr>
            <p:ph idx="1"/>
          </p:nvPr>
        </p:nvSpPr>
        <p:spPr/>
        <p:txBody>
          <a:bodyPr>
            <a:normAutofit/>
          </a:bodyPr>
          <a:lstStyle/>
          <a:p>
            <a:r>
              <a:rPr lang="en-US" dirty="0"/>
              <a:t>Generate a list of candidate numbers</a:t>
            </a:r>
          </a:p>
          <a:p>
            <a:r>
              <a:rPr lang="en-US" dirty="0"/>
              <a:t>Square the number</a:t>
            </a:r>
          </a:p>
          <a:p>
            <a:r>
              <a:rPr lang="en-US" dirty="0"/>
              <a:t>Convert the squared number to a string</a:t>
            </a:r>
          </a:p>
          <a:p>
            <a:r>
              <a:rPr lang="en-US" dirty="0"/>
              <a:t>Use string operations to verify that the squared number satisfies the puzzle requirements</a:t>
            </a:r>
          </a:p>
          <a:p>
            <a:pPr lvl="1"/>
            <a:r>
              <a:rPr lang="en-US" dirty="0"/>
              <a:t>Squared number is at least six digits long</a:t>
            </a:r>
          </a:p>
          <a:p>
            <a:pPr lvl="1"/>
            <a:r>
              <a:rPr lang="en-US" dirty="0"/>
              <a:t>Squared number does not begin or end with a 0</a:t>
            </a:r>
          </a:p>
          <a:p>
            <a:pPr lvl="1"/>
            <a:r>
              <a:rPr lang="en-US" dirty="0"/>
              <a:t>The digits of the squared number form a palindrome</a:t>
            </a:r>
          </a:p>
        </p:txBody>
      </p:sp>
    </p:spTree>
    <p:extLst>
      <p:ext uri="{BB962C8B-B14F-4D97-AF65-F5344CB8AC3E}">
        <p14:creationId xmlns:p14="http://schemas.microsoft.com/office/powerpoint/2010/main" val="143680466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Palindrome Algorithm 1</a:t>
            </a:r>
          </a:p>
        </p:txBody>
      </p:sp>
      <p:sp>
        <p:nvSpPr>
          <p:cNvPr id="4" name="Content Placeholder 3"/>
          <p:cNvSpPr>
            <a:spLocks noGrp="1"/>
          </p:cNvSpPr>
          <p:nvPr>
            <p:ph sz="half" idx="1"/>
          </p:nvPr>
        </p:nvSpPr>
        <p:spPr>
          <a:xfrm>
            <a:off x="1530153" y="2638044"/>
            <a:ext cx="4404820" cy="3101982"/>
          </a:xfrm>
        </p:spPr>
        <p:txBody>
          <a:bodyPr/>
          <a:lstStyle/>
          <a:p>
            <a:r>
              <a:rPr lang="en-US" dirty="0"/>
              <a:t>Imagine the string written on a whiteboard</a:t>
            </a:r>
          </a:p>
          <a:p>
            <a:pPr lvl="1"/>
            <a:r>
              <a:rPr lang="en-US" dirty="0"/>
              <a:t>Short palindromes are easily spotted</a:t>
            </a:r>
          </a:p>
          <a:p>
            <a:pPr lvl="1"/>
            <a:r>
              <a:rPr lang="en-US" dirty="0"/>
              <a:t>Long palindromes require a systematic test</a:t>
            </a:r>
          </a:p>
          <a:p>
            <a:pPr lvl="1"/>
            <a:r>
              <a:rPr lang="en-US" dirty="0"/>
              <a:t>Copying or rewriting is undesirable</a:t>
            </a:r>
          </a:p>
          <a:p>
            <a:pPr lvl="1"/>
            <a:r>
              <a:rPr lang="en-US" dirty="0"/>
              <a:t>Keep testing as long as the characters match</a:t>
            </a:r>
          </a:p>
        </p:txBody>
      </p:sp>
      <p:pic>
        <p:nvPicPr>
          <p:cNvPr id="3" name="Picture 2"/>
          <p:cNvPicPr>
            <a:picLocks noChangeAspect="1"/>
          </p:cNvPicPr>
          <p:nvPr/>
        </p:nvPicPr>
        <p:blipFill>
          <a:blip r:embed="rId3"/>
          <a:stretch>
            <a:fillRect/>
          </a:stretch>
        </p:blipFill>
        <p:spPr>
          <a:xfrm>
            <a:off x="6381617" y="2638044"/>
            <a:ext cx="4328569" cy="965200"/>
          </a:xfrm>
          <a:prstGeom prst="rect">
            <a:avLst/>
          </a:prstGeom>
        </p:spPr>
      </p:pic>
      <p:pic>
        <p:nvPicPr>
          <p:cNvPr id="6" name="Picture 5"/>
          <p:cNvPicPr>
            <a:picLocks noChangeAspect="1"/>
          </p:cNvPicPr>
          <p:nvPr/>
        </p:nvPicPr>
        <p:blipFill>
          <a:blip r:embed="rId4"/>
          <a:stretch>
            <a:fillRect/>
          </a:stretch>
        </p:blipFill>
        <p:spPr>
          <a:xfrm>
            <a:off x="6404621" y="3706435"/>
            <a:ext cx="4328569" cy="965200"/>
          </a:xfrm>
          <a:prstGeom prst="rect">
            <a:avLst/>
          </a:prstGeom>
        </p:spPr>
      </p:pic>
      <p:pic>
        <p:nvPicPr>
          <p:cNvPr id="7" name="Picture 6"/>
          <p:cNvPicPr>
            <a:picLocks noChangeAspect="1"/>
          </p:cNvPicPr>
          <p:nvPr/>
        </p:nvPicPr>
        <p:blipFill>
          <a:blip r:embed="rId5"/>
          <a:stretch>
            <a:fillRect/>
          </a:stretch>
        </p:blipFill>
        <p:spPr>
          <a:xfrm>
            <a:off x="6404621" y="4774826"/>
            <a:ext cx="4328569" cy="965200"/>
          </a:xfrm>
          <a:prstGeom prst="rect">
            <a:avLst/>
          </a:prstGeom>
        </p:spPr>
      </p:pic>
    </p:spTree>
    <p:extLst>
      <p:ext uri="{BB962C8B-B14F-4D97-AF65-F5344CB8AC3E}">
        <p14:creationId xmlns:p14="http://schemas.microsoft.com/office/powerpoint/2010/main" val="275995557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Algorithm 1, continued</a:t>
            </a:r>
          </a:p>
        </p:txBody>
      </p:sp>
      <p:sp>
        <p:nvSpPr>
          <p:cNvPr id="3" name="Content Placeholder 2"/>
          <p:cNvSpPr>
            <a:spLocks noGrp="1"/>
          </p:cNvSpPr>
          <p:nvPr>
            <p:ph sz="half" idx="1"/>
          </p:nvPr>
        </p:nvSpPr>
        <p:spPr>
          <a:xfrm>
            <a:off x="1530153" y="2638044"/>
            <a:ext cx="4271771" cy="3101982"/>
          </a:xfrm>
        </p:spPr>
        <p:txBody>
          <a:bodyPr/>
          <a:lstStyle/>
          <a:p>
            <a:r>
              <a:rPr lang="en-US" dirty="0"/>
              <a:t>A matched characters do not establish a palindrome</a:t>
            </a:r>
          </a:p>
          <a:p>
            <a:r>
              <a:rPr lang="en-US" dirty="0"/>
              <a:t>But mismatched characters do establish a non-palindrome</a:t>
            </a:r>
          </a:p>
          <a:p>
            <a:r>
              <a:rPr lang="en-US" dirty="0"/>
              <a:t>A palindrome is established only if our fingers meet in the center of the string</a:t>
            </a:r>
          </a:p>
        </p:txBody>
      </p:sp>
      <p:pic>
        <p:nvPicPr>
          <p:cNvPr id="5" name="Picture 4"/>
          <p:cNvPicPr>
            <a:picLocks noChangeAspect="1"/>
          </p:cNvPicPr>
          <p:nvPr/>
        </p:nvPicPr>
        <p:blipFill>
          <a:blip r:embed="rId3"/>
          <a:stretch>
            <a:fillRect/>
          </a:stretch>
        </p:blipFill>
        <p:spPr>
          <a:xfrm>
            <a:off x="6381616" y="2638044"/>
            <a:ext cx="4328569" cy="965200"/>
          </a:xfrm>
          <a:prstGeom prst="rect">
            <a:avLst/>
          </a:prstGeom>
        </p:spPr>
      </p:pic>
      <p:pic>
        <p:nvPicPr>
          <p:cNvPr id="6" name="Picture 5"/>
          <p:cNvPicPr>
            <a:picLocks noChangeAspect="1"/>
          </p:cNvPicPr>
          <p:nvPr/>
        </p:nvPicPr>
        <p:blipFill>
          <a:blip r:embed="rId4"/>
          <a:stretch>
            <a:fillRect/>
          </a:stretch>
        </p:blipFill>
        <p:spPr>
          <a:xfrm>
            <a:off x="6381616" y="3947064"/>
            <a:ext cx="4328569" cy="965200"/>
          </a:xfrm>
          <a:prstGeom prst="rect">
            <a:avLst/>
          </a:prstGeom>
        </p:spPr>
      </p:pic>
    </p:spTree>
    <p:extLst>
      <p:ext uri="{BB962C8B-B14F-4D97-AF65-F5344CB8AC3E}">
        <p14:creationId xmlns:p14="http://schemas.microsoft.com/office/powerpoint/2010/main" val="311923034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Palindrome Algorithm 2</a:t>
            </a:r>
          </a:p>
        </p:txBody>
      </p:sp>
      <p:pic>
        <p:nvPicPr>
          <p:cNvPr id="7" name="Picture 6"/>
          <p:cNvPicPr>
            <a:picLocks noChangeAspect="1"/>
          </p:cNvPicPr>
          <p:nvPr/>
        </p:nvPicPr>
        <p:blipFill>
          <a:blip r:embed="rId3"/>
          <a:stretch>
            <a:fillRect/>
          </a:stretch>
        </p:blipFill>
        <p:spPr>
          <a:xfrm>
            <a:off x="3693233" y="2359318"/>
            <a:ext cx="4805534" cy="3470603"/>
          </a:xfrm>
          <a:prstGeom prst="rect">
            <a:avLst/>
          </a:prstGeom>
        </p:spPr>
      </p:pic>
    </p:spTree>
    <p:extLst>
      <p:ext uri="{BB962C8B-B14F-4D97-AF65-F5344CB8AC3E}">
        <p14:creationId xmlns:p14="http://schemas.microsoft.com/office/powerpoint/2010/main" val="384282324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Program Logic</a:t>
            </a:r>
          </a:p>
        </p:txBody>
      </p:sp>
      <p:pic>
        <p:nvPicPr>
          <p:cNvPr id="4" name="Picture 3"/>
          <p:cNvPicPr>
            <a:picLocks noChangeAspect="1"/>
          </p:cNvPicPr>
          <p:nvPr/>
        </p:nvPicPr>
        <p:blipFill>
          <a:blip r:embed="rId3"/>
          <a:stretch>
            <a:fillRect/>
          </a:stretch>
        </p:blipFill>
        <p:spPr>
          <a:xfrm>
            <a:off x="1799165" y="2328719"/>
            <a:ext cx="8593670" cy="3733800"/>
          </a:xfrm>
          <a:prstGeom prst="rect">
            <a:avLst/>
          </a:prstGeom>
        </p:spPr>
      </p:pic>
    </p:spTree>
    <p:extLst>
      <p:ext uri="{BB962C8B-B14F-4D97-AF65-F5344CB8AC3E}">
        <p14:creationId xmlns:p14="http://schemas.microsoft.com/office/powerpoint/2010/main" val="2744360510"/>
      </p:ext>
    </p:extLst>
  </p:cSld>
  <p:clrMapOvr>
    <a:masterClrMapping/>
  </p:clrMapOvr>
</p:sld>
</file>

<file path=ppt/theme/theme1.xml><?xml version="1.0" encoding="utf-8"?>
<a:theme xmlns:a="http://schemas.openxmlformats.org/drawingml/2006/main" name="Parcel">
  <a:themeElements>
    <a:clrScheme name="Parcel">
      <a:dk1>
        <a:srgbClr val="000000"/>
      </a:dk1>
      <a:lt1>
        <a:srgbClr val="FFFFFF"/>
      </a:lt1>
      <a:dk2>
        <a:srgbClr val="4A5356"/>
      </a:dk2>
      <a:lt2>
        <a:srgbClr val="E8E3CE"/>
      </a:lt2>
      <a:accent1>
        <a:srgbClr val="F6A21D"/>
      </a:accent1>
      <a:accent2>
        <a:srgbClr val="9BAFB5"/>
      </a:accent2>
      <a:accent3>
        <a:srgbClr val="C96731"/>
      </a:accent3>
      <a:accent4>
        <a:srgbClr val="9CA383"/>
      </a:accent4>
      <a:accent5>
        <a:srgbClr val="87795D"/>
      </a:accent5>
      <a:accent6>
        <a:srgbClr val="A0988C"/>
      </a:accent6>
      <a:hlink>
        <a:srgbClr val="00B0F0"/>
      </a:hlink>
      <a:folHlink>
        <a:srgbClr val="738F97"/>
      </a:folHlink>
    </a:clrScheme>
    <a:fontScheme name="Parcel">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Parcel">
      <a:fillStyleLst>
        <a:solidFill>
          <a:schemeClr val="phClr"/>
        </a:solidFill>
        <a:gradFill rotWithShape="1">
          <a:gsLst>
            <a:gs pos="0">
              <a:schemeClr val="phClr">
                <a:tint val="80000"/>
                <a:satMod val="107000"/>
                <a:lumMod val="103000"/>
              </a:schemeClr>
            </a:gs>
            <a:gs pos="100000">
              <a:schemeClr val="phClr">
                <a:tint val="82000"/>
                <a:satMod val="109000"/>
                <a:lumMod val="103000"/>
              </a:schemeClr>
            </a:gs>
          </a:gsLst>
          <a:lin ang="5400000" scaled="0"/>
        </a:gradFill>
        <a:gradFill rotWithShape="1">
          <a:gsLst>
            <a:gs pos="0">
              <a:schemeClr val="phClr">
                <a:tint val="97000"/>
                <a:satMod val="100000"/>
                <a:lumMod val="102000"/>
              </a:schemeClr>
            </a:gs>
            <a:gs pos="50000">
              <a:schemeClr val="phClr">
                <a:shade val="100000"/>
                <a:satMod val="103000"/>
                <a:lumMod val="100000"/>
              </a:schemeClr>
            </a:gs>
            <a:gs pos="100000">
              <a:schemeClr val="phClr">
                <a:shade val="93000"/>
                <a:satMod val="11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31750" cap="flat" cmpd="sng" algn="ctr">
          <a:solidFill>
            <a:schemeClr val="phClr"/>
          </a:solidFill>
          <a:prstDash val="solid"/>
        </a:ln>
      </a:lnStyleLst>
      <a:effectStyleLst>
        <a:effectStyle>
          <a:effectLst/>
        </a:effectStyle>
        <a:effectStyle>
          <a:effectLst/>
        </a:effectStyle>
        <a:effectStyle>
          <a:effectLst>
            <a:outerShdw blurRad="55880" dist="15240" dir="5400000" algn="ctr" rotWithShape="0">
              <a:srgbClr val="000000">
                <a:alpha val="45000"/>
              </a:srgbClr>
            </a:outerShdw>
          </a:effectLst>
          <a:scene3d>
            <a:camera prst="orthographicFront">
              <a:rot lat="0" lon="0" rev="0"/>
            </a:camera>
            <a:lightRig rig="brightRoom" dir="tl"/>
          </a:scene3d>
          <a:sp3d prstMaterial="dkEdge">
            <a:bevelT w="0" h="0"/>
          </a:sp3d>
        </a:effectStyle>
      </a:effectStyleLst>
      <a:bgFillStyleLst>
        <a:solidFill>
          <a:schemeClr val="phClr"/>
        </a:solidFill>
        <a:solidFill>
          <a:schemeClr val="phClr">
            <a:tint val="95000"/>
            <a:satMod val="170000"/>
          </a:schemeClr>
        </a:solidFill>
        <a:gradFill rotWithShape="1">
          <a:gsLst>
            <a:gs pos="0">
              <a:schemeClr val="phClr">
                <a:tint val="97000"/>
                <a:shade val="100000"/>
                <a:satMod val="185000"/>
                <a:lumMod val="120000"/>
              </a:schemeClr>
            </a:gs>
            <a:gs pos="100000">
              <a:schemeClr val="phClr">
                <a:tint val="96000"/>
                <a:shade val="95000"/>
                <a:satMod val="215000"/>
                <a:lumMod val="80000"/>
              </a:schemeClr>
            </a:gs>
          </a:gsLst>
          <a:path path="circle">
            <a:fillToRect l="50000" t="55000" r="125000" b="100000"/>
          </a:path>
        </a:gradFill>
      </a:bgFillStyleLst>
    </a:fmtScheme>
  </a:themeElements>
  <a:objectDefaults/>
  <a:extraClrSchemeLst/>
  <a:extLst>
    <a:ext uri="{05A4C25C-085E-4340-85A3-A5531E510DB2}">
      <thm15:themeFamily xmlns:thm15="http://schemas.microsoft.com/office/thememl/2012/main" name="Parcel" id="{8BEC4385-4EB9-4D53-BFB5-0EA123736B6D}" vid="{4DB32801-28C0-48B0-8C1D-A9A58613615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Parcel</Template>
  <TotalTime>254</TotalTime>
  <Words>1413</Words>
  <Application>Microsoft Office PowerPoint</Application>
  <PresentationFormat>Widescreen</PresentationFormat>
  <Paragraphs>55</Paragraphs>
  <Slides>7</Slides>
  <Notes>7</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7</vt:i4>
      </vt:variant>
    </vt:vector>
  </HeadingPairs>
  <TitlesOfParts>
    <vt:vector size="11" baseType="lpstr">
      <vt:lpstr>Arial</vt:lpstr>
      <vt:lpstr>Calibri</vt:lpstr>
      <vt:lpstr>Gill Sans MT</vt:lpstr>
      <vt:lpstr>Parcel</vt:lpstr>
      <vt:lpstr>The Palindrome-Number Problem</vt:lpstr>
      <vt:lpstr>The Problem</vt:lpstr>
      <vt:lpstr>Solution outline</vt:lpstr>
      <vt:lpstr>Palindrome Algorithm 1</vt:lpstr>
      <vt:lpstr>Algorithm 1, continued</vt:lpstr>
      <vt:lpstr>Palindrome Algorithm 2</vt:lpstr>
      <vt:lpstr>Program Logic</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Operators and Operands</dc:title>
  <dc:creator>Delroy Brinkerhoff</dc:creator>
  <cp:lastModifiedBy>Delroy Brinkerhoff</cp:lastModifiedBy>
  <cp:revision>12</cp:revision>
  <dcterms:created xsi:type="dcterms:W3CDTF">2016-07-13T22:03:45Z</dcterms:created>
  <dcterms:modified xsi:type="dcterms:W3CDTF">2022-07-19T19:02:44Z</dcterms:modified>
</cp:coreProperties>
</file>