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8" r:id="rId3"/>
    <p:sldId id="257"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1F271D-FE99-42EE-A6F8-173F14776E27}" type="datetimeFigureOut">
              <a:rPr lang="en-US" smtClean="0"/>
              <a:t>7/20/2022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9B82AA-97B7-4355-A814-B453931B63D0}" type="slidenum">
              <a:rPr lang="en-US" smtClean="0"/>
              <a:t>‹#›</a:t>
            </a:fld>
            <a:endParaRPr lang="en-US"/>
          </a:p>
        </p:txBody>
      </p:sp>
    </p:spTree>
    <p:extLst>
      <p:ext uri="{BB962C8B-B14F-4D97-AF65-F5344CB8AC3E}">
        <p14:creationId xmlns:p14="http://schemas.microsoft.com/office/powerpoint/2010/main" val="530238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provides a full-featured string class that is very similar to the Java String class. This section introduces the C++ string class and highlights some of the basic differences between the string classes in the two languages.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Choosing the best order in which to present programming concepts is never easy. Sometimes concepts depend on each other and it’s not possible to introduce both first. The string class is obviously object-oriented, but the textbook formally introduces classes and objects in the next chapter. But if we switch the order of the concepts, then classes must be covered without one of the most important and most useful data types: strings. We take the approach that your previous Java experience with classes and objects, specifically strings, is sufficient to carry you through until classes and objects are covered in greater detail in the next chapter.</a:t>
            </a:r>
          </a:p>
          <a:p>
            <a:endParaRPr lang="en-US" dirty="0"/>
          </a:p>
        </p:txBody>
      </p:sp>
      <p:sp>
        <p:nvSpPr>
          <p:cNvPr id="4" name="Slide Number Placeholder 3"/>
          <p:cNvSpPr>
            <a:spLocks noGrp="1"/>
          </p:cNvSpPr>
          <p:nvPr>
            <p:ph type="sldNum" sz="quarter" idx="5"/>
          </p:nvPr>
        </p:nvSpPr>
        <p:spPr/>
        <p:txBody>
          <a:bodyPr/>
          <a:lstStyle/>
          <a:p>
            <a:fld id="{C19B82AA-97B7-4355-A814-B453931B63D0}" type="slidenum">
              <a:rPr lang="en-US" smtClean="0"/>
              <a:t>1</a:t>
            </a:fld>
            <a:endParaRPr lang="en-US"/>
          </a:p>
        </p:txBody>
      </p:sp>
    </p:spTree>
    <p:extLst>
      <p:ext uri="{BB962C8B-B14F-4D97-AF65-F5344CB8AC3E}">
        <p14:creationId xmlns:p14="http://schemas.microsoft.com/office/powerpoint/2010/main" val="121360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Java String class is part of the lang package, which is automatically imported into each Java file. The C++ string class is specified in the string header file, which must be explicitly imported into each C++ file that uses the string class. The Java String class has more methods that does C++ strings, but C++ strings support many more operators than Java.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 string class is also related to C-strings but is generally easier to use. Specifically, C-strings do not support any operators at the string or content level – the only operators they support work at the pointer level. Another important difference is that string objects manage their memory which allows them to grow as needed – quite unlike C-strings. Finally, the string class defines functions that allow converting between strings and C-strings.</a:t>
            </a:r>
          </a:p>
          <a:p>
            <a:endParaRPr lang="en-US" dirty="0"/>
          </a:p>
        </p:txBody>
      </p:sp>
      <p:sp>
        <p:nvSpPr>
          <p:cNvPr id="4" name="Slide Number Placeholder 3"/>
          <p:cNvSpPr>
            <a:spLocks noGrp="1"/>
          </p:cNvSpPr>
          <p:nvPr>
            <p:ph type="sldNum" sz="quarter" idx="5"/>
          </p:nvPr>
        </p:nvSpPr>
        <p:spPr/>
        <p:txBody>
          <a:bodyPr/>
          <a:lstStyle/>
          <a:p>
            <a:fld id="{C19B82AA-97B7-4355-A814-B453931B63D0}" type="slidenum">
              <a:rPr lang="en-US" smtClean="0"/>
              <a:t>2</a:t>
            </a:fld>
            <a:endParaRPr lang="en-US"/>
          </a:p>
        </p:txBody>
      </p:sp>
    </p:spTree>
    <p:extLst>
      <p:ext uri="{BB962C8B-B14F-4D97-AF65-F5344CB8AC3E}">
        <p14:creationId xmlns:p14="http://schemas.microsoft.com/office/powerpoint/2010/main" val="202404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Instances of the string class, that is, string objects, can be created in several ways. Three of the most common constructors are illustrated here. The first or default constructor creates an empty string that may be the target of the assignment operation or other operations that will ultimately store information in the string. The conversion constructor builds a string object by converting a C-string into an instance of the string glass. The last or copy constructor builds a new string by copying an existing string object.</a:t>
            </a:r>
          </a:p>
          <a:p>
            <a:endParaRPr lang="en-US" dirty="0"/>
          </a:p>
        </p:txBody>
      </p:sp>
      <p:sp>
        <p:nvSpPr>
          <p:cNvPr id="4" name="Slide Number Placeholder 3"/>
          <p:cNvSpPr>
            <a:spLocks noGrp="1"/>
          </p:cNvSpPr>
          <p:nvPr>
            <p:ph type="sldNum" sz="quarter" idx="5"/>
          </p:nvPr>
        </p:nvSpPr>
        <p:spPr/>
        <p:txBody>
          <a:bodyPr/>
          <a:lstStyle/>
          <a:p>
            <a:fld id="{C19B82AA-97B7-4355-A814-B453931B63D0}" type="slidenum">
              <a:rPr lang="en-US" smtClean="0"/>
              <a:t>3</a:t>
            </a:fld>
            <a:endParaRPr lang="en-US"/>
          </a:p>
        </p:txBody>
      </p:sp>
    </p:spTree>
    <p:extLst>
      <p:ext uri="{BB962C8B-B14F-4D97-AF65-F5344CB8AC3E}">
        <p14:creationId xmlns:p14="http://schemas.microsoft.com/office/powerpoint/2010/main" val="1161278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Whereas the Java String class only supports two operators, + for concatenation and += for concatenation with assignment, the C++ string class supports numerous operators. Furthermore, excepting the square brackets used for character access, C-strings do not support any of these operators. Confusingly, C-string expressions involving these operators compile but do not behave as expected because they operate on the address of each C-string and not on the string’s contents.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Conversely, these operators behave intuitively when used with instances of the string class. For example, the == and != operators return true if the contents of the two related strings are identical or are different respectively. And the relational operators order strings alphabetically (or more accurately, ascii-</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betically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is, based on the ASCII collating sequence). For example, if s1 is “apple” and s2 is “zebra,” then s1 &lt; s2 is true and s1 &gt; s2 is false. String output is straightforward but not so string input, which is the topic of the next section.</a:t>
            </a:r>
          </a:p>
          <a:p>
            <a:endParaRPr lang="en-US" dirty="0"/>
          </a:p>
        </p:txBody>
      </p:sp>
      <p:sp>
        <p:nvSpPr>
          <p:cNvPr id="4" name="Slide Number Placeholder 3"/>
          <p:cNvSpPr>
            <a:spLocks noGrp="1"/>
          </p:cNvSpPr>
          <p:nvPr>
            <p:ph type="sldNum" sz="quarter" idx="5"/>
          </p:nvPr>
        </p:nvSpPr>
        <p:spPr/>
        <p:txBody>
          <a:bodyPr/>
          <a:lstStyle/>
          <a:p>
            <a:fld id="{C19B82AA-97B7-4355-A814-B453931B63D0}" type="slidenum">
              <a:rPr lang="en-US" smtClean="0"/>
              <a:t>4</a:t>
            </a:fld>
            <a:endParaRPr lang="en-US"/>
          </a:p>
        </p:txBody>
      </p:sp>
    </p:spTree>
    <p:extLst>
      <p:ext uri="{BB962C8B-B14F-4D97-AF65-F5344CB8AC3E}">
        <p14:creationId xmlns:p14="http://schemas.microsoft.com/office/powerpoint/2010/main" val="2546002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7/20/2022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7/20/2022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7/20/2022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C++ string class</a:t>
            </a:r>
          </a:p>
        </p:txBody>
      </p:sp>
      <p:sp>
        <p:nvSpPr>
          <p:cNvPr id="3" name="Subtitle 2"/>
          <p:cNvSpPr>
            <a:spLocks noGrp="1"/>
          </p:cNvSpPr>
          <p:nvPr>
            <p:ph type="subTitle" idx="1"/>
          </p:nvPr>
        </p:nvSpPr>
        <p:spPr/>
        <p:txBody>
          <a:bodyPr/>
          <a:lstStyle/>
          <a:p>
            <a:r>
              <a:rPr lang="en-US" dirty="0"/>
              <a:t>#include &lt;string&gt;</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the</a:t>
            </a:r>
            <a:br>
              <a:rPr lang="en-US" dirty="0"/>
            </a:br>
            <a:r>
              <a:rPr lang="en-US" dirty="0"/>
              <a:t>C++ string class</a:t>
            </a:r>
          </a:p>
        </p:txBody>
      </p:sp>
      <p:sp>
        <p:nvSpPr>
          <p:cNvPr id="3" name="Content Placeholder 2"/>
          <p:cNvSpPr>
            <a:spLocks noGrp="1"/>
          </p:cNvSpPr>
          <p:nvPr>
            <p:ph idx="1"/>
          </p:nvPr>
        </p:nvSpPr>
        <p:spPr/>
        <p:txBody>
          <a:bodyPr/>
          <a:lstStyle/>
          <a:p>
            <a:r>
              <a:rPr lang="en-US" dirty="0"/>
              <a:t>The C++ </a:t>
            </a:r>
            <a:r>
              <a:rPr lang="en-US" dirty="0">
                <a:latin typeface="Courier New" panose="02070309020205020404" pitchFamily="49" charset="0"/>
                <a:cs typeface="Courier New" panose="02070309020205020404" pitchFamily="49" charset="0"/>
              </a:rPr>
              <a:t>string</a:t>
            </a:r>
            <a:r>
              <a:rPr lang="en-US" dirty="0"/>
              <a:t> class is </a:t>
            </a:r>
            <a:r>
              <a:rPr lang="en-US" i="1" dirty="0"/>
              <a:t>similar</a:t>
            </a:r>
            <a:r>
              <a:rPr lang="en-US" dirty="0"/>
              <a:t> to the Java </a:t>
            </a:r>
            <a:r>
              <a:rPr lang="en-US" dirty="0">
                <a:latin typeface="Courier New" panose="02070309020205020404" pitchFamily="49" charset="0"/>
                <a:cs typeface="Courier New" panose="02070309020205020404" pitchFamily="49" charset="0"/>
              </a:rPr>
              <a:t>String</a:t>
            </a:r>
            <a:r>
              <a:rPr lang="en-US" dirty="0"/>
              <a:t> class</a:t>
            </a:r>
          </a:p>
          <a:p>
            <a:pPr lvl="1"/>
            <a:r>
              <a:rPr lang="en-US" dirty="0"/>
              <a:t>Class name begins with a lower case s</a:t>
            </a:r>
          </a:p>
          <a:p>
            <a:pPr lvl="1"/>
            <a:r>
              <a:rPr lang="en-US" dirty="0"/>
              <a:t>Must </a:t>
            </a:r>
            <a:r>
              <a:rPr lang="en-US" dirty="0">
                <a:latin typeface="Courier New" panose="02070309020205020404" pitchFamily="49" charset="0"/>
                <a:cs typeface="Courier New" panose="02070309020205020404" pitchFamily="49" charset="0"/>
              </a:rPr>
              <a:t>#include &lt;string&gt;</a:t>
            </a:r>
          </a:p>
          <a:p>
            <a:pPr lvl="1"/>
            <a:r>
              <a:rPr lang="en-US" dirty="0"/>
              <a:t>Supports more operators</a:t>
            </a:r>
          </a:p>
          <a:p>
            <a:r>
              <a:rPr lang="en-US" dirty="0"/>
              <a:t>The </a:t>
            </a:r>
            <a:r>
              <a:rPr lang="en-US" dirty="0">
                <a:latin typeface="Courier New" panose="02070309020205020404" pitchFamily="49" charset="0"/>
                <a:cs typeface="Courier New" panose="02070309020205020404" pitchFamily="49" charset="0"/>
              </a:rPr>
              <a:t>string</a:t>
            </a:r>
            <a:r>
              <a:rPr lang="en-US" dirty="0"/>
              <a:t> class is related to C-strings</a:t>
            </a:r>
          </a:p>
          <a:p>
            <a:pPr lvl="1"/>
            <a:r>
              <a:rPr lang="en-US" dirty="0"/>
              <a:t>Supports operators (C-strings do NOT support operators)</a:t>
            </a:r>
          </a:p>
          <a:p>
            <a:pPr lvl="1"/>
            <a:r>
              <a:rPr lang="en-US" dirty="0"/>
              <a:t>Manages its own memory</a:t>
            </a:r>
          </a:p>
          <a:p>
            <a:pPr lvl="1"/>
            <a:r>
              <a:rPr lang="en-US" dirty="0"/>
              <a:t>Can convert to and from C-string</a:t>
            </a:r>
          </a:p>
        </p:txBody>
      </p:sp>
    </p:spTree>
    <p:extLst>
      <p:ext uri="{BB962C8B-B14F-4D97-AF65-F5344CB8AC3E}">
        <p14:creationId xmlns:p14="http://schemas.microsoft.com/office/powerpoint/2010/main" val="2542773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string Constructors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7237908"/>
              </p:ext>
            </p:extLst>
          </p:nvPr>
        </p:nvGraphicFramePr>
        <p:xfrm>
          <a:off x="1386348" y="2638425"/>
          <a:ext cx="9438968" cy="1483360"/>
        </p:xfrm>
        <a:graphic>
          <a:graphicData uri="http://schemas.openxmlformats.org/drawingml/2006/table">
            <a:tbl>
              <a:tblPr firstRow="1" bandRow="1">
                <a:tableStyleId>{5C22544A-7EE6-4342-B048-85BDC9FD1C3A}</a:tableStyleId>
              </a:tblPr>
              <a:tblGrid>
                <a:gridCol w="3486037">
                  <a:extLst>
                    <a:ext uri="{9D8B030D-6E8A-4147-A177-3AD203B41FA5}">
                      <a16:colId xmlns:a16="http://schemas.microsoft.com/office/drawing/2014/main" val="64098244"/>
                    </a:ext>
                  </a:extLst>
                </a:gridCol>
                <a:gridCol w="3152673">
                  <a:extLst>
                    <a:ext uri="{9D8B030D-6E8A-4147-A177-3AD203B41FA5}">
                      <a16:colId xmlns:a16="http://schemas.microsoft.com/office/drawing/2014/main" val="2491916663"/>
                    </a:ext>
                  </a:extLst>
                </a:gridCol>
                <a:gridCol w="2800258">
                  <a:extLst>
                    <a:ext uri="{9D8B030D-6E8A-4147-A177-3AD203B41FA5}">
                      <a16:colId xmlns:a16="http://schemas.microsoft.com/office/drawing/2014/main" val="3724430826"/>
                    </a:ext>
                  </a:extLst>
                </a:gridCol>
              </a:tblGrid>
              <a:tr h="370840">
                <a:tc>
                  <a:txBody>
                    <a:bodyPr/>
                    <a:lstStyle/>
                    <a:p>
                      <a:pPr algn="ctr"/>
                      <a:r>
                        <a:rPr lang="en-US" dirty="0"/>
                        <a:t>Prototype</a:t>
                      </a:r>
                    </a:p>
                  </a:txBody>
                  <a:tcPr/>
                </a:tc>
                <a:tc>
                  <a:txBody>
                    <a:bodyPr/>
                    <a:lstStyle/>
                    <a:p>
                      <a:pPr algn="ctr"/>
                      <a:r>
                        <a:rPr lang="en-US" dirty="0"/>
                        <a:t>Example</a:t>
                      </a:r>
                    </a:p>
                  </a:txBody>
                  <a:tcPr/>
                </a:tc>
                <a:tc>
                  <a:txBody>
                    <a:bodyPr/>
                    <a:lstStyle/>
                    <a:p>
                      <a:pPr algn="ctr"/>
                      <a:r>
                        <a:rPr lang="en-US" dirty="0"/>
                        <a:t>Comments</a:t>
                      </a:r>
                    </a:p>
                  </a:txBody>
                  <a:tcPr/>
                </a:tc>
                <a:extLst>
                  <a:ext uri="{0D108BD9-81ED-4DB2-BD59-A6C34878D82A}">
                    <a16:rowId xmlns:a16="http://schemas.microsoft.com/office/drawing/2014/main" val="1190536799"/>
                  </a:ext>
                </a:extLst>
              </a:tr>
              <a:tr h="370840">
                <a:tc>
                  <a:txBody>
                    <a:bodyPr/>
                    <a:lstStyle/>
                    <a:p>
                      <a:r>
                        <a:rPr lang="en-US" dirty="0">
                          <a:latin typeface="Courier New" panose="02070309020205020404" pitchFamily="49" charset="0"/>
                          <a:cs typeface="Courier New" panose="02070309020205020404" pitchFamily="49" charset="0"/>
                        </a:rPr>
                        <a:t>string();</a:t>
                      </a:r>
                    </a:p>
                  </a:txBody>
                  <a:tcPr/>
                </a:tc>
                <a:tc>
                  <a:txBody>
                    <a:bodyPr/>
                    <a:lstStyle/>
                    <a:p>
                      <a:r>
                        <a:rPr lang="en-US" dirty="0">
                          <a:latin typeface="Courier New" panose="02070309020205020404" pitchFamily="49" charset="0"/>
                          <a:cs typeface="Courier New" panose="02070309020205020404" pitchFamily="49" charset="0"/>
                        </a:rPr>
                        <a:t>string s1;</a:t>
                      </a:r>
                    </a:p>
                  </a:txBody>
                  <a:tcPr/>
                </a:tc>
                <a:tc>
                  <a:txBody>
                    <a:bodyPr/>
                    <a:lstStyle/>
                    <a:p>
                      <a:r>
                        <a:rPr lang="en-US" dirty="0"/>
                        <a:t>Default constructor</a:t>
                      </a:r>
                    </a:p>
                  </a:txBody>
                  <a:tcPr/>
                </a:tc>
                <a:extLst>
                  <a:ext uri="{0D108BD9-81ED-4DB2-BD59-A6C34878D82A}">
                    <a16:rowId xmlns:a16="http://schemas.microsoft.com/office/drawing/2014/main" val="4007028644"/>
                  </a:ext>
                </a:extLst>
              </a:tr>
              <a:tr h="370840">
                <a:tc>
                  <a:txBody>
                    <a:bodyPr/>
                    <a:lstStyle/>
                    <a:p>
                      <a:r>
                        <a:rPr lang="en-US" dirty="0">
                          <a:latin typeface="Courier New" panose="02070309020205020404" pitchFamily="49" charset="0"/>
                          <a:cs typeface="Courier New" panose="02070309020205020404" pitchFamily="49" charset="0"/>
                        </a:rPr>
                        <a:t>string(const char* s);</a:t>
                      </a:r>
                    </a:p>
                  </a:txBody>
                  <a:tcPr/>
                </a:tc>
                <a:tc>
                  <a:txBody>
                    <a:bodyPr/>
                    <a:lstStyle/>
                    <a:p>
                      <a:r>
                        <a:rPr lang="en-US" dirty="0">
                          <a:latin typeface="Courier New" panose="02070309020205020404" pitchFamily="49" charset="0"/>
                          <a:cs typeface="Courier New" panose="02070309020205020404" pitchFamily="49" charset="0"/>
                        </a:rPr>
                        <a:t>string</a:t>
                      </a:r>
                      <a:r>
                        <a:rPr lang="en-US" baseline="0" dirty="0">
                          <a:latin typeface="Courier New" panose="02070309020205020404" pitchFamily="49" charset="0"/>
                          <a:cs typeface="Courier New" panose="02070309020205020404" pitchFamily="49" charset="0"/>
                        </a:rPr>
                        <a:t> s1("Hello");</a:t>
                      </a:r>
                      <a:endParaRPr lang="en-US" dirty="0">
                        <a:latin typeface="Courier New" panose="02070309020205020404" pitchFamily="49" charset="0"/>
                        <a:cs typeface="Courier New" panose="02070309020205020404" pitchFamily="49" charset="0"/>
                      </a:endParaRPr>
                    </a:p>
                  </a:txBody>
                  <a:tcPr/>
                </a:tc>
                <a:tc>
                  <a:txBody>
                    <a:bodyPr/>
                    <a:lstStyle/>
                    <a:p>
                      <a:r>
                        <a:rPr lang="en-US" dirty="0"/>
                        <a:t>Conversion constructor</a:t>
                      </a:r>
                    </a:p>
                  </a:txBody>
                  <a:tcPr/>
                </a:tc>
                <a:extLst>
                  <a:ext uri="{0D108BD9-81ED-4DB2-BD59-A6C34878D82A}">
                    <a16:rowId xmlns:a16="http://schemas.microsoft.com/office/drawing/2014/main" val="3694948462"/>
                  </a:ext>
                </a:extLst>
              </a:tr>
              <a:tr h="370840">
                <a:tc>
                  <a:txBody>
                    <a:bodyPr/>
                    <a:lstStyle/>
                    <a:p>
                      <a:r>
                        <a:rPr lang="en-US" dirty="0">
                          <a:latin typeface="Courier New" panose="02070309020205020404" pitchFamily="49" charset="0"/>
                          <a:cs typeface="Courier New" panose="02070309020205020404" pitchFamily="49" charset="0"/>
                        </a:rPr>
                        <a:t>string(</a:t>
                      </a:r>
                      <a:r>
                        <a:rPr lang="en-US" dirty="0" err="1">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string&amp; s);</a:t>
                      </a:r>
                    </a:p>
                  </a:txBody>
                  <a:tcPr/>
                </a:tc>
                <a:tc>
                  <a:txBody>
                    <a:bodyPr/>
                    <a:lstStyle/>
                    <a:p>
                      <a:r>
                        <a:rPr lang="en-US" dirty="0">
                          <a:latin typeface="Courier New" panose="02070309020205020404" pitchFamily="49" charset="0"/>
                          <a:cs typeface="Courier New" panose="02070309020205020404" pitchFamily="49" charset="0"/>
                        </a:rPr>
                        <a:t>string s2(s1);</a:t>
                      </a:r>
                    </a:p>
                  </a:txBody>
                  <a:tcPr/>
                </a:tc>
                <a:tc>
                  <a:txBody>
                    <a:bodyPr/>
                    <a:lstStyle/>
                    <a:p>
                      <a:r>
                        <a:rPr lang="en-US" dirty="0"/>
                        <a:t>Copy constructor</a:t>
                      </a:r>
                    </a:p>
                  </a:txBody>
                  <a:tcPr/>
                </a:tc>
                <a:extLst>
                  <a:ext uri="{0D108BD9-81ED-4DB2-BD59-A6C34878D82A}">
                    <a16:rowId xmlns:a16="http://schemas.microsoft.com/office/drawing/2014/main" val="852536389"/>
                  </a:ext>
                </a:extLst>
              </a:tr>
            </a:tbl>
          </a:graphicData>
        </a:graphic>
      </p:graphicFrame>
    </p:spTree>
    <p:extLst>
      <p:ext uri="{BB962C8B-B14F-4D97-AF65-F5344CB8AC3E}">
        <p14:creationId xmlns:p14="http://schemas.microsoft.com/office/powerpoint/2010/main" val="1621995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String Operators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5666882"/>
              </p:ext>
            </p:extLst>
          </p:nvPr>
        </p:nvGraphicFramePr>
        <p:xfrm>
          <a:off x="2230438" y="2638425"/>
          <a:ext cx="7731126" cy="3606800"/>
        </p:xfrm>
        <a:graphic>
          <a:graphicData uri="http://schemas.openxmlformats.org/drawingml/2006/table">
            <a:tbl>
              <a:tblPr firstRow="1" bandRow="1">
                <a:tableStyleId>{5C22544A-7EE6-4342-B048-85BDC9FD1C3A}</a:tableStyleId>
              </a:tblPr>
              <a:tblGrid>
                <a:gridCol w="1731962">
                  <a:extLst>
                    <a:ext uri="{9D8B030D-6E8A-4147-A177-3AD203B41FA5}">
                      <a16:colId xmlns:a16="http://schemas.microsoft.com/office/drawing/2014/main" val="4190593849"/>
                    </a:ext>
                  </a:extLst>
                </a:gridCol>
                <a:gridCol w="3149600">
                  <a:extLst>
                    <a:ext uri="{9D8B030D-6E8A-4147-A177-3AD203B41FA5}">
                      <a16:colId xmlns:a16="http://schemas.microsoft.com/office/drawing/2014/main" val="731728355"/>
                    </a:ext>
                  </a:extLst>
                </a:gridCol>
                <a:gridCol w="2849564">
                  <a:extLst>
                    <a:ext uri="{9D8B030D-6E8A-4147-A177-3AD203B41FA5}">
                      <a16:colId xmlns:a16="http://schemas.microsoft.com/office/drawing/2014/main" val="2327880869"/>
                    </a:ext>
                  </a:extLst>
                </a:gridCol>
              </a:tblGrid>
              <a:tr h="370840">
                <a:tc>
                  <a:txBody>
                    <a:bodyPr/>
                    <a:lstStyle/>
                    <a:p>
                      <a:pPr algn="ctr"/>
                      <a:r>
                        <a:rPr lang="en-US" dirty="0"/>
                        <a:t>Operator</a:t>
                      </a:r>
                    </a:p>
                  </a:txBody>
                  <a:tcPr/>
                </a:tc>
                <a:tc>
                  <a:txBody>
                    <a:bodyPr/>
                    <a:lstStyle/>
                    <a:p>
                      <a:pPr algn="ctr"/>
                      <a:r>
                        <a:rPr lang="en-US" dirty="0"/>
                        <a:t>Meaning</a:t>
                      </a:r>
                    </a:p>
                  </a:txBody>
                  <a:tcPr/>
                </a:tc>
                <a:tc>
                  <a:txBody>
                    <a:bodyPr/>
                    <a:lstStyle/>
                    <a:p>
                      <a:pPr algn="ctr"/>
                      <a:r>
                        <a:rPr lang="en-US" dirty="0"/>
                        <a:t>Example</a:t>
                      </a:r>
                    </a:p>
                  </a:txBody>
                  <a:tcPr/>
                </a:tc>
                <a:extLst>
                  <a:ext uri="{0D108BD9-81ED-4DB2-BD59-A6C34878D82A}">
                    <a16:rowId xmlns:a16="http://schemas.microsoft.com/office/drawing/2014/main" val="1365173638"/>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Assignment</a:t>
                      </a:r>
                    </a:p>
                  </a:txBody>
                  <a:tcPr/>
                </a:tc>
                <a:tc>
                  <a:txBody>
                    <a:bodyPr/>
                    <a:lstStyle/>
                    <a:p>
                      <a:r>
                        <a:rPr lang="en-US" dirty="0">
                          <a:latin typeface="Courier New" panose="02070309020205020404" pitchFamily="49" charset="0"/>
                          <a:cs typeface="Courier New" panose="02070309020205020404" pitchFamily="49" charset="0"/>
                        </a:rPr>
                        <a:t>s1 = s2</a:t>
                      </a:r>
                    </a:p>
                  </a:txBody>
                  <a:tcPr/>
                </a:tc>
                <a:extLst>
                  <a:ext uri="{0D108BD9-81ED-4DB2-BD59-A6C34878D82A}">
                    <a16:rowId xmlns:a16="http://schemas.microsoft.com/office/drawing/2014/main" val="880546583"/>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Concatenation</a:t>
                      </a:r>
                    </a:p>
                  </a:txBody>
                  <a:tcPr/>
                </a:tc>
                <a:tc>
                  <a:txBody>
                    <a:bodyPr/>
                    <a:lstStyle/>
                    <a:p>
                      <a:r>
                        <a:rPr lang="en-US" dirty="0">
                          <a:latin typeface="Courier New" panose="02070309020205020404" pitchFamily="49" charset="0"/>
                          <a:cs typeface="Courier New" panose="02070309020205020404" pitchFamily="49" charset="0"/>
                        </a:rPr>
                        <a:t>s = s1 + s2;</a:t>
                      </a:r>
                    </a:p>
                  </a:txBody>
                  <a:tcPr/>
                </a:tc>
                <a:extLst>
                  <a:ext uri="{0D108BD9-81ED-4DB2-BD59-A6C34878D82A}">
                    <a16:rowId xmlns:a16="http://schemas.microsoft.com/office/drawing/2014/main" val="2795116707"/>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Concatenation</a:t>
                      </a:r>
                      <a:r>
                        <a:rPr lang="en-US" baseline="0" dirty="0"/>
                        <a:t> with assignment</a:t>
                      </a:r>
                      <a:endParaRPr lang="en-US" dirty="0"/>
                    </a:p>
                  </a:txBody>
                  <a:tcPr/>
                </a:tc>
                <a:tc>
                  <a:txBody>
                    <a:bodyPr/>
                    <a:lstStyle/>
                    <a:p>
                      <a:r>
                        <a:rPr lang="en-US" dirty="0">
                          <a:latin typeface="Courier New" panose="02070309020205020404" pitchFamily="49" charset="0"/>
                          <a:cs typeface="Courier New" panose="02070309020205020404" pitchFamily="49" charset="0"/>
                        </a:rPr>
                        <a:t>s += s2;</a:t>
                      </a:r>
                    </a:p>
                  </a:txBody>
                  <a:tcPr/>
                </a:tc>
                <a:extLst>
                  <a:ext uri="{0D108BD9-81ED-4DB2-BD59-A6C34878D82A}">
                    <a16:rowId xmlns:a16="http://schemas.microsoft.com/office/drawing/2014/main" val="1968527979"/>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Equality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urier New" panose="02070309020205020404" pitchFamily="49" charset="0"/>
                          <a:cs typeface="Courier New" panose="02070309020205020404" pitchFamily="49" charset="0"/>
                        </a:rPr>
                        <a:t>if (s1 == s2) . . .</a:t>
                      </a:r>
                    </a:p>
                  </a:txBody>
                  <a:tcPr/>
                </a:tc>
                <a:extLst>
                  <a:ext uri="{0D108BD9-81ED-4DB2-BD59-A6C34878D82A}">
                    <a16:rowId xmlns:a16="http://schemas.microsoft.com/office/drawing/2014/main" val="2965218669"/>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Inequality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urier New" panose="02070309020205020404" pitchFamily="49" charset="0"/>
                          <a:cs typeface="Courier New" panose="02070309020205020404" pitchFamily="49" charset="0"/>
                        </a:rPr>
                        <a:t>if (s1 != s2) . . .</a:t>
                      </a:r>
                    </a:p>
                  </a:txBody>
                  <a:tcPr/>
                </a:tc>
                <a:extLst>
                  <a:ext uri="{0D108BD9-81ED-4DB2-BD59-A6C34878D82A}">
                    <a16:rowId xmlns:a16="http://schemas.microsoft.com/office/drawing/2014/main" val="3586119762"/>
                  </a:ext>
                </a:extLst>
              </a:tr>
              <a:tr h="370840">
                <a:tc>
                  <a:txBody>
                    <a:bodyPr/>
                    <a:lstStyle/>
                    <a:p>
                      <a:r>
                        <a:rPr lang="en-US" dirty="0">
                          <a:latin typeface="Courier New" panose="02070309020205020404" pitchFamily="49" charset="0"/>
                          <a:cs typeface="Courier New" panose="02070309020205020404" pitchFamily="49" charset="0"/>
                        </a:rPr>
                        <a:t>&lt;</a:t>
                      </a:r>
                      <a:r>
                        <a:rPr lang="en-US" dirty="0"/>
                        <a:t>,</a:t>
                      </a:r>
                      <a:r>
                        <a:rPr lang="en-US" baseline="0" dirty="0"/>
                        <a:t> </a:t>
                      </a:r>
                      <a:r>
                        <a:rPr lang="en-US" baseline="0" dirty="0">
                          <a:latin typeface="Courier New" panose="02070309020205020404" pitchFamily="49" charset="0"/>
                          <a:cs typeface="Courier New" panose="02070309020205020404" pitchFamily="49" charset="0"/>
                        </a:rPr>
                        <a:t>&lt;=</a:t>
                      </a:r>
                      <a:r>
                        <a:rPr lang="en-US" baseline="0" dirty="0"/>
                        <a:t>, </a:t>
                      </a:r>
                      <a:r>
                        <a:rPr lang="en-US" baseline="0" dirty="0">
                          <a:latin typeface="Courier New" panose="02070309020205020404" pitchFamily="49" charset="0"/>
                          <a:cs typeface="Courier New" panose="02070309020205020404" pitchFamily="49" charset="0"/>
                        </a:rPr>
                        <a:t>&gt;</a:t>
                      </a:r>
                      <a:r>
                        <a:rPr lang="en-US" baseline="0" dirty="0"/>
                        <a:t>, and </a:t>
                      </a:r>
                      <a:r>
                        <a:rPr lang="en-US" baseline="0" dirty="0">
                          <a:latin typeface="Courier New" panose="02070309020205020404" pitchFamily="49" charset="0"/>
                          <a:cs typeface="Courier New" panose="02070309020205020404" pitchFamily="49" charset="0"/>
                        </a:rPr>
                        <a:t>&gt;=</a:t>
                      </a:r>
                      <a:endParaRPr lang="en-US" dirty="0">
                        <a:latin typeface="Courier New" panose="02070309020205020404" pitchFamily="49" charset="0"/>
                        <a:cs typeface="Courier New" panose="02070309020205020404" pitchFamily="49" charset="0"/>
                      </a:endParaRPr>
                    </a:p>
                  </a:txBody>
                  <a:tcPr/>
                </a:tc>
                <a:tc>
                  <a:txBody>
                    <a:bodyPr/>
                    <a:lstStyle/>
                    <a:p>
                      <a:r>
                        <a:rPr lang="en-US" dirty="0"/>
                        <a:t>Relational</a:t>
                      </a:r>
                    </a:p>
                  </a:txBody>
                  <a:tcPr/>
                </a:tc>
                <a:tc>
                  <a:txBody>
                    <a:bodyPr/>
                    <a:lstStyle/>
                    <a:p>
                      <a:r>
                        <a:rPr lang="en-US" dirty="0">
                          <a:latin typeface="Courier New" panose="02070309020205020404" pitchFamily="49" charset="0"/>
                          <a:cs typeface="Courier New" panose="02070309020205020404" pitchFamily="49" charset="0"/>
                        </a:rPr>
                        <a:t>if (s1 &lt; s2)</a:t>
                      </a:r>
                      <a:r>
                        <a:rPr lang="en-US" baseline="0" dirty="0">
                          <a:latin typeface="Courier New" panose="02070309020205020404" pitchFamily="49" charset="0"/>
                          <a:cs typeface="Courier New" panose="02070309020205020404" pitchFamily="49" charset="0"/>
                        </a:rPr>
                        <a:t> . . .</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2601289042"/>
                  </a:ext>
                </a:extLst>
              </a:tr>
              <a:tr h="370840">
                <a:tc>
                  <a:txBody>
                    <a:bodyPr/>
                    <a:lstStyle/>
                    <a:p>
                      <a:r>
                        <a:rPr lang="en-US" dirty="0">
                          <a:latin typeface="Courier New" panose="02070309020205020404" pitchFamily="49" charset="0"/>
                          <a:cs typeface="Courier New" panose="02070309020205020404" pitchFamily="49" charset="0"/>
                        </a:rPr>
                        <a:t>[ ]</a:t>
                      </a:r>
                      <a:r>
                        <a:rPr lang="en-US" sz="1800" kern="1200" dirty="0">
                          <a:solidFill>
                            <a:schemeClr val="dk1"/>
                          </a:solidFill>
                          <a:latin typeface="+mn-lt"/>
                          <a:ea typeface="+mn-ea"/>
                          <a:cs typeface="Courier New" panose="02070309020205020404" pitchFamily="49" charset="0"/>
                        </a:rPr>
                        <a:t> </a:t>
                      </a:r>
                      <a:r>
                        <a:rPr lang="en-US" dirty="0">
                          <a:latin typeface="+mj-lt"/>
                          <a:cs typeface="Courier New" panose="02070309020205020404" pitchFamily="49" charset="0"/>
                        </a:rPr>
                        <a:t>and </a:t>
                      </a:r>
                      <a:r>
                        <a:rPr lang="en-US" dirty="0">
                          <a:latin typeface="Courier New" panose="02070309020205020404" pitchFamily="49" charset="0"/>
                          <a:cs typeface="Courier New" panose="02070309020205020404" pitchFamily="49" charset="0"/>
                        </a:rPr>
                        <a:t>at()</a:t>
                      </a:r>
                    </a:p>
                  </a:txBody>
                  <a:tcPr/>
                </a:tc>
                <a:tc>
                  <a:txBody>
                    <a:bodyPr/>
                    <a:lstStyle/>
                    <a:p>
                      <a:r>
                        <a:rPr lang="en-US" dirty="0"/>
                        <a:t>Character access</a:t>
                      </a:r>
                    </a:p>
                  </a:txBody>
                  <a:tcPr/>
                </a:tc>
                <a:tc>
                  <a:txBody>
                    <a:bodyPr/>
                    <a:lstStyle/>
                    <a:p>
                      <a:r>
                        <a:rPr lang="en-US" dirty="0">
                          <a:latin typeface="Courier New" panose="02070309020205020404" pitchFamily="49" charset="0"/>
                          <a:cs typeface="Courier New" panose="02070309020205020404" pitchFamily="49" charset="0"/>
                        </a:rPr>
                        <a:t>char c = s1[</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char c = s1.at(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2336659271"/>
                  </a:ext>
                </a:extLst>
              </a:tr>
              <a:tr h="370840">
                <a:tc>
                  <a:txBody>
                    <a:bodyPr/>
                    <a:lstStyle/>
                    <a:p>
                      <a:r>
                        <a:rPr lang="en-US" dirty="0">
                          <a:latin typeface="Courier New" panose="02070309020205020404" pitchFamily="49" charset="0"/>
                          <a:cs typeface="Courier New" panose="02070309020205020404" pitchFamily="49" charset="0"/>
                        </a:rPr>
                        <a:t>&lt;&lt;</a:t>
                      </a:r>
                    </a:p>
                  </a:txBody>
                  <a:tcPr/>
                </a:tc>
                <a:tc>
                  <a:txBody>
                    <a:bodyPr/>
                    <a:lstStyle/>
                    <a:p>
                      <a:r>
                        <a:rPr lang="en-US" dirty="0"/>
                        <a:t>Output</a:t>
                      </a:r>
                    </a:p>
                  </a:txBody>
                  <a:tcPr/>
                </a:tc>
                <a:tc>
                  <a:txBody>
                    <a:bodyPr/>
                    <a:lstStyle/>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s2;</a:t>
                      </a:r>
                    </a:p>
                  </a:txBody>
                  <a:tcPr/>
                </a:tc>
                <a:extLst>
                  <a:ext uri="{0D108BD9-81ED-4DB2-BD59-A6C34878D82A}">
                    <a16:rowId xmlns:a16="http://schemas.microsoft.com/office/drawing/2014/main" val="1242907492"/>
                  </a:ext>
                </a:extLst>
              </a:tr>
            </a:tbl>
          </a:graphicData>
        </a:graphic>
      </p:graphicFrame>
    </p:spTree>
    <p:extLst>
      <p:ext uri="{BB962C8B-B14F-4D97-AF65-F5344CB8AC3E}">
        <p14:creationId xmlns:p14="http://schemas.microsoft.com/office/powerpoint/2010/main" val="399292168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134</TotalTime>
  <Words>806</Words>
  <Application>Microsoft Office PowerPoint</Application>
  <PresentationFormat>Widescreen</PresentationFormat>
  <Paragraphs>65</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The C++ string class</vt:lpstr>
      <vt:lpstr>Introduction to the C++ string class</vt:lpstr>
      <vt:lpstr>string Constructors</vt:lpstr>
      <vt:lpstr>String Operators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2022-07-20T14:14:32Z</dcterms:modified>
</cp:coreProperties>
</file>