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4" r:id="rId8"/>
    <p:sldId id="262" r:id="rId9"/>
    <p:sldId id="265" r:id="rId10"/>
    <p:sldId id="263"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72D748-8921-4331-8FE0-726A0427781A}" type="datetimeFigureOut">
              <a:rPr lang="en-US" smtClean="0"/>
              <a:t>8/2/2022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92E1EB-A674-4930-BB4E-E7FB0A1EC87A}" type="slidenum">
              <a:rPr lang="en-US" smtClean="0"/>
              <a:t>‹#›</a:t>
            </a:fld>
            <a:endParaRPr lang="en-US"/>
          </a:p>
        </p:txBody>
      </p:sp>
    </p:spTree>
    <p:extLst>
      <p:ext uri="{BB962C8B-B14F-4D97-AF65-F5344CB8AC3E}">
        <p14:creationId xmlns:p14="http://schemas.microsoft.com/office/powerpoint/2010/main" val="2500626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 first saw the problem explored here as an interview question while applying for a new job. I was surprised when I was again confronted with the same question in an interview with another company a couple of years later. The same qualities that make this a good interview question also make it a good problem for exploring a fundamental interaction between C-strings or arrays and function scope.</a:t>
            </a:r>
          </a:p>
          <a:p>
            <a:endParaRPr lang="en-US" dirty="0"/>
          </a:p>
        </p:txBody>
      </p:sp>
      <p:sp>
        <p:nvSpPr>
          <p:cNvPr id="4" name="Slide Number Placeholder 3"/>
          <p:cNvSpPr>
            <a:spLocks noGrp="1"/>
          </p:cNvSpPr>
          <p:nvPr>
            <p:ph type="sldNum" sz="quarter" idx="5"/>
          </p:nvPr>
        </p:nvSpPr>
        <p:spPr/>
        <p:txBody>
          <a:bodyPr/>
          <a:lstStyle/>
          <a:p>
            <a:fld id="{8592E1EB-A674-4930-BB4E-E7FB0A1EC87A}" type="slidenum">
              <a:rPr lang="en-US" smtClean="0"/>
              <a:t>1</a:t>
            </a:fld>
            <a:endParaRPr lang="en-US"/>
          </a:p>
        </p:txBody>
      </p:sp>
    </p:spTree>
    <p:extLst>
      <p:ext uri="{BB962C8B-B14F-4D97-AF65-F5344CB8AC3E}">
        <p14:creationId xmlns:p14="http://schemas.microsoft.com/office/powerpoint/2010/main" val="27963496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third possible solution to the C-string scope problem is to change the scope of the string. The best way to do this is to define the C-string in the client function and to pass it into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or supplier function as an argument. The variable name “data” is not directly available in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but the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address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of “data” is passed into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stored in the variable named “name.” With this solution, the return type becomes somewhat arbitrary – we can retain the character pointer or change the return type to void – because pass by pointer allows both data input and output through function parameters. Notice that the C-string functions string-copy and string-cat both follow this pattern: the target string is returned both through the function return and the through the first function parameter.</a:t>
            </a:r>
          </a:p>
          <a:p>
            <a:endParaRPr lang="en-US" dirty="0"/>
          </a:p>
        </p:txBody>
      </p:sp>
      <p:sp>
        <p:nvSpPr>
          <p:cNvPr id="4" name="Slide Number Placeholder 3"/>
          <p:cNvSpPr>
            <a:spLocks noGrp="1"/>
          </p:cNvSpPr>
          <p:nvPr>
            <p:ph type="sldNum" sz="quarter" idx="5"/>
          </p:nvPr>
        </p:nvSpPr>
        <p:spPr/>
        <p:txBody>
          <a:bodyPr/>
          <a:lstStyle/>
          <a:p>
            <a:fld id="{8592E1EB-A674-4930-BB4E-E7FB0A1EC87A}" type="slidenum">
              <a:rPr lang="en-US" smtClean="0"/>
              <a:t>10</a:t>
            </a:fld>
            <a:endParaRPr lang="en-US"/>
          </a:p>
        </p:txBody>
      </p:sp>
    </p:spTree>
    <p:extLst>
      <p:ext uri="{BB962C8B-B14F-4D97-AF65-F5344CB8AC3E}">
        <p14:creationId xmlns:p14="http://schemas.microsoft.com/office/powerpoint/2010/main" val="4164380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Defining the C-string in the client or calling function has, in my opinion, greater advantages than disadvantages. It is simple to implement and it puts the responsibility for how memory is best managed on the client function, which allows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to be general and used in many situations.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solution is almost as easy to use as static data but retains the flexibility of dynamic data. If the client doesn’t need to have overlapping data, then it can define and pass a single C-string; if it does need overlapping data, then it defines as many C-strings as needed and passes a different string while retaining the data in another string. If the client needs to store the data in a persistent data structure, it can create a new string or pass the address of the storage location directly, which avoids the need to copy the returned string.</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primary disadvantages are an increase in the number of function parameters – at least one parameter for the array. If the function only has a C-string parameter, then both functions must use the same, predetermined array size. To make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more general, it’s also necessary to inform it about the size of the passed in array, which requires a second argument.</a:t>
            </a:r>
          </a:p>
          <a:p>
            <a:endParaRPr lang="en-US" dirty="0"/>
          </a:p>
        </p:txBody>
      </p:sp>
      <p:sp>
        <p:nvSpPr>
          <p:cNvPr id="4" name="Slide Number Placeholder 3"/>
          <p:cNvSpPr>
            <a:spLocks noGrp="1"/>
          </p:cNvSpPr>
          <p:nvPr>
            <p:ph type="sldNum" sz="quarter" idx="5"/>
          </p:nvPr>
        </p:nvSpPr>
        <p:spPr/>
        <p:txBody>
          <a:bodyPr/>
          <a:lstStyle/>
          <a:p>
            <a:fld id="{8592E1EB-A674-4930-BB4E-E7FB0A1EC87A}" type="slidenum">
              <a:rPr lang="en-US" smtClean="0"/>
              <a:t>11</a:t>
            </a:fld>
            <a:endParaRPr lang="en-US"/>
          </a:p>
        </p:txBody>
      </p:sp>
    </p:spTree>
    <p:extLst>
      <p:ext uri="{BB962C8B-B14F-4D97-AF65-F5344CB8AC3E}">
        <p14:creationId xmlns:p14="http://schemas.microsoft.com/office/powerpoint/2010/main" val="15114527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it’s possible to combine the calling-scope solution with the dynamic solutions. If client passes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as the argument,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will allocate memory for the string, otherwise it uses the memory that is passed in. If the size of the array is not passed, then both the client and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must share a common or predetermined size.</a:t>
            </a:r>
          </a:p>
          <a:p>
            <a:endParaRPr lang="en-US" dirty="0"/>
          </a:p>
        </p:txBody>
      </p:sp>
      <p:sp>
        <p:nvSpPr>
          <p:cNvPr id="4" name="Slide Number Placeholder 3"/>
          <p:cNvSpPr>
            <a:spLocks noGrp="1"/>
          </p:cNvSpPr>
          <p:nvPr>
            <p:ph type="sldNum" sz="quarter" idx="5"/>
          </p:nvPr>
        </p:nvSpPr>
        <p:spPr/>
        <p:txBody>
          <a:bodyPr/>
          <a:lstStyle/>
          <a:p>
            <a:fld id="{8592E1EB-A674-4930-BB4E-E7FB0A1EC87A}" type="slidenum">
              <a:rPr lang="en-US" smtClean="0"/>
              <a:t>12</a:t>
            </a:fld>
            <a:endParaRPr lang="en-US"/>
          </a:p>
        </p:txBody>
      </p:sp>
    </p:spTree>
    <p:extLst>
      <p:ext uri="{BB962C8B-B14F-4D97-AF65-F5344CB8AC3E}">
        <p14:creationId xmlns:p14="http://schemas.microsoft.com/office/powerpoint/2010/main" val="188199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both interviews, an engineer wrote code on a blackboard like we see here, and asked, “What’s wrong with this code?” I’ll give you a hint: it’s not a syntax error. Pause the playback for a moment and see if you can tell what’s wrong with the code. The code contains a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logical</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error and it’s important that we understand that error.</a:t>
            </a:r>
          </a:p>
          <a:p>
            <a:endParaRPr lang="en-US" dirty="0"/>
          </a:p>
        </p:txBody>
      </p:sp>
      <p:sp>
        <p:nvSpPr>
          <p:cNvPr id="4" name="Slide Number Placeholder 3"/>
          <p:cNvSpPr>
            <a:spLocks noGrp="1"/>
          </p:cNvSpPr>
          <p:nvPr>
            <p:ph type="sldNum" sz="quarter" idx="5"/>
          </p:nvPr>
        </p:nvSpPr>
        <p:spPr/>
        <p:txBody>
          <a:bodyPr/>
          <a:lstStyle/>
          <a:p>
            <a:fld id="{8592E1EB-A674-4930-BB4E-E7FB0A1EC87A}" type="slidenum">
              <a:rPr lang="en-US" smtClean="0"/>
              <a:t>2</a:t>
            </a:fld>
            <a:endParaRPr lang="en-US"/>
          </a:p>
        </p:txBody>
      </p:sp>
    </p:spTree>
    <p:extLst>
      <p:ext uri="{BB962C8B-B14F-4D97-AF65-F5344CB8AC3E}">
        <p14:creationId xmlns:p14="http://schemas.microsoft.com/office/powerpoint/2010/main" val="1746721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one question tests our understanding of several C++ features and concepts, some complex but others that are fundamental.</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How do we define and read C-strings? By now we know that a C-string is defined as a character array and that to reliably read a C-string that we must use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getline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rather than the extractor operator.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is memory for automatic variables allocated and deallocated? Memory for an automatic variable is allocated when the automatic variable comes into scope, that is, when a function is called. Memory is deallocated when the variable goes out of scope, that is, when the function ends.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What is the relationship between pointers and arrays? The name of an array, without the use of square brackets, is an address, which can be stored in a pointer variable.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How are arrays passed to and returned from functions? Arrays in general, and C-strings in particular, are always passed and returned by pointer. And this is the root of the problem in question.</a:t>
            </a:r>
          </a:p>
          <a:p>
            <a:endParaRPr lang="en-US" dirty="0"/>
          </a:p>
        </p:txBody>
      </p:sp>
      <p:sp>
        <p:nvSpPr>
          <p:cNvPr id="4" name="Slide Number Placeholder 3"/>
          <p:cNvSpPr>
            <a:spLocks noGrp="1"/>
          </p:cNvSpPr>
          <p:nvPr>
            <p:ph type="sldNum" sz="quarter" idx="5"/>
          </p:nvPr>
        </p:nvSpPr>
        <p:spPr/>
        <p:txBody>
          <a:bodyPr/>
          <a:lstStyle/>
          <a:p>
            <a:fld id="{8592E1EB-A674-4930-BB4E-E7FB0A1EC87A}" type="slidenum">
              <a:rPr lang="en-US" smtClean="0"/>
              <a:t>3</a:t>
            </a:fld>
            <a:endParaRPr lang="en-US"/>
          </a:p>
        </p:txBody>
      </p:sp>
    </p:spTree>
    <p:extLst>
      <p:ext uri="{BB962C8B-B14F-4D97-AF65-F5344CB8AC3E}">
        <p14:creationId xmlns:p14="http://schemas.microsoft.com/office/powerpoint/2010/main" val="8106950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 what’s wrong with the code? First, let’s discuss what is correct. First, the definition of “name” is correct, creating a C-string without errors. Sometimes novice programmers will find fault with the return type and the return statement, but the name of an array is a pointer, a character pointer in this example. So, the return type is correct and matches the return statement. The call to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getline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including the arguments, is correct.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problem is that the variable “name” is a local, automatic variable that is defined in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Although it is syntactically correct to return the address of “name,” when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returns, the memory for the variable “name” is deallocated.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problem is that the function returns the address of data that is immediately deallocated upon the function return. What becomes of that deallocated memory depends on the program and on the computer running it. If the program runs correctly once, there’s no guarantee that it will run correctly a second time. Even if the program runs consistently on one computer, there’s no guarantee that it will run on another.</a:t>
            </a:r>
          </a:p>
          <a:p>
            <a:endParaRPr lang="en-US" dirty="0"/>
          </a:p>
        </p:txBody>
      </p:sp>
      <p:sp>
        <p:nvSpPr>
          <p:cNvPr id="4" name="Slide Number Placeholder 3"/>
          <p:cNvSpPr>
            <a:spLocks noGrp="1"/>
          </p:cNvSpPr>
          <p:nvPr>
            <p:ph type="sldNum" sz="quarter" idx="5"/>
          </p:nvPr>
        </p:nvSpPr>
        <p:spPr/>
        <p:txBody>
          <a:bodyPr/>
          <a:lstStyle/>
          <a:p>
            <a:fld id="{8592E1EB-A674-4930-BB4E-E7FB0A1EC87A}" type="slidenum">
              <a:rPr lang="en-US" smtClean="0"/>
              <a:t>4</a:t>
            </a:fld>
            <a:endParaRPr lang="en-US"/>
          </a:p>
        </p:txBody>
      </p:sp>
    </p:spTree>
    <p:extLst>
      <p:ext uri="{BB962C8B-B14F-4D97-AF65-F5344CB8AC3E}">
        <p14:creationId xmlns:p14="http://schemas.microsoft.com/office/powerpoint/2010/main" val="257856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First, let’s be clear that there are two important aspects of the question: First, what is wrong with the original code, and second, how to fix the code. Just knowing how to fix the code doesn’t mean that we understand the original problem. Failing to understand the fundamental problem means that we are less capable of choosing the best solution.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Three solutions are explored here: using static data, using dynamic data, and defining the data in the calling function’s scope rather than in the called function’s scope. Each solution has advantages and disadvantages, and so we must match the best solution to the original problem.</a:t>
            </a:r>
          </a:p>
          <a:p>
            <a:endParaRPr lang="en-US" dirty="0"/>
          </a:p>
        </p:txBody>
      </p:sp>
      <p:sp>
        <p:nvSpPr>
          <p:cNvPr id="4" name="Slide Number Placeholder 3"/>
          <p:cNvSpPr>
            <a:spLocks noGrp="1"/>
          </p:cNvSpPr>
          <p:nvPr>
            <p:ph type="sldNum" sz="quarter" idx="5"/>
          </p:nvPr>
        </p:nvSpPr>
        <p:spPr/>
        <p:txBody>
          <a:bodyPr/>
          <a:lstStyle/>
          <a:p>
            <a:fld id="{8592E1EB-A674-4930-BB4E-E7FB0A1EC87A}" type="slidenum">
              <a:rPr lang="en-US" smtClean="0"/>
              <a:t>5</a:t>
            </a:fld>
            <a:endParaRPr lang="en-US"/>
          </a:p>
        </p:txBody>
      </p:sp>
    </p:spTree>
    <p:extLst>
      <p:ext uri="{BB962C8B-B14F-4D97-AF65-F5344CB8AC3E}">
        <p14:creationId xmlns:p14="http://schemas.microsoft.com/office/powerpoint/2010/main" val="106430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“static” and “auto” keywords were first introduced in chapter 1. We also learned there that data or variables are “auto” or automatic by default and so the “auto” keyword is rarely used. Memory allocation for static variables is different than for automatic variables: The memory for static variables is allocated when the program is first loaded into memory for execution and remains allocated until the program ends. Although the variable name retains its scope, that is, the static keyword doesn’t change where the variable name is visible or accessible, the memory is not deallocated when the defining function ends and it retains all stored data.</a:t>
            </a:r>
          </a:p>
          <a:p>
            <a:endParaRPr lang="en-US" dirty="0"/>
          </a:p>
        </p:txBody>
      </p:sp>
      <p:sp>
        <p:nvSpPr>
          <p:cNvPr id="4" name="Slide Number Placeholder 3"/>
          <p:cNvSpPr>
            <a:spLocks noGrp="1"/>
          </p:cNvSpPr>
          <p:nvPr>
            <p:ph type="sldNum" sz="quarter" idx="5"/>
          </p:nvPr>
        </p:nvSpPr>
        <p:spPr/>
        <p:txBody>
          <a:bodyPr/>
          <a:lstStyle/>
          <a:p>
            <a:fld id="{8592E1EB-A674-4930-BB4E-E7FB0A1EC87A}" type="slidenum">
              <a:rPr lang="en-US" smtClean="0"/>
              <a:t>6</a:t>
            </a:fld>
            <a:endParaRPr lang="en-US"/>
          </a:p>
        </p:txBody>
      </p:sp>
    </p:spTree>
    <p:extLst>
      <p:ext uri="{BB962C8B-B14F-4D97-AF65-F5344CB8AC3E}">
        <p14:creationId xmlns:p14="http://schemas.microsoft.com/office/powerpoint/2010/main" val="2165387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Once you are familiar with how static data behaves in general, then the way that static variables solve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problem is simple to understand and easy to use. As this technique doesn’t allocate any new memory, if the returned C-string isn’t copied on return, it also provides fastest operation.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However, the static keyword isn’t a panacea – it does have some consequences. Early programming languages like FORTRAN didn’t have automatic variables. When languages supporting automatic variables were first invented, it was shown that the same program written with automatic variables could run in about 20% of the memory that was needed when the program was written in a language without automatic variables. Making a few variables static won’t greatly increase the program’s memory requirements, but making all variables static certainly would.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Functions that have static variables cannot be recursive nor can they be reentrant. Recursive functions were briefly covered in chapter 6; reentrancy is a property needed by specialized functions most often seen in operating systems, and are beyond the scope of this course. Both issues only concern a very small percentage of functions, which are easily ignored for now.</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But there is one disadvantage of static variables that you can understand and of which you should be aware. A client function calls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uses, in some way, the C-string that it returns. The next call to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will overwrite the data currently stored in the static C-string variable whose address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returns. This behavior has two consequences for us. Frist, it means that the client function must completely process the returned C-string before calling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again. Client functions typically do this, which means that this is no more than a minor constraint. Second, the C-string that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returns is not suitable for permanent storage and must be copied to a different memory location before it is stored. Except for the storage problem, the other situations are rare, which makes using static data a good choice for solving the initial memory deallocation problem.</a:t>
            </a:r>
          </a:p>
          <a:p>
            <a:endParaRPr lang="en-US" dirty="0"/>
          </a:p>
        </p:txBody>
      </p:sp>
      <p:sp>
        <p:nvSpPr>
          <p:cNvPr id="4" name="Slide Number Placeholder 3"/>
          <p:cNvSpPr>
            <a:spLocks noGrp="1"/>
          </p:cNvSpPr>
          <p:nvPr>
            <p:ph type="sldNum" sz="quarter" idx="5"/>
          </p:nvPr>
        </p:nvSpPr>
        <p:spPr/>
        <p:txBody>
          <a:bodyPr/>
          <a:lstStyle/>
          <a:p>
            <a:fld id="{8592E1EB-A674-4930-BB4E-E7FB0A1EC87A}" type="slidenum">
              <a:rPr lang="en-US" smtClean="0"/>
              <a:t>7</a:t>
            </a:fld>
            <a:endParaRPr lang="en-US"/>
          </a:p>
        </p:txBody>
      </p:sp>
    </p:spTree>
    <p:extLst>
      <p:ext uri="{BB962C8B-B14F-4D97-AF65-F5344CB8AC3E}">
        <p14:creationId xmlns:p14="http://schemas.microsoft.com/office/powerpoint/2010/main" val="2271016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Another way of solving the problem is to use dynamic data allocated on the heap with the new operator. Memory allocated with the new operator remains allocated until it is explicitly deallocated with the delete operator. In this version of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the variable name is still a local variable that is deallocated when the function returns. But the memory whose address is temporarily stored in name is not deallocated when the function returns. This situation is easier to understand if you recall that data accessed through pointers involves not one but two distinct variables.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situation illustrated here is common: the pointer variable is allocated as an automatic variable on the stack, but it points to dynamic memory allocated on the heap. In this way it is possible for the variable name to go out of scope and be deallocated but for the dynamic memory to remain allocated and for the data stored in that memory to remain viable after the function’s return.</a:t>
            </a:r>
          </a:p>
          <a:p>
            <a:endParaRPr lang="en-US" dirty="0"/>
          </a:p>
        </p:txBody>
      </p:sp>
      <p:sp>
        <p:nvSpPr>
          <p:cNvPr id="4" name="Slide Number Placeholder 3"/>
          <p:cNvSpPr>
            <a:spLocks noGrp="1"/>
          </p:cNvSpPr>
          <p:nvPr>
            <p:ph type="sldNum" sz="quarter" idx="5"/>
          </p:nvPr>
        </p:nvSpPr>
        <p:spPr/>
        <p:txBody>
          <a:bodyPr/>
          <a:lstStyle/>
          <a:p>
            <a:fld id="{8592E1EB-A674-4930-BB4E-E7FB0A1EC87A}" type="slidenum">
              <a:rPr lang="en-US" smtClean="0"/>
              <a:t>8</a:t>
            </a:fld>
            <a:endParaRPr lang="en-US"/>
          </a:p>
        </p:txBody>
      </p:sp>
    </p:spTree>
    <p:extLst>
      <p:ext uri="{BB962C8B-B14F-4D97-AF65-F5344CB8AC3E}">
        <p14:creationId xmlns:p14="http://schemas.microsoft.com/office/powerpoint/2010/main" val="890607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Dynamic data, just like static data, has advantages and disadvantages. The new operator allocates a new block of memory for each C-string that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reads, meaning that each returned C-string or data item has its own memory. If the client doesn’t need distinct memory for each returned C-string, then this solution is very slightly slower than the static data solution. But if the client function needs to read the next string before it finishes processing the last string, then calling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again won’t overwrite the data in the last string. And it’s okay to store the returned strings without copying them because each returned string already occupies its own, unshared memory.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only disadvantage of the dynamic memory approach is that programmers must remember to explicitly delete the returned strings to prevent them from becoming unrecoverable garbage.</a:t>
            </a:r>
          </a:p>
          <a:p>
            <a:endParaRPr lang="en-US" dirty="0"/>
          </a:p>
        </p:txBody>
      </p:sp>
      <p:sp>
        <p:nvSpPr>
          <p:cNvPr id="4" name="Slide Number Placeholder 3"/>
          <p:cNvSpPr>
            <a:spLocks noGrp="1"/>
          </p:cNvSpPr>
          <p:nvPr>
            <p:ph type="sldNum" sz="quarter" idx="5"/>
          </p:nvPr>
        </p:nvSpPr>
        <p:spPr/>
        <p:txBody>
          <a:bodyPr/>
          <a:lstStyle/>
          <a:p>
            <a:fld id="{8592E1EB-A674-4930-BB4E-E7FB0A1EC87A}" type="slidenum">
              <a:rPr lang="en-US" smtClean="0"/>
              <a:t>9</a:t>
            </a:fld>
            <a:endParaRPr lang="en-US"/>
          </a:p>
        </p:txBody>
      </p:sp>
    </p:spTree>
    <p:extLst>
      <p:ext uri="{BB962C8B-B14F-4D97-AF65-F5344CB8AC3E}">
        <p14:creationId xmlns:p14="http://schemas.microsoft.com/office/powerpoint/2010/main" val="1851412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8/2/2022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8/2/2022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8/2/2022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8/2/2022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8/2/2022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8/2/2022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8/2/2022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8/2/2022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C-Strings And Scope</a:t>
            </a:r>
          </a:p>
        </p:txBody>
      </p:sp>
      <p:sp>
        <p:nvSpPr>
          <p:cNvPr id="3" name="Subtitle 2"/>
          <p:cNvSpPr>
            <a:spLocks noGrp="1"/>
          </p:cNvSpPr>
          <p:nvPr>
            <p:ph type="subTitle" idx="1"/>
          </p:nvPr>
        </p:nvSpPr>
        <p:spPr/>
        <p:txBody>
          <a:bodyPr/>
          <a:lstStyle/>
          <a:p>
            <a:r>
              <a:rPr lang="en-US" dirty="0"/>
              <a:t>An Interview Question</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Calling-Scope Data</a:t>
            </a:r>
          </a:p>
        </p:txBody>
      </p:sp>
      <p:sp>
        <p:nvSpPr>
          <p:cNvPr id="5" name="TextBox 4"/>
          <p:cNvSpPr txBox="1"/>
          <p:nvPr/>
        </p:nvSpPr>
        <p:spPr>
          <a:xfrm>
            <a:off x="2074124" y="2650790"/>
            <a:ext cx="3315855" cy="2585323"/>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void client()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char data[100];</a:t>
            </a:r>
          </a:p>
          <a:p>
            <a:r>
              <a:rPr lang="en-US" dirty="0">
                <a:latin typeface="Courier New" panose="02070309020205020404" pitchFamily="49" charset="0"/>
                <a:cs typeface="Courier New" panose="02070309020205020404" pitchFamily="49" charset="0"/>
              </a:rPr>
              <a:t>	get_name(data);</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 use data</a:t>
            </a:r>
          </a:p>
          <a:p>
            <a:r>
              <a:rPr lang="en-US" dirty="0">
                <a:latin typeface="Courier New" panose="02070309020205020404" pitchFamily="49" charset="0"/>
                <a:cs typeface="Courier New" panose="02070309020205020404" pitchFamily="49" charset="0"/>
              </a:rPr>
              <a:t>}</a:t>
            </a:r>
          </a:p>
        </p:txBody>
      </p:sp>
      <p:sp>
        <p:nvSpPr>
          <p:cNvPr id="6" name="TextBox 5"/>
          <p:cNvSpPr txBox="1"/>
          <p:nvPr/>
        </p:nvSpPr>
        <p:spPr>
          <a:xfrm>
            <a:off x="6312494" y="2650744"/>
            <a:ext cx="3823854" cy="2308324"/>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char* get_name(char* name)</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cin.getline(name, 100);</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return name;</a:t>
            </a:r>
          </a:p>
          <a:p>
            <a:r>
              <a:rPr lang="en-US" dirty="0">
                <a:latin typeface="Courier New" panose="02070309020205020404" pitchFamily="49" charset="0"/>
                <a:cs typeface="Courier New" panose="02070309020205020404" pitchFamily="49" charset="0"/>
              </a:rPr>
              <a:t>}</a:t>
            </a:r>
          </a:p>
        </p:txBody>
      </p:sp>
      <p:pic>
        <p:nvPicPr>
          <p:cNvPr id="3" name="Picture 2"/>
          <p:cNvPicPr>
            <a:picLocks noChangeAspect="1"/>
          </p:cNvPicPr>
          <p:nvPr/>
        </p:nvPicPr>
        <p:blipFill>
          <a:blip r:embed="rId3"/>
          <a:stretch>
            <a:fillRect/>
          </a:stretch>
        </p:blipFill>
        <p:spPr>
          <a:xfrm>
            <a:off x="3766696" y="5236113"/>
            <a:ext cx="4658607" cy="762000"/>
          </a:xfrm>
          <a:prstGeom prst="rect">
            <a:avLst/>
          </a:prstGeom>
        </p:spPr>
      </p:pic>
    </p:spTree>
    <p:extLst>
      <p:ext uri="{BB962C8B-B14F-4D97-AF65-F5344CB8AC3E}">
        <p14:creationId xmlns:p14="http://schemas.microsoft.com/office/powerpoint/2010/main" val="27636857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Advantages</a:t>
            </a:r>
          </a:p>
        </p:txBody>
      </p:sp>
      <p:sp>
        <p:nvSpPr>
          <p:cNvPr id="3" name="Content Placeholder 2"/>
          <p:cNvSpPr>
            <a:spLocks noGrp="1"/>
          </p:cNvSpPr>
          <p:nvPr>
            <p:ph sz="half" idx="2"/>
          </p:nvPr>
        </p:nvSpPr>
        <p:spPr/>
        <p:txBody>
          <a:bodyPr/>
          <a:lstStyle/>
          <a:p>
            <a:r>
              <a:rPr lang="en-US" dirty="0"/>
              <a:t>Makes the client function responsible for memory management</a:t>
            </a:r>
          </a:p>
          <a:p>
            <a:r>
              <a:rPr lang="en-US" dirty="0"/>
              <a:t>Easy to understand and to use</a:t>
            </a:r>
          </a:p>
          <a:p>
            <a:pPr lvl="1"/>
            <a:r>
              <a:rPr lang="en-US" dirty="0"/>
              <a:t>All the advantages of automatic data</a:t>
            </a:r>
          </a:p>
          <a:p>
            <a:pPr lvl="1"/>
            <a:r>
              <a:rPr lang="en-US" dirty="0"/>
              <a:t>All of the flexibility of dynamic data</a:t>
            </a:r>
          </a:p>
          <a:p>
            <a:r>
              <a:rPr lang="en-US" dirty="0"/>
              <a:t>Can be combined with dynamic option</a:t>
            </a:r>
          </a:p>
        </p:txBody>
      </p:sp>
      <p:sp>
        <p:nvSpPr>
          <p:cNvPr id="4" name="Content Placeholder 3"/>
          <p:cNvSpPr>
            <a:spLocks noGrp="1"/>
          </p:cNvSpPr>
          <p:nvPr>
            <p:ph sz="quarter" idx="4"/>
          </p:nvPr>
        </p:nvSpPr>
        <p:spPr/>
        <p:txBody>
          <a:bodyPr/>
          <a:lstStyle/>
          <a:p>
            <a:r>
              <a:rPr lang="en-US" dirty="0"/>
              <a:t>The function call has one or two more arguments than other solutions</a:t>
            </a:r>
          </a:p>
          <a:p>
            <a:r>
              <a:rPr lang="en-US" dirty="0"/>
              <a:t>The defined size of the array must agree with the second getline argument</a:t>
            </a:r>
          </a:p>
          <a:p>
            <a:pPr lvl="1"/>
            <a:r>
              <a:rPr lang="en-US" dirty="0">
                <a:latin typeface="Courier New" panose="02070309020205020404" pitchFamily="49" charset="0"/>
                <a:cs typeface="Courier New" panose="02070309020205020404" pitchFamily="49" charset="0"/>
              </a:rPr>
              <a:t>char data[</a:t>
            </a:r>
            <a:r>
              <a:rPr lang="en-US" dirty="0">
                <a:solidFill>
                  <a:srgbClr val="FF0000"/>
                </a:solidFill>
                <a:latin typeface="Courier New" panose="02070309020205020404" pitchFamily="49" charset="0"/>
                <a:cs typeface="Courier New" panose="02070309020205020404" pitchFamily="49" charset="0"/>
              </a:rPr>
              <a:t>100</a:t>
            </a:r>
            <a:r>
              <a:rPr lang="en-US" dirty="0">
                <a:latin typeface="Courier New" panose="02070309020205020404" pitchFamily="49" charset="0"/>
                <a:cs typeface="Courier New" panose="02070309020205020404" pitchFamily="49" charset="0"/>
              </a:rPr>
              <a:t>];</a:t>
            </a:r>
          </a:p>
          <a:p>
            <a:pPr lvl="1"/>
            <a:r>
              <a:rPr lang="en-US" dirty="0">
                <a:latin typeface="Courier New" panose="02070309020205020404" pitchFamily="49" charset="0"/>
                <a:cs typeface="Courier New" panose="02070309020205020404" pitchFamily="49" charset="0"/>
              </a:rPr>
              <a:t>cin.getline(name, </a:t>
            </a:r>
            <a:r>
              <a:rPr lang="en-US" dirty="0">
                <a:solidFill>
                  <a:srgbClr val="FF0000"/>
                </a:solidFill>
                <a:latin typeface="Courier New" panose="02070309020205020404" pitchFamily="49" charset="0"/>
                <a:cs typeface="Courier New" panose="02070309020205020404" pitchFamily="49" charset="0"/>
              </a:rPr>
              <a:t>100</a:t>
            </a:r>
            <a:r>
              <a:rPr lang="en-US" dirty="0">
                <a:latin typeface="Courier New" panose="02070309020205020404" pitchFamily="49" charset="0"/>
                <a:cs typeface="Courier New" panose="02070309020205020404" pitchFamily="49" charset="0"/>
              </a:rPr>
              <a:t>);</a:t>
            </a:r>
            <a:endParaRPr lang="en-US" dirty="0"/>
          </a:p>
        </p:txBody>
      </p:sp>
      <p:sp>
        <p:nvSpPr>
          <p:cNvPr id="5" name="Text Placeholder 4"/>
          <p:cNvSpPr>
            <a:spLocks noGrp="1"/>
          </p:cNvSpPr>
          <p:nvPr>
            <p:ph type="body" sz="quarter" idx="13"/>
          </p:nvPr>
        </p:nvSpPr>
        <p:spPr/>
        <p:txBody>
          <a:bodyPr/>
          <a:lstStyle/>
          <a:p>
            <a:r>
              <a:rPr lang="en-US" dirty="0"/>
              <a:t>Disadvantages</a:t>
            </a:r>
          </a:p>
        </p:txBody>
      </p:sp>
      <p:sp>
        <p:nvSpPr>
          <p:cNvPr id="6" name="Title 5"/>
          <p:cNvSpPr>
            <a:spLocks noGrp="1"/>
          </p:cNvSpPr>
          <p:nvPr>
            <p:ph type="title"/>
          </p:nvPr>
        </p:nvSpPr>
        <p:spPr/>
        <p:txBody>
          <a:bodyPr/>
          <a:lstStyle/>
          <a:p>
            <a:r>
              <a:rPr lang="en-US" dirty="0"/>
              <a:t>Advantages and Disadvantages</a:t>
            </a:r>
          </a:p>
        </p:txBody>
      </p:sp>
    </p:spTree>
    <p:extLst>
      <p:ext uri="{BB962C8B-B14F-4D97-AF65-F5344CB8AC3E}">
        <p14:creationId xmlns:p14="http://schemas.microsoft.com/office/powerpoint/2010/main" val="1309844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Combining the</a:t>
            </a:r>
            <a:br>
              <a:rPr lang="en-US" dirty="0"/>
            </a:br>
            <a:r>
              <a:rPr lang="en-US" dirty="0"/>
              <a:t>Scope and Dynamic Solutions</a:t>
            </a:r>
          </a:p>
        </p:txBody>
      </p:sp>
      <p:sp>
        <p:nvSpPr>
          <p:cNvPr id="4" name="Rectangle 3"/>
          <p:cNvSpPr/>
          <p:nvPr/>
        </p:nvSpPr>
        <p:spPr>
          <a:xfrm>
            <a:off x="6400799" y="2538045"/>
            <a:ext cx="5175849" cy="2862322"/>
          </a:xfrm>
          <a:prstGeom prst="rect">
            <a:avLst/>
          </a:prstGeom>
        </p:spPr>
        <p:txBody>
          <a:bodyPr wrap="square">
            <a:spAutoFit/>
          </a:bodyPr>
          <a:lstStyle/>
          <a:p>
            <a:r>
              <a:rPr lang="en-US" dirty="0">
                <a:latin typeface="Courier New" panose="02070309020205020404" pitchFamily="49" charset="0"/>
                <a:cs typeface="Courier New" panose="02070309020205020404" pitchFamily="49" charset="0"/>
              </a:rPr>
              <a:t>void client()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char* data = get_name(NULL, 100);</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 use data</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a:t>
            </a:r>
          </a:p>
        </p:txBody>
      </p:sp>
      <p:sp>
        <p:nvSpPr>
          <p:cNvPr id="5" name="Rectangle 4"/>
          <p:cNvSpPr/>
          <p:nvPr/>
        </p:nvSpPr>
        <p:spPr>
          <a:xfrm>
            <a:off x="621370" y="2538045"/>
            <a:ext cx="5112322" cy="3139321"/>
          </a:xfrm>
          <a:prstGeom prst="rect">
            <a:avLst/>
          </a:prstGeom>
        </p:spPr>
        <p:txBody>
          <a:bodyPr wrap="square">
            <a:spAutoFit/>
          </a:bodyPr>
          <a:lstStyle/>
          <a:p>
            <a:r>
              <a:rPr lang="en-US" dirty="0">
                <a:latin typeface="Courier New" panose="02070309020205020404" pitchFamily="49" charset="0"/>
                <a:cs typeface="Courier New" panose="02070309020205020404" pitchFamily="49" charset="0"/>
              </a:rPr>
              <a:t>char* get_name(char* name, int size)</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if (name == NULL)</a:t>
            </a:r>
          </a:p>
          <a:p>
            <a:r>
              <a:rPr lang="en-US" dirty="0">
                <a:latin typeface="Courier New" panose="02070309020205020404" pitchFamily="49" charset="0"/>
                <a:cs typeface="Courier New" panose="02070309020205020404" pitchFamily="49" charset="0"/>
              </a:rPr>
              <a:t>		name = new char[size];</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cin.getline(name, size);</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return name;</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39118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Wrong With This Code?</a:t>
            </a:r>
          </a:p>
        </p:txBody>
      </p:sp>
      <p:sp>
        <p:nvSpPr>
          <p:cNvPr id="5" name="Rectangle 4"/>
          <p:cNvSpPr/>
          <p:nvPr/>
        </p:nvSpPr>
        <p:spPr>
          <a:xfrm>
            <a:off x="3666836" y="2607392"/>
            <a:ext cx="4876800" cy="3416320"/>
          </a:xfrm>
          <a:prstGeom prst="rect">
            <a:avLst/>
          </a:prstGeom>
        </p:spPr>
        <p:txBody>
          <a:bodyPr wrap="square">
            <a:spAutoFit/>
          </a:bodyPr>
          <a:lstStyle/>
          <a:p>
            <a:r>
              <a:rPr lang="en-US" sz="2400" dirty="0">
                <a:latin typeface="Courier New" panose="02070309020205020404" pitchFamily="49" charset="0"/>
                <a:cs typeface="Courier New" panose="02070309020205020404" pitchFamily="49" charset="0"/>
              </a:rPr>
              <a:t>char* get_name()</a:t>
            </a:r>
          </a:p>
          <a:p>
            <a:r>
              <a:rPr lang="en-US" sz="2400" dirty="0">
                <a:latin typeface="Courier New" panose="02070309020205020404" pitchFamily="49" charset="0"/>
                <a:cs typeface="Courier New" panose="02070309020205020404" pitchFamily="49" charset="0"/>
              </a:rPr>
              <a:t>{</a:t>
            </a:r>
          </a:p>
          <a:p>
            <a:r>
              <a:rPr lang="en-US" sz="2400" dirty="0">
                <a:latin typeface="Courier New" panose="02070309020205020404" pitchFamily="49" charset="0"/>
                <a:cs typeface="Courier New" panose="02070309020205020404" pitchFamily="49" charset="0"/>
              </a:rPr>
              <a:t>	char	name[100];</a:t>
            </a:r>
          </a:p>
          <a:p>
            <a:r>
              <a:rPr lang="en-US" sz="2400" dirty="0">
                <a:latin typeface="Courier New" panose="02070309020205020404" pitchFamily="49" charset="0"/>
                <a:cs typeface="Courier New" panose="02070309020205020404" pitchFamily="49" charset="0"/>
              </a:rPr>
              <a:t>	cin.getline(name, 100);</a:t>
            </a:r>
          </a:p>
          <a:p>
            <a:r>
              <a:rPr lang="en-US" sz="2400" dirty="0">
                <a:latin typeface="Courier New" panose="02070309020205020404" pitchFamily="49" charset="0"/>
                <a:cs typeface="Courier New" panose="02070309020205020404" pitchFamily="49" charset="0"/>
              </a:rPr>
              <a:t>		.</a:t>
            </a:r>
          </a:p>
          <a:p>
            <a:r>
              <a:rPr lang="en-US" sz="2400" dirty="0">
                <a:latin typeface="Courier New" panose="02070309020205020404" pitchFamily="49" charset="0"/>
                <a:cs typeface="Courier New" panose="02070309020205020404" pitchFamily="49" charset="0"/>
              </a:rPr>
              <a:t>		.</a:t>
            </a:r>
          </a:p>
          <a:p>
            <a:r>
              <a:rPr lang="en-US" sz="2400" dirty="0">
                <a:latin typeface="Courier New" panose="02070309020205020404" pitchFamily="49" charset="0"/>
                <a:cs typeface="Courier New" panose="02070309020205020404" pitchFamily="49" charset="0"/>
              </a:rPr>
              <a:t>		.</a:t>
            </a:r>
          </a:p>
          <a:p>
            <a:r>
              <a:rPr lang="en-US" sz="2400" dirty="0">
                <a:latin typeface="Courier New" panose="02070309020205020404" pitchFamily="49" charset="0"/>
                <a:cs typeface="Courier New" panose="02070309020205020404" pitchFamily="49" charset="0"/>
              </a:rPr>
              <a:t>	return name;</a:t>
            </a:r>
          </a:p>
          <a:p>
            <a:r>
              <a:rPr lang="en-US" sz="24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4088036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Tests Our Understanding Of</a:t>
            </a:r>
            <a:br>
              <a:rPr lang="en-US" dirty="0"/>
            </a:br>
            <a:r>
              <a:rPr lang="en-US" dirty="0"/>
              <a:t>Fundamental Concepts</a:t>
            </a:r>
          </a:p>
        </p:txBody>
      </p:sp>
      <p:sp>
        <p:nvSpPr>
          <p:cNvPr id="3" name="Content Placeholder 2"/>
          <p:cNvSpPr>
            <a:spLocks noGrp="1"/>
          </p:cNvSpPr>
          <p:nvPr>
            <p:ph idx="1"/>
          </p:nvPr>
        </p:nvSpPr>
        <p:spPr>
          <a:xfrm>
            <a:off x="2231136" y="2517975"/>
            <a:ext cx="7729728" cy="3956716"/>
          </a:xfrm>
        </p:spPr>
        <p:txBody>
          <a:bodyPr>
            <a:normAutofit/>
          </a:bodyPr>
          <a:lstStyle/>
          <a:p>
            <a:r>
              <a:rPr lang="en-US" dirty="0"/>
              <a:t>How to define and read C-strings</a:t>
            </a:r>
          </a:p>
          <a:p>
            <a:pPr lvl="1"/>
            <a:r>
              <a:rPr lang="en-US" dirty="0"/>
              <a:t>As a character array</a:t>
            </a:r>
          </a:p>
          <a:p>
            <a:pPr lvl="1"/>
            <a:r>
              <a:rPr lang="en-US" dirty="0"/>
              <a:t>Read with the getline function</a:t>
            </a:r>
          </a:p>
          <a:p>
            <a:r>
              <a:rPr lang="en-US" dirty="0"/>
              <a:t>When is the memory for automatic variables allocated and deallocated?</a:t>
            </a:r>
          </a:p>
          <a:p>
            <a:pPr lvl="1"/>
            <a:r>
              <a:rPr lang="en-US" dirty="0"/>
              <a:t>Allocated when the variable comes into scope</a:t>
            </a:r>
          </a:p>
          <a:p>
            <a:pPr lvl="1"/>
            <a:r>
              <a:rPr lang="en-US" dirty="0"/>
              <a:t>Deallocated when the variable goes out of scope</a:t>
            </a:r>
          </a:p>
          <a:p>
            <a:r>
              <a:rPr lang="en-US" dirty="0"/>
              <a:t>The relationship between pointers and arrays</a:t>
            </a:r>
          </a:p>
          <a:p>
            <a:pPr lvl="1"/>
            <a:r>
              <a:rPr lang="en-US" dirty="0"/>
              <a:t>The name of an array is address of the array</a:t>
            </a:r>
          </a:p>
          <a:p>
            <a:r>
              <a:rPr lang="en-US" dirty="0"/>
              <a:t>How arrays are passed to and returned from functions</a:t>
            </a:r>
          </a:p>
          <a:p>
            <a:pPr lvl="1"/>
            <a:r>
              <a:rPr lang="en-US" dirty="0"/>
              <a:t>Always passed in and returned by pointer</a:t>
            </a:r>
          </a:p>
        </p:txBody>
      </p:sp>
    </p:spTree>
    <p:extLst>
      <p:ext uri="{BB962C8B-B14F-4D97-AF65-F5344CB8AC3E}">
        <p14:creationId xmlns:p14="http://schemas.microsoft.com/office/powerpoint/2010/main" val="1529370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Wrong With The Code?</a:t>
            </a:r>
          </a:p>
        </p:txBody>
      </p:sp>
      <p:sp>
        <p:nvSpPr>
          <p:cNvPr id="4" name="Content Placeholder 3"/>
          <p:cNvSpPr>
            <a:spLocks noGrp="1"/>
          </p:cNvSpPr>
          <p:nvPr>
            <p:ph sz="half" idx="2"/>
          </p:nvPr>
        </p:nvSpPr>
        <p:spPr/>
        <p:txBody>
          <a:bodyPr/>
          <a:lstStyle/>
          <a:p>
            <a:r>
              <a:rPr lang="en-US" dirty="0"/>
              <a:t>Correct</a:t>
            </a:r>
          </a:p>
          <a:p>
            <a:pPr lvl="1"/>
            <a:r>
              <a:rPr lang="en-US" dirty="0"/>
              <a:t>Definition of name</a:t>
            </a:r>
          </a:p>
          <a:p>
            <a:pPr lvl="1"/>
            <a:r>
              <a:rPr lang="en-US" dirty="0"/>
              <a:t>Return type</a:t>
            </a:r>
          </a:p>
          <a:p>
            <a:pPr lvl="1"/>
            <a:r>
              <a:rPr lang="en-US" dirty="0"/>
              <a:t>getline and all arguments</a:t>
            </a:r>
          </a:p>
          <a:p>
            <a:pPr lvl="1"/>
            <a:r>
              <a:rPr lang="en-US" dirty="0"/>
              <a:t>return statement</a:t>
            </a:r>
          </a:p>
          <a:p>
            <a:r>
              <a:rPr lang="en-US" dirty="0"/>
              <a:t>Wrong</a:t>
            </a:r>
          </a:p>
          <a:p>
            <a:pPr lvl="1"/>
            <a:r>
              <a:rPr lang="en-US" dirty="0"/>
              <a:t>Returning the address of deallocated memory</a:t>
            </a:r>
          </a:p>
        </p:txBody>
      </p:sp>
      <p:sp>
        <p:nvSpPr>
          <p:cNvPr id="5" name="Rectangle 4"/>
          <p:cNvSpPr/>
          <p:nvPr/>
        </p:nvSpPr>
        <p:spPr>
          <a:xfrm>
            <a:off x="1588644" y="2644336"/>
            <a:ext cx="3796146" cy="2585323"/>
          </a:xfrm>
          <a:prstGeom prst="rect">
            <a:avLst/>
          </a:prstGeom>
        </p:spPr>
        <p:txBody>
          <a:bodyPr wrap="square">
            <a:spAutoFit/>
          </a:bodyPr>
          <a:lstStyle/>
          <a:p>
            <a:r>
              <a:rPr lang="en-US" dirty="0">
                <a:latin typeface="Courier New" panose="02070309020205020404" pitchFamily="49" charset="0"/>
                <a:cs typeface="Courier New" panose="02070309020205020404" pitchFamily="49" charset="0"/>
              </a:rPr>
              <a:t>char* get_name()</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char	name[100];</a:t>
            </a:r>
          </a:p>
          <a:p>
            <a:r>
              <a:rPr lang="en-US" dirty="0">
                <a:latin typeface="Courier New" panose="02070309020205020404" pitchFamily="49" charset="0"/>
                <a:cs typeface="Courier New" panose="02070309020205020404" pitchFamily="49" charset="0"/>
              </a:rPr>
              <a:t>	cin.getline(name, 100);</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return name;</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72751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Correcting the </a:t>
            </a:r>
            <a:r>
              <a:rPr lang="en-US" i="1" dirty="0"/>
              <a:t>logical</a:t>
            </a:r>
            <a:r>
              <a:rPr lang="en-US" dirty="0"/>
              <a:t> Error</a:t>
            </a:r>
          </a:p>
        </p:txBody>
      </p:sp>
      <p:sp>
        <p:nvSpPr>
          <p:cNvPr id="3" name="Content Placeholder 2"/>
          <p:cNvSpPr>
            <a:spLocks noGrp="1"/>
          </p:cNvSpPr>
          <p:nvPr>
            <p:ph idx="1"/>
          </p:nvPr>
        </p:nvSpPr>
        <p:spPr>
          <a:xfrm>
            <a:off x="2231136" y="2638044"/>
            <a:ext cx="7836500" cy="3101983"/>
          </a:xfrm>
        </p:spPr>
        <p:txBody>
          <a:bodyPr/>
          <a:lstStyle/>
          <a:p>
            <a:r>
              <a:rPr lang="en-US" dirty="0"/>
              <a:t>Knowing </a:t>
            </a:r>
            <a:r>
              <a:rPr lang="en-US" i="1" dirty="0"/>
              <a:t>how</a:t>
            </a:r>
            <a:r>
              <a:rPr lang="en-US" dirty="0"/>
              <a:t> to correct the error is not the same as knowing </a:t>
            </a:r>
            <a:r>
              <a:rPr lang="en-US" i="1" dirty="0"/>
              <a:t>what</a:t>
            </a:r>
            <a:r>
              <a:rPr lang="en-US" dirty="0"/>
              <a:t> the error is</a:t>
            </a:r>
          </a:p>
          <a:p>
            <a:r>
              <a:rPr lang="en-US" dirty="0"/>
              <a:t>Three standard corrections</a:t>
            </a:r>
          </a:p>
          <a:p>
            <a:pPr lvl="1"/>
            <a:r>
              <a:rPr lang="en-US" dirty="0"/>
              <a:t>static data</a:t>
            </a:r>
          </a:p>
          <a:p>
            <a:pPr lvl="1"/>
            <a:r>
              <a:rPr lang="en-US" dirty="0"/>
              <a:t>dynamic data</a:t>
            </a:r>
          </a:p>
          <a:p>
            <a:pPr lvl="1"/>
            <a:r>
              <a:rPr lang="en-US" dirty="0"/>
              <a:t>calling-scope data</a:t>
            </a:r>
          </a:p>
        </p:txBody>
      </p:sp>
    </p:spTree>
    <p:extLst>
      <p:ext uri="{BB962C8B-B14F-4D97-AF65-F5344CB8AC3E}">
        <p14:creationId xmlns:p14="http://schemas.microsoft.com/office/powerpoint/2010/main" val="2444109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Static Data</a:t>
            </a:r>
          </a:p>
        </p:txBody>
      </p:sp>
      <p:sp>
        <p:nvSpPr>
          <p:cNvPr id="4" name="Content Placeholder 3"/>
          <p:cNvSpPr>
            <a:spLocks noGrp="1"/>
          </p:cNvSpPr>
          <p:nvPr>
            <p:ph sz="half" idx="2"/>
          </p:nvPr>
        </p:nvSpPr>
        <p:spPr/>
        <p:txBody>
          <a:bodyPr>
            <a:normAutofit/>
          </a:bodyPr>
          <a:lstStyle/>
          <a:p>
            <a:r>
              <a:rPr lang="en-US" dirty="0"/>
              <a:t>The static keyword makes data that is just the opposite of automatic data</a:t>
            </a:r>
          </a:p>
          <a:p>
            <a:r>
              <a:rPr lang="en-US" dirty="0"/>
              <a:t>The static keyword does not effect scope – “name” is only accessible in “get_name”</a:t>
            </a:r>
          </a:p>
          <a:p>
            <a:r>
              <a:rPr lang="en-US" dirty="0"/>
              <a:t>Memory is allocated when the program is first loaded into memory for execution</a:t>
            </a:r>
          </a:p>
          <a:p>
            <a:r>
              <a:rPr lang="en-US" dirty="0"/>
              <a:t>Memory is not deallocated until the program exits</a:t>
            </a:r>
          </a:p>
        </p:txBody>
      </p:sp>
      <p:sp>
        <p:nvSpPr>
          <p:cNvPr id="6" name="Rectangle 5"/>
          <p:cNvSpPr/>
          <p:nvPr/>
        </p:nvSpPr>
        <p:spPr>
          <a:xfrm>
            <a:off x="1848756" y="2638044"/>
            <a:ext cx="3920282" cy="2585323"/>
          </a:xfrm>
          <a:prstGeom prst="rect">
            <a:avLst/>
          </a:prstGeom>
        </p:spPr>
        <p:txBody>
          <a:bodyPr wrap="square">
            <a:spAutoFit/>
          </a:bodyPr>
          <a:lstStyle/>
          <a:p>
            <a:r>
              <a:rPr lang="en-US" dirty="0">
                <a:latin typeface="Courier New" panose="02070309020205020404" pitchFamily="49" charset="0"/>
                <a:cs typeface="Courier New" panose="02070309020205020404" pitchFamily="49" charset="0"/>
              </a:rPr>
              <a:t>char* get_name()</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static	 char	name[100];</a:t>
            </a:r>
          </a:p>
          <a:p>
            <a:r>
              <a:rPr lang="en-US" dirty="0">
                <a:latin typeface="Courier New" panose="02070309020205020404" pitchFamily="49" charset="0"/>
                <a:cs typeface="Courier New" panose="02070309020205020404" pitchFamily="49" charset="0"/>
              </a:rPr>
              <a:t>	cin.getline(name, 100);</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return name;</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6023024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Advantages</a:t>
            </a:r>
          </a:p>
        </p:txBody>
      </p:sp>
      <p:sp>
        <p:nvSpPr>
          <p:cNvPr id="3" name="Content Placeholder 2"/>
          <p:cNvSpPr>
            <a:spLocks noGrp="1"/>
          </p:cNvSpPr>
          <p:nvPr>
            <p:ph sz="half" idx="2"/>
          </p:nvPr>
        </p:nvSpPr>
        <p:spPr/>
        <p:txBody>
          <a:bodyPr/>
          <a:lstStyle/>
          <a:p>
            <a:r>
              <a:rPr lang="en-US" dirty="0"/>
              <a:t>Simple to understand</a:t>
            </a:r>
          </a:p>
          <a:p>
            <a:r>
              <a:rPr lang="en-US" dirty="0"/>
              <a:t>Easy to use</a:t>
            </a:r>
          </a:p>
          <a:p>
            <a:r>
              <a:rPr lang="en-US" dirty="0"/>
              <a:t>Potentially the fastest</a:t>
            </a:r>
          </a:p>
        </p:txBody>
      </p:sp>
      <p:sp>
        <p:nvSpPr>
          <p:cNvPr id="4" name="Content Placeholder 3"/>
          <p:cNvSpPr>
            <a:spLocks noGrp="1"/>
          </p:cNvSpPr>
          <p:nvPr>
            <p:ph sz="quarter" idx="4"/>
          </p:nvPr>
        </p:nvSpPr>
        <p:spPr>
          <a:xfrm>
            <a:off x="6338316" y="3143250"/>
            <a:ext cx="4253484" cy="2596776"/>
          </a:xfrm>
        </p:spPr>
        <p:txBody>
          <a:bodyPr>
            <a:normAutofit/>
          </a:bodyPr>
          <a:lstStyle/>
          <a:p>
            <a:r>
              <a:rPr lang="en-US" dirty="0"/>
              <a:t>Increases the total memory requirement of a program</a:t>
            </a:r>
          </a:p>
          <a:p>
            <a:r>
              <a:rPr lang="en-US" dirty="0"/>
              <a:t>Functions w/static variables can’t be recursive or reentrant</a:t>
            </a:r>
          </a:p>
          <a:p>
            <a:r>
              <a:rPr lang="en-US" dirty="0"/>
              <a:t>Each call overwrites previous data</a:t>
            </a:r>
          </a:p>
          <a:p>
            <a:pPr lvl="1"/>
            <a:r>
              <a:rPr lang="en-US" dirty="0"/>
              <a:t>Must finish all data processing </a:t>
            </a:r>
          </a:p>
          <a:p>
            <a:pPr lvl="1"/>
            <a:r>
              <a:rPr lang="en-US" dirty="0"/>
              <a:t>Cannot store data without copying</a:t>
            </a:r>
          </a:p>
        </p:txBody>
      </p:sp>
      <p:sp>
        <p:nvSpPr>
          <p:cNvPr id="5" name="Text Placeholder 4"/>
          <p:cNvSpPr>
            <a:spLocks noGrp="1"/>
          </p:cNvSpPr>
          <p:nvPr>
            <p:ph type="body" sz="quarter" idx="13"/>
          </p:nvPr>
        </p:nvSpPr>
        <p:spPr/>
        <p:txBody>
          <a:bodyPr/>
          <a:lstStyle/>
          <a:p>
            <a:r>
              <a:rPr lang="en-US" dirty="0"/>
              <a:t>Disadvantages</a:t>
            </a:r>
          </a:p>
        </p:txBody>
      </p:sp>
      <p:sp>
        <p:nvSpPr>
          <p:cNvPr id="6" name="Title 5"/>
          <p:cNvSpPr>
            <a:spLocks noGrp="1"/>
          </p:cNvSpPr>
          <p:nvPr>
            <p:ph type="title"/>
          </p:nvPr>
        </p:nvSpPr>
        <p:spPr/>
        <p:txBody>
          <a:bodyPr/>
          <a:lstStyle/>
          <a:p>
            <a:r>
              <a:rPr lang="en-US" dirty="0"/>
              <a:t>Advantages and Disadvantages</a:t>
            </a:r>
          </a:p>
        </p:txBody>
      </p:sp>
    </p:spTree>
    <p:extLst>
      <p:ext uri="{BB962C8B-B14F-4D97-AF65-F5344CB8AC3E}">
        <p14:creationId xmlns:p14="http://schemas.microsoft.com/office/powerpoint/2010/main" val="2896297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Dynamic Data</a:t>
            </a:r>
          </a:p>
        </p:txBody>
      </p:sp>
      <p:sp>
        <p:nvSpPr>
          <p:cNvPr id="9" name="Content Placeholder 8"/>
          <p:cNvSpPr>
            <a:spLocks noGrp="1"/>
          </p:cNvSpPr>
          <p:nvPr>
            <p:ph sz="half" idx="2"/>
          </p:nvPr>
        </p:nvSpPr>
        <p:spPr/>
        <p:txBody>
          <a:bodyPr/>
          <a:lstStyle/>
          <a:p>
            <a:r>
              <a:rPr lang="en-US" dirty="0"/>
              <a:t>Memory allocated with new is only deallocated with delete</a:t>
            </a:r>
          </a:p>
          <a:p>
            <a:r>
              <a:rPr lang="en-US" dirty="0"/>
              <a:t>The variable “name” is deallocated but not the memory to which it points</a:t>
            </a:r>
          </a:p>
        </p:txBody>
      </p:sp>
      <p:sp>
        <p:nvSpPr>
          <p:cNvPr id="7" name="Rectangle 6"/>
          <p:cNvSpPr/>
          <p:nvPr/>
        </p:nvSpPr>
        <p:spPr>
          <a:xfrm>
            <a:off x="1551714" y="2684982"/>
            <a:ext cx="4549828" cy="2585323"/>
          </a:xfrm>
          <a:prstGeom prst="rect">
            <a:avLst/>
          </a:prstGeom>
        </p:spPr>
        <p:txBody>
          <a:bodyPr wrap="square">
            <a:spAutoFit/>
          </a:bodyPr>
          <a:lstStyle/>
          <a:p>
            <a:r>
              <a:rPr lang="en-US" dirty="0">
                <a:latin typeface="Courier New" panose="02070309020205020404" pitchFamily="49" charset="0"/>
                <a:cs typeface="Courier New" panose="02070309020205020404" pitchFamily="49" charset="0"/>
              </a:rPr>
              <a:t>char* get_name()</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char*	name = new char[100];</a:t>
            </a:r>
          </a:p>
          <a:p>
            <a:r>
              <a:rPr lang="en-US" dirty="0">
                <a:latin typeface="Courier New" panose="02070309020205020404" pitchFamily="49" charset="0"/>
                <a:cs typeface="Courier New" panose="02070309020205020404" pitchFamily="49" charset="0"/>
              </a:rPr>
              <a:t>	cin.getline(name, 100);</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return name;</a:t>
            </a:r>
          </a:p>
          <a:p>
            <a:r>
              <a:rPr lang="en-US" dirty="0">
                <a:latin typeface="Courier New" panose="02070309020205020404" pitchFamily="49" charset="0"/>
                <a:cs typeface="Courier New" panose="02070309020205020404" pitchFamily="49" charset="0"/>
              </a:rPr>
              <a:t>}</a:t>
            </a:r>
          </a:p>
        </p:txBody>
      </p:sp>
      <p:pic>
        <p:nvPicPr>
          <p:cNvPr id="4" name="Picture 3"/>
          <p:cNvPicPr>
            <a:picLocks noChangeAspect="1"/>
          </p:cNvPicPr>
          <p:nvPr/>
        </p:nvPicPr>
        <p:blipFill>
          <a:blip r:embed="rId3"/>
          <a:stretch>
            <a:fillRect/>
          </a:stretch>
        </p:blipFill>
        <p:spPr>
          <a:xfrm>
            <a:off x="3766696" y="5270305"/>
            <a:ext cx="4658607" cy="762000"/>
          </a:xfrm>
          <a:prstGeom prst="rect">
            <a:avLst/>
          </a:prstGeom>
        </p:spPr>
      </p:pic>
    </p:spTree>
    <p:extLst>
      <p:ext uri="{BB962C8B-B14F-4D97-AF65-F5344CB8AC3E}">
        <p14:creationId xmlns:p14="http://schemas.microsoft.com/office/powerpoint/2010/main" val="573454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Advantages</a:t>
            </a:r>
          </a:p>
        </p:txBody>
      </p:sp>
      <p:sp>
        <p:nvSpPr>
          <p:cNvPr id="3" name="Content Placeholder 2"/>
          <p:cNvSpPr>
            <a:spLocks noGrp="1"/>
          </p:cNvSpPr>
          <p:nvPr>
            <p:ph sz="half" idx="2"/>
          </p:nvPr>
        </p:nvSpPr>
        <p:spPr>
          <a:xfrm>
            <a:off x="1505527" y="3143250"/>
            <a:ext cx="4348157" cy="2596776"/>
          </a:xfrm>
        </p:spPr>
        <p:txBody>
          <a:bodyPr/>
          <a:lstStyle/>
          <a:p>
            <a:r>
              <a:rPr lang="en-US" dirty="0"/>
              <a:t>Each returned C-string has it own memory</a:t>
            </a:r>
          </a:p>
          <a:p>
            <a:pPr lvl="1"/>
            <a:r>
              <a:rPr lang="en-US" dirty="0"/>
              <a:t>Can process multiple data items at the same time</a:t>
            </a:r>
          </a:p>
          <a:p>
            <a:pPr lvl="1"/>
            <a:r>
              <a:rPr lang="en-US" dirty="0"/>
              <a:t>Can store the data directly</a:t>
            </a:r>
          </a:p>
        </p:txBody>
      </p:sp>
      <p:sp>
        <p:nvSpPr>
          <p:cNvPr id="4" name="Content Placeholder 3"/>
          <p:cNvSpPr>
            <a:spLocks noGrp="1"/>
          </p:cNvSpPr>
          <p:nvPr>
            <p:ph sz="quarter" idx="4"/>
          </p:nvPr>
        </p:nvSpPr>
        <p:spPr/>
        <p:txBody>
          <a:bodyPr/>
          <a:lstStyle/>
          <a:p>
            <a:r>
              <a:rPr lang="en-US" dirty="0"/>
              <a:t>Potentially slower</a:t>
            </a:r>
          </a:p>
          <a:p>
            <a:r>
              <a:rPr lang="en-US" dirty="0"/>
              <a:t>Must remember to delete the returned data to avoid a memory leak</a:t>
            </a:r>
          </a:p>
        </p:txBody>
      </p:sp>
      <p:sp>
        <p:nvSpPr>
          <p:cNvPr id="5" name="Text Placeholder 4"/>
          <p:cNvSpPr>
            <a:spLocks noGrp="1"/>
          </p:cNvSpPr>
          <p:nvPr>
            <p:ph type="body" sz="quarter" idx="13"/>
          </p:nvPr>
        </p:nvSpPr>
        <p:spPr/>
        <p:txBody>
          <a:bodyPr/>
          <a:lstStyle/>
          <a:p>
            <a:r>
              <a:rPr lang="en-US" dirty="0"/>
              <a:t>Disadvantages</a:t>
            </a:r>
          </a:p>
        </p:txBody>
      </p:sp>
      <p:sp>
        <p:nvSpPr>
          <p:cNvPr id="6" name="Title 5"/>
          <p:cNvSpPr>
            <a:spLocks noGrp="1"/>
          </p:cNvSpPr>
          <p:nvPr>
            <p:ph type="title"/>
          </p:nvPr>
        </p:nvSpPr>
        <p:spPr/>
        <p:txBody>
          <a:bodyPr/>
          <a:lstStyle/>
          <a:p>
            <a:r>
              <a:rPr lang="en-US" dirty="0"/>
              <a:t>Advantages and Disadvantages</a:t>
            </a:r>
          </a:p>
        </p:txBody>
      </p:sp>
    </p:spTree>
    <p:extLst>
      <p:ext uri="{BB962C8B-B14F-4D97-AF65-F5344CB8AC3E}">
        <p14:creationId xmlns:p14="http://schemas.microsoft.com/office/powerpoint/2010/main" val="728669490"/>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618</TotalTime>
  <Words>2690</Words>
  <Application>Microsoft Office PowerPoint</Application>
  <PresentationFormat>Widescreen</PresentationFormat>
  <Paragraphs>182</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Courier New</vt:lpstr>
      <vt:lpstr>Gill Sans MT</vt:lpstr>
      <vt:lpstr>Parcel</vt:lpstr>
      <vt:lpstr>C-Strings And Scope</vt:lpstr>
      <vt:lpstr>What’s Wrong With This Code?</vt:lpstr>
      <vt:lpstr>Tests Our Understanding Of Fundamental Concepts</vt:lpstr>
      <vt:lpstr>What’s Wrong With The Code?</vt:lpstr>
      <vt:lpstr>Correcting the logical Error</vt:lpstr>
      <vt:lpstr>Static Data</vt:lpstr>
      <vt:lpstr>Advantages and Disadvantages</vt:lpstr>
      <vt:lpstr>Dynamic Data</vt:lpstr>
      <vt:lpstr>Advantages and Disadvantages</vt:lpstr>
      <vt:lpstr>Calling-Scope Data</vt:lpstr>
      <vt:lpstr>Advantages and Disadvantages</vt:lpstr>
      <vt:lpstr>Combining the Scope and Dynamic Solutions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33</cp:revision>
  <dcterms:created xsi:type="dcterms:W3CDTF">2016-07-13T22:03:45Z</dcterms:created>
  <dcterms:modified xsi:type="dcterms:W3CDTF">2022-08-02T19:29:02Z</dcterms:modified>
</cp:coreProperties>
</file>