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26" autoAdjust="0"/>
  </p:normalViewPr>
  <p:slideViewPr>
    <p:cSldViewPr snapToGrid="0">
      <p:cViewPr varScale="1">
        <p:scale>
          <a:sx n="94" d="100"/>
          <a:sy n="94" d="100"/>
        </p:scale>
        <p:origin x="119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24C4B2-1C2F-4100-901F-8769601D81D8}" type="datetimeFigureOut">
              <a:rPr lang="en-US" smtClean="0"/>
              <a:t>9/6/2022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AA2329-74FB-432A-A6D6-2C060E4FCB23}" type="slidenum">
              <a:rPr lang="en-US" smtClean="0"/>
              <a:t>‹#›</a:t>
            </a:fld>
            <a:endParaRPr lang="en-US"/>
          </a:p>
        </p:txBody>
      </p:sp>
    </p:spTree>
    <p:extLst>
      <p:ext uri="{BB962C8B-B14F-4D97-AF65-F5344CB8AC3E}">
        <p14:creationId xmlns:p14="http://schemas.microsoft.com/office/powerpoint/2010/main" val="3481902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Unified Modeling Language (UML) is a graphical language for visualizing, specifying, constructing, and documenting the artifacts of a software-intensive system." The UML currently consists of over a dozen diagrams, but we’ll only explore class diagrams this semester. A complete class diagram consists of class symbols connected by one of five relationships. This section introduces the UML class symbol and all its detail.</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1</a:t>
            </a:fld>
            <a:endParaRPr lang="en-US"/>
          </a:p>
        </p:txBody>
      </p:sp>
    </p:spTree>
    <p:extLst>
      <p:ext uri="{BB962C8B-B14F-4D97-AF65-F5344CB8AC3E}">
        <p14:creationId xmlns:p14="http://schemas.microsoft.com/office/powerpoint/2010/main" val="1715478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UML represents a class as a rectangle that is often divided into three sections. The top section contains the class name, the middle section lists all the class attributes, and the bottom section lists all the class operations. The UML class symbol has been described as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semantically rich</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which means that a great deal of information is densely encoded in the symbol. Our tasks are first to learn how to read a UML class and then second, how to convert or translate that information into C++ code.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Stereotypes are optional labels that are enclosed by double angle brackets called ˌ</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gi-lə</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-ˈmet or ˌ</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gē</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-(y)ə-ˈ</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mā</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(spelled guillemet). Not all UML diagramming tools support stereo types. The other features follow strict patterns that have a one-to-one correspondence with elements of most object-oriented programming languages.</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2</a:t>
            </a:fld>
            <a:endParaRPr lang="en-US"/>
          </a:p>
        </p:txBody>
      </p:sp>
    </p:spTree>
    <p:extLst>
      <p:ext uri="{BB962C8B-B14F-4D97-AF65-F5344CB8AC3E}">
        <p14:creationId xmlns:p14="http://schemas.microsoft.com/office/powerpoint/2010/main" val="1482786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with the attributes in the middle of the UML class. The symbol on the far left indicates the visibility of the attribute: the minus sign denotes a private attribute, the sharp sign denotes a protected attribute, and the plus sign denotes a public attribute. To the right of the visibility indicator is the attribute name. Finally, at the far right is the data type of the attribute, which follows a colon.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pattern is sufficiently well-formed that it represents a formal language syntax, which makes it possible to unambiguously translate UML to C++,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forward engineering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C++ to UML,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reverse engineering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3</a:t>
            </a:fld>
            <a:endParaRPr lang="en-US"/>
          </a:p>
        </p:txBody>
      </p:sp>
    </p:spTree>
    <p:extLst>
      <p:ext uri="{BB962C8B-B14F-4D97-AF65-F5344CB8AC3E}">
        <p14:creationId xmlns:p14="http://schemas.microsoft.com/office/powerpoint/2010/main" val="273068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pattern for operations is a little more complex than for attributes but is still easy to use when you understand it. The visibility symbols are the same for operations as they are for attributes. The name of the operation follows the visibility indicators. Each argument is formed using the same pattern as the attributes: the argument name, a colon, and the argument type. Finally, the functions return type is at the far right, following a colon.</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4</a:t>
            </a:fld>
            <a:endParaRPr lang="en-US"/>
          </a:p>
        </p:txBody>
      </p:sp>
    </p:spTree>
    <p:extLst>
      <p:ext uri="{BB962C8B-B14F-4D97-AF65-F5344CB8AC3E}">
        <p14:creationId xmlns:p14="http://schemas.microsoft.com/office/powerpoint/2010/main" val="2801027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illustrates how UML attributes are translated into C++ member variables. Attributes are typically private and so are placed in a private section in the C++ class. But take notice of two points: First, while attributes are typically private, it is possible to have non-private attributes and you must look at the visibility indicators rather than just assuming the attributes are private. Second, the private label is not repeated for each attribute – it’s shown here for each variable just to emphasize that the minus sign means to place the attribute in the private section of the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last example, the attribute is underlined. Any feature that is underlined in the UML is translated into C++ by adding the “static” keyword to the variable declaration. Static features are covered later.</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5</a:t>
            </a:fld>
            <a:endParaRPr lang="en-US"/>
          </a:p>
        </p:txBody>
      </p:sp>
    </p:spTree>
    <p:extLst>
      <p:ext uri="{BB962C8B-B14F-4D97-AF65-F5344CB8AC3E}">
        <p14:creationId xmlns:p14="http://schemas.microsoft.com/office/powerpoint/2010/main" val="3691250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Just as attributes may be translated directly into C++, so may operations. One very important operation is called a constructor. Constructors are important because they construct or build new objects. There are two notational details that set constructors apart from other operations: First, constructors always have the same name, including capitalization, as the class in which they are declared. Second, constructors never have a return type, not even void.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assumes that we have a class named person. The UML constructor indicates that the operation is public and has three arguments, a string, a double, and an int. To convert the UML operation into a C++ member function, simply reverse the name and type for each argument, and discard the colon. Don’t forget the semicolon at the end of the prototype. One naming convention adds an “a_” to the argument name to indicate that the variable name is an argument. We’ll see later why this is useful.</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6</a:t>
            </a:fld>
            <a:endParaRPr lang="en-US"/>
          </a:p>
        </p:txBody>
      </p:sp>
    </p:spTree>
    <p:extLst>
      <p:ext uri="{BB962C8B-B14F-4D97-AF65-F5344CB8AC3E}">
        <p14:creationId xmlns:p14="http://schemas.microsoft.com/office/powerpoint/2010/main" val="1311344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More general operations and functions follow the same pattern, but both have return types and the names are not constrained. To translate UML operations into C++ member functions, look at the visibility indicator and place the function following an appropriate label in the C++ class. Then, move the return type from the far right to the left while discarding the colon. Copy the operation name to the function name. Finally, copy the operation arguments to the C++ function while reversing the order of the name and the type.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the last function is private. It is more common to have private operations than it is to have public attributes. In some cases, two functions can share code, which is conveniently implemented as a private function. Making the function private prevents outside objects from accessing the code while making it unnecessary to duplicate the code in the sharing functions.</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7</a:t>
            </a:fld>
            <a:endParaRPr lang="en-US"/>
          </a:p>
        </p:txBody>
      </p:sp>
    </p:spTree>
    <p:extLst>
      <p:ext uri="{BB962C8B-B14F-4D97-AF65-F5344CB8AC3E}">
        <p14:creationId xmlns:p14="http://schemas.microsoft.com/office/powerpoint/2010/main" val="1422739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see a complete example of a UML class and the corresponding C++ class. The example illustrates a typical situation where all attributes are private and all operations are public. The C++ class represents this situation with just two labeled sections, one for the private member variables and one for the public member functions.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all attributes and member variables are the same type, but this is neither a requirement nor is it typical. The first three operations are constructors, which are translated into three overloaded C++ functions. Overloaded constructors must follow the standard rules for overloading functions: the argument list must be unique.</a:t>
            </a:r>
          </a:p>
          <a:p>
            <a:endParaRPr lang="en-US" dirty="0"/>
          </a:p>
        </p:txBody>
      </p:sp>
      <p:sp>
        <p:nvSpPr>
          <p:cNvPr id="4" name="Slide Number Placeholder 3"/>
          <p:cNvSpPr>
            <a:spLocks noGrp="1"/>
          </p:cNvSpPr>
          <p:nvPr>
            <p:ph type="sldNum" sz="quarter" idx="5"/>
          </p:nvPr>
        </p:nvSpPr>
        <p:spPr/>
        <p:txBody>
          <a:bodyPr/>
          <a:lstStyle/>
          <a:p>
            <a:fld id="{20AA2329-74FB-432A-A6D6-2C060E4FCB23}" type="slidenum">
              <a:rPr lang="en-US" smtClean="0"/>
              <a:t>8</a:t>
            </a:fld>
            <a:endParaRPr lang="en-US"/>
          </a:p>
        </p:txBody>
      </p:sp>
    </p:spTree>
    <p:extLst>
      <p:ext uri="{BB962C8B-B14F-4D97-AF65-F5344CB8AC3E}">
        <p14:creationId xmlns:p14="http://schemas.microsoft.com/office/powerpoint/2010/main" val="1211377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dirty="0"/>
              <a:t>UML Class Diagrams</a:t>
            </a:r>
          </a:p>
        </p:txBody>
      </p:sp>
      <p:sp>
        <p:nvSpPr>
          <p:cNvPr id="3" name="Subtitle 2"/>
          <p:cNvSpPr>
            <a:spLocks noGrp="1"/>
          </p:cNvSpPr>
          <p:nvPr>
            <p:ph type="subTitle" idx="1"/>
            <p:custDataLst>
              <p:tags r:id="rId2"/>
            </p:custDataLst>
          </p:nvPr>
        </p:nvSpPr>
        <p:spPr/>
        <p:txBody>
          <a:bodyPr>
            <a:normAutofit lnSpcReduction="10000"/>
          </a:bodyPr>
          <a:lstStyle/>
          <a:p>
            <a:r>
              <a:rPr lang="en-US" dirty="0"/>
              <a:t>"The Unified Modeling Language (UML) is a graphical language for visualizing, specifying, constructing, and documenting the artifacts of a software-intensive system" (Booch, Rumbaugh, &amp; Jacobson, 2005, p. xiii)</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Class Symbol</a:t>
            </a:r>
          </a:p>
        </p:txBody>
      </p:sp>
      <p:pic>
        <p:nvPicPr>
          <p:cNvPr id="3" name="Picture 2"/>
          <p:cNvPicPr>
            <a:picLocks noChangeAspect="1"/>
          </p:cNvPicPr>
          <p:nvPr/>
        </p:nvPicPr>
        <p:blipFill>
          <a:blip r:embed="rId3"/>
          <a:stretch>
            <a:fillRect/>
          </a:stretch>
        </p:blipFill>
        <p:spPr>
          <a:xfrm>
            <a:off x="2444391" y="2399936"/>
            <a:ext cx="7303217" cy="3862837"/>
          </a:xfrm>
          <a:prstGeom prst="rect">
            <a:avLst/>
          </a:prstGeom>
        </p:spPr>
      </p:pic>
    </p:spTree>
    <p:extLst>
      <p:ext uri="{BB962C8B-B14F-4D97-AF65-F5344CB8AC3E}">
        <p14:creationId xmlns:p14="http://schemas.microsoft.com/office/powerpoint/2010/main" val="2657727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Attributes</a:t>
            </a:r>
          </a:p>
        </p:txBody>
      </p:sp>
      <p:sp>
        <p:nvSpPr>
          <p:cNvPr id="5" name="Content Placeholder 4"/>
          <p:cNvSpPr>
            <a:spLocks noGrp="1"/>
          </p:cNvSpPr>
          <p:nvPr>
            <p:ph sz="half" idx="1"/>
          </p:nvPr>
        </p:nvSpPr>
        <p:spPr/>
        <p:txBody>
          <a:bodyPr/>
          <a:lstStyle/>
          <a:p>
            <a:r>
              <a:rPr lang="en-US" dirty="0"/>
              <a:t>- private</a:t>
            </a:r>
          </a:p>
          <a:p>
            <a:r>
              <a:rPr lang="en-US" dirty="0"/>
              <a:t># protected</a:t>
            </a:r>
          </a:p>
          <a:p>
            <a:r>
              <a:rPr lang="en-US" dirty="0"/>
              <a:t>+ public</a:t>
            </a:r>
          </a:p>
          <a:p>
            <a:r>
              <a:rPr lang="en-US" dirty="0"/>
              <a:t>: type</a:t>
            </a:r>
          </a:p>
        </p:txBody>
      </p:sp>
      <p:pic>
        <p:nvPicPr>
          <p:cNvPr id="4" name="Picture 3"/>
          <p:cNvPicPr>
            <a:picLocks noChangeAspect="1"/>
          </p:cNvPicPr>
          <p:nvPr/>
        </p:nvPicPr>
        <p:blipFill>
          <a:blip r:embed="rId3"/>
          <a:stretch>
            <a:fillRect/>
          </a:stretch>
        </p:blipFill>
        <p:spPr>
          <a:xfrm>
            <a:off x="3784223" y="2728582"/>
            <a:ext cx="6176642" cy="1344653"/>
          </a:xfrm>
          <a:prstGeom prst="rect">
            <a:avLst/>
          </a:prstGeom>
        </p:spPr>
      </p:pic>
    </p:spTree>
    <p:extLst>
      <p:ext uri="{BB962C8B-B14F-4D97-AF65-F5344CB8AC3E}">
        <p14:creationId xmlns:p14="http://schemas.microsoft.com/office/powerpoint/2010/main" val="2635242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Operations</a:t>
            </a:r>
          </a:p>
        </p:txBody>
      </p:sp>
      <p:sp>
        <p:nvSpPr>
          <p:cNvPr id="3" name="Content Placeholder 2"/>
          <p:cNvSpPr>
            <a:spLocks noGrp="1"/>
          </p:cNvSpPr>
          <p:nvPr>
            <p:ph sz="half" idx="1"/>
          </p:nvPr>
        </p:nvSpPr>
        <p:spPr>
          <a:xfrm>
            <a:off x="1581912" y="2638044"/>
            <a:ext cx="4271771" cy="1324356"/>
          </a:xfrm>
        </p:spPr>
        <p:txBody>
          <a:bodyPr/>
          <a:lstStyle/>
          <a:p>
            <a:r>
              <a:rPr lang="en-US" dirty="0"/>
              <a:t>- private</a:t>
            </a:r>
          </a:p>
          <a:p>
            <a:r>
              <a:rPr lang="en-US" dirty="0"/>
              <a:t># protected</a:t>
            </a:r>
          </a:p>
          <a:p>
            <a:r>
              <a:rPr lang="en-US" dirty="0"/>
              <a:t>+ public</a:t>
            </a:r>
          </a:p>
        </p:txBody>
      </p:sp>
      <p:sp>
        <p:nvSpPr>
          <p:cNvPr id="6" name="Content Placeholder 5"/>
          <p:cNvSpPr>
            <a:spLocks noGrp="1"/>
          </p:cNvSpPr>
          <p:nvPr>
            <p:ph sz="half" idx="2"/>
          </p:nvPr>
        </p:nvSpPr>
        <p:spPr>
          <a:xfrm>
            <a:off x="6338315" y="2638044"/>
            <a:ext cx="4270247" cy="1324356"/>
          </a:xfrm>
        </p:spPr>
        <p:txBody>
          <a:bodyPr/>
          <a:lstStyle/>
          <a:p>
            <a:r>
              <a:rPr lang="en-US" dirty="0"/>
              <a:t>: return type at end</a:t>
            </a:r>
          </a:p>
          <a:p>
            <a:r>
              <a:rPr lang="en-US" dirty="0"/>
              <a:t>Arguments follow the same pattern as attributes</a:t>
            </a:r>
          </a:p>
        </p:txBody>
      </p:sp>
      <p:pic>
        <p:nvPicPr>
          <p:cNvPr id="5" name="Picture 4"/>
          <p:cNvPicPr>
            <a:picLocks noChangeAspect="1"/>
          </p:cNvPicPr>
          <p:nvPr/>
        </p:nvPicPr>
        <p:blipFill>
          <a:blip r:embed="rId3"/>
          <a:stretch>
            <a:fillRect/>
          </a:stretch>
        </p:blipFill>
        <p:spPr>
          <a:xfrm>
            <a:off x="2002264" y="3962400"/>
            <a:ext cx="8187470" cy="1498600"/>
          </a:xfrm>
          <a:prstGeom prst="rect">
            <a:avLst/>
          </a:prstGeom>
        </p:spPr>
      </p:pic>
    </p:spTree>
    <p:extLst>
      <p:ext uri="{BB962C8B-B14F-4D97-AF65-F5344CB8AC3E}">
        <p14:creationId xmlns:p14="http://schemas.microsoft.com/office/powerpoint/2010/main" val="2542991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Attributes To</a:t>
            </a:r>
            <a:br>
              <a:rPr lang="en-US" dirty="0"/>
            </a:br>
            <a:r>
              <a:rPr lang="en-US" dirty="0"/>
              <a:t>C++Member variables</a:t>
            </a:r>
          </a:p>
        </p:txBody>
      </p:sp>
      <p:sp>
        <p:nvSpPr>
          <p:cNvPr id="3" name="Content Placeholder 2"/>
          <p:cNvSpPr>
            <a:spLocks noGrp="1"/>
          </p:cNvSpPr>
          <p:nvPr>
            <p:ph sz="half" idx="1"/>
          </p:nvPr>
        </p:nvSpPr>
        <p:spPr/>
        <p:txBody>
          <a:bodyPr/>
          <a:lstStyle/>
          <a:p>
            <a:r>
              <a:rPr lang="en-US" dirty="0">
                <a:latin typeface="Courier New" panose="02070309020205020404" pitchFamily="49" charset="0"/>
                <a:cs typeface="Courier New" panose="02070309020205020404" pitchFamily="49" charset="0"/>
              </a:rPr>
              <a:t>-name : string</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u="sng" dirty="0">
                <a:latin typeface="Courier New" panose="02070309020205020404" pitchFamily="49" charset="0"/>
                <a:cs typeface="Courier New" panose="02070309020205020404" pitchFamily="49" charset="0"/>
              </a:rPr>
              <a:t>-instances : int</a:t>
            </a:r>
          </a:p>
        </p:txBody>
      </p:sp>
      <p:sp>
        <p:nvSpPr>
          <p:cNvPr id="4" name="Content Placeholder 3"/>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private:</a:t>
            </a:r>
          </a:p>
          <a:p>
            <a:pPr marL="0" indent="0">
              <a:buNone/>
            </a:pPr>
            <a:r>
              <a:rPr lang="en-US" dirty="0">
                <a:latin typeface="Courier New" panose="02070309020205020404" pitchFamily="49" charset="0"/>
                <a:cs typeface="Courier New" panose="02070309020205020404" pitchFamily="49" charset="0"/>
              </a:rPr>
              <a:t>     string name;</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private:</a:t>
            </a:r>
          </a:p>
          <a:p>
            <a:pPr marL="0" indent="0">
              <a:buNone/>
            </a:pPr>
            <a:r>
              <a:rPr lang="en-US" dirty="0">
                <a:latin typeface="Courier New" panose="02070309020205020404" pitchFamily="49" charset="0"/>
                <a:cs typeface="Courier New" panose="02070309020205020404" pitchFamily="49" charset="0"/>
              </a:rPr>
              <a:t>     static int instances;</a:t>
            </a:r>
          </a:p>
          <a:p>
            <a:pPr marL="0" indent="0">
              <a:buNone/>
            </a:pPr>
            <a:endParaRPr lang="en-US" dirty="0"/>
          </a:p>
        </p:txBody>
      </p:sp>
    </p:spTree>
    <p:extLst>
      <p:ext uri="{BB962C8B-B14F-4D97-AF65-F5344CB8AC3E}">
        <p14:creationId xmlns:p14="http://schemas.microsoft.com/office/powerpoint/2010/main" val="1219948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Constructors:</a:t>
            </a:r>
            <a:br>
              <a:rPr lang="en-US" dirty="0"/>
            </a:br>
            <a:r>
              <a:rPr lang="en-US" dirty="0"/>
              <a:t>UML and C++</a:t>
            </a:r>
          </a:p>
        </p:txBody>
      </p:sp>
      <p:sp>
        <p:nvSpPr>
          <p:cNvPr id="8" name="Content Placeholder 7"/>
          <p:cNvSpPr>
            <a:spLocks noGrp="1"/>
          </p:cNvSpPr>
          <p:nvPr>
            <p:ph idx="1"/>
          </p:nvPr>
        </p:nvSpPr>
        <p:spPr>
          <a:xfrm>
            <a:off x="2231136" y="2638044"/>
            <a:ext cx="7729728" cy="1364613"/>
          </a:xfrm>
        </p:spPr>
        <p:txBody>
          <a:bodyPr/>
          <a:lstStyle/>
          <a:p>
            <a:r>
              <a:rPr lang="en-US" dirty="0"/>
              <a:t>Constructors build new objects</a:t>
            </a:r>
          </a:p>
          <a:p>
            <a:r>
              <a:rPr lang="en-US" dirty="0"/>
              <a:t>Have the same name as the class</a:t>
            </a:r>
          </a:p>
          <a:p>
            <a:r>
              <a:rPr lang="en-US" dirty="0"/>
              <a:t>Do not have a return type</a:t>
            </a:r>
          </a:p>
        </p:txBody>
      </p:sp>
      <p:sp>
        <p:nvSpPr>
          <p:cNvPr id="7" name="TextBox 6"/>
          <p:cNvSpPr txBox="1"/>
          <p:nvPr/>
        </p:nvSpPr>
        <p:spPr>
          <a:xfrm>
            <a:off x="1955320" y="4209688"/>
            <a:ext cx="8281359"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+Person(a_name : string, a_height : double, a_weight : int)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public:</a:t>
            </a:r>
          </a:p>
          <a:p>
            <a:r>
              <a:rPr lang="en-US" dirty="0">
                <a:latin typeface="Courier New" panose="02070309020205020404" pitchFamily="49" charset="0"/>
                <a:cs typeface="Courier New" panose="02070309020205020404" pitchFamily="49" charset="0"/>
              </a:rPr>
              <a:t>     Person(string a_name, double a_height, int a_weight);</a:t>
            </a:r>
          </a:p>
        </p:txBody>
      </p:sp>
    </p:spTree>
    <p:extLst>
      <p:ext uri="{BB962C8B-B14F-4D97-AF65-F5344CB8AC3E}">
        <p14:creationId xmlns:p14="http://schemas.microsoft.com/office/powerpoint/2010/main" val="2357020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UML Operations To</a:t>
            </a:r>
            <a:br>
              <a:rPr lang="en-US" dirty="0"/>
            </a:br>
            <a:r>
              <a:rPr lang="en-US" dirty="0"/>
              <a:t>C++ Member Functions</a:t>
            </a:r>
          </a:p>
        </p:txBody>
      </p:sp>
      <p:sp>
        <p:nvSpPr>
          <p:cNvPr id="3" name="Content Placeholder 2"/>
          <p:cNvSpPr>
            <a:spLocks noGrp="1"/>
          </p:cNvSpPr>
          <p:nvPr>
            <p:ph sz="half" idx="1"/>
          </p:nvPr>
        </p:nvSpPr>
        <p:spPr>
          <a:xfrm>
            <a:off x="775856" y="2638044"/>
            <a:ext cx="5077828" cy="3101982"/>
          </a:xfrm>
        </p:spPr>
        <p:txBody>
          <a:bodyPr/>
          <a:lstStyle/>
          <a:p>
            <a:r>
              <a:rPr lang="en-US" dirty="0">
                <a:latin typeface="Courier New" panose="02070309020205020404" pitchFamily="49" charset="0"/>
                <a:cs typeface="Courier New" panose="02070309020205020404" pitchFamily="49" charset="0"/>
              </a:rPr>
              <a:t>+pay_taxes() : bool</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+catch_bus(direction : int) : void</a:t>
            </a:r>
          </a:p>
          <a:p>
            <a:endParaRPr lang="en-US" dirty="0">
              <a:latin typeface="Courier New" panose="02070309020205020404" pitchFamily="49" charset="0"/>
              <a:cs typeface="Courier New" panose="02070309020205020404" pitchFamily="49" charset="0"/>
            </a:endParaRPr>
          </a:p>
          <a:p>
            <a:r>
              <a:rPr lang="en-US" u="sng" dirty="0">
                <a:latin typeface="Courier New" panose="02070309020205020404" pitchFamily="49" charset="0"/>
                <a:cs typeface="Courier New" panose="02070309020205020404" pitchFamily="49" charset="0"/>
              </a:rPr>
              <a:t>-get_address() : Address</a:t>
            </a:r>
          </a:p>
        </p:txBody>
      </p:sp>
      <p:sp>
        <p:nvSpPr>
          <p:cNvPr id="4" name="Content Placeholder 3"/>
          <p:cNvSpPr>
            <a:spLocks noGrp="1"/>
          </p:cNvSpPr>
          <p:nvPr>
            <p:ph sz="half" idx="2"/>
          </p:nvPr>
        </p:nvSpPr>
        <p:spPr>
          <a:xfrm>
            <a:off x="6338316" y="2638044"/>
            <a:ext cx="5114776" cy="3101982"/>
          </a:xfrm>
        </p:spPr>
        <p:txBody>
          <a:bodyPr/>
          <a:lstStyle/>
          <a:p>
            <a:r>
              <a:rPr lang="en-US" dirty="0">
                <a:latin typeface="Courier New" panose="02070309020205020404" pitchFamily="49" charset="0"/>
                <a:cs typeface="Courier New" panose="02070309020205020404" pitchFamily="49" charset="0"/>
              </a:rPr>
              <a:t>public:</a:t>
            </a:r>
          </a:p>
          <a:p>
            <a:pPr marL="0" indent="0">
              <a:buNone/>
            </a:pPr>
            <a:r>
              <a:rPr lang="en-US" dirty="0">
                <a:latin typeface="Courier New" panose="02070309020205020404" pitchFamily="49" charset="0"/>
                <a:cs typeface="Courier New" panose="02070309020205020404" pitchFamily="49" charset="0"/>
              </a:rPr>
              <a:t>     bool pay_taxes();</a:t>
            </a:r>
          </a:p>
          <a:p>
            <a:r>
              <a:rPr lang="en-US" dirty="0">
                <a:latin typeface="Courier New" panose="02070309020205020404" pitchFamily="49" charset="0"/>
                <a:cs typeface="Courier New" panose="02070309020205020404" pitchFamily="49" charset="0"/>
              </a:rPr>
              <a:t>public:</a:t>
            </a:r>
          </a:p>
          <a:p>
            <a:pPr marL="0" indent="0">
              <a:buNone/>
            </a:pPr>
            <a:r>
              <a:rPr lang="en-US" dirty="0">
                <a:latin typeface="Courier New" panose="02070309020205020404" pitchFamily="49" charset="0"/>
                <a:cs typeface="Courier New" panose="02070309020205020404" pitchFamily="49" charset="0"/>
              </a:rPr>
              <a:t>     void catch_bus(int direction);</a:t>
            </a:r>
          </a:p>
          <a:p>
            <a:r>
              <a:rPr lang="en-US" dirty="0">
                <a:latin typeface="Courier New" panose="02070309020205020404" pitchFamily="49" charset="0"/>
                <a:cs typeface="Courier New" panose="02070309020205020404" pitchFamily="49" charset="0"/>
              </a:rPr>
              <a:t>private:</a:t>
            </a:r>
          </a:p>
          <a:p>
            <a:pPr marL="0" indent="0">
              <a:buNone/>
            </a:pPr>
            <a:r>
              <a:rPr lang="en-US" dirty="0">
                <a:latin typeface="Courier New" panose="02070309020205020404" pitchFamily="49" charset="0"/>
                <a:cs typeface="Courier New" panose="02070309020205020404" pitchFamily="49" charset="0"/>
              </a:rPr>
              <a:t>     static Address get_address();</a:t>
            </a:r>
          </a:p>
        </p:txBody>
      </p:sp>
    </p:spTree>
    <p:extLst>
      <p:ext uri="{BB962C8B-B14F-4D97-AF65-F5344CB8AC3E}">
        <p14:creationId xmlns:p14="http://schemas.microsoft.com/office/powerpoint/2010/main" val="451219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br>
              <a:rPr lang="en-US" dirty="0"/>
            </a:br>
            <a:r>
              <a:rPr lang="en-US" dirty="0"/>
              <a:t>Translating UML to C++</a:t>
            </a:r>
          </a:p>
        </p:txBody>
      </p:sp>
      <p:pic>
        <p:nvPicPr>
          <p:cNvPr id="3" name="Picture 2"/>
          <p:cNvPicPr>
            <a:picLocks noChangeAspect="1"/>
          </p:cNvPicPr>
          <p:nvPr/>
        </p:nvPicPr>
        <p:blipFill>
          <a:blip r:embed="rId3"/>
          <a:stretch>
            <a:fillRect/>
          </a:stretch>
        </p:blipFill>
        <p:spPr>
          <a:xfrm>
            <a:off x="1532229" y="2447864"/>
            <a:ext cx="4175829" cy="3715577"/>
          </a:xfrm>
          <a:prstGeom prst="rect">
            <a:avLst/>
          </a:prstGeom>
        </p:spPr>
      </p:pic>
      <p:sp>
        <p:nvSpPr>
          <p:cNvPr id="4" name="TextBox 3"/>
          <p:cNvSpPr txBox="1"/>
          <p:nvPr/>
        </p:nvSpPr>
        <p:spPr>
          <a:xfrm>
            <a:off x="6096000" y="2300089"/>
            <a:ext cx="4876800" cy="4247317"/>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Time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int hours;</a:t>
            </a:r>
          </a:p>
          <a:p>
            <a:r>
              <a:rPr lang="en-US" dirty="0">
                <a:latin typeface="Courier New" panose="02070309020205020404" pitchFamily="49" charset="0"/>
                <a:cs typeface="Courier New" panose="02070309020205020404" pitchFamily="49" charset="0"/>
              </a:rPr>
              <a:t>        int minutes;</a:t>
            </a:r>
          </a:p>
          <a:p>
            <a:r>
              <a:rPr lang="en-US" dirty="0">
                <a:latin typeface="Courier New" panose="02070309020205020404" pitchFamily="49" charset="0"/>
                <a:cs typeface="Courier New" panose="02070309020205020404" pitchFamily="49" charset="0"/>
              </a:rPr>
              <a:t>        int seconds;</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Time();</a:t>
            </a:r>
          </a:p>
          <a:p>
            <a:r>
              <a:rPr lang="en-US" dirty="0">
                <a:latin typeface="Courier New" panose="02070309020205020404" pitchFamily="49" charset="0"/>
                <a:cs typeface="Courier New" panose="02070309020205020404" pitchFamily="49" charset="0"/>
              </a:rPr>
              <a:t>        Time(int h, int m, int s);</a:t>
            </a:r>
          </a:p>
          <a:p>
            <a:r>
              <a:rPr lang="en-US" dirty="0">
                <a:latin typeface="Courier New" panose="02070309020205020404" pitchFamily="49" charset="0"/>
                <a:cs typeface="Courier New" panose="02070309020205020404" pitchFamily="49" charset="0"/>
              </a:rPr>
              <a:t>        Time(int s);</a:t>
            </a:r>
          </a:p>
          <a:p>
            <a:r>
              <a:rPr lang="en-US" dirty="0">
                <a:latin typeface="Courier New" panose="02070309020205020404" pitchFamily="49" charset="0"/>
                <a:cs typeface="Courier New" panose="02070309020205020404" pitchFamily="49" charset="0"/>
              </a:rPr>
              <a:t>        Time  add(Time t2);</a:t>
            </a:r>
          </a:p>
          <a:p>
            <a:r>
              <a:rPr lang="en-US" dirty="0">
                <a:latin typeface="Courier New" panose="02070309020205020404" pitchFamily="49" charset="0"/>
                <a:cs typeface="Courier New" panose="02070309020205020404" pitchFamily="49" charset="0"/>
              </a:rPr>
              <a:t>        Time* add(Time* t2);</a:t>
            </a:r>
          </a:p>
          <a:p>
            <a:r>
              <a:rPr lang="en-US" dirty="0">
                <a:latin typeface="Courier New" panose="02070309020205020404" pitchFamily="49" charset="0"/>
                <a:cs typeface="Courier New" panose="02070309020205020404" pitchFamily="49" charset="0"/>
              </a:rPr>
              <a:t>        void  print();</a:t>
            </a:r>
          </a:p>
          <a:p>
            <a:r>
              <a:rPr lang="en-US" dirty="0">
                <a:latin typeface="Courier New" panose="02070309020205020404" pitchFamily="49" charset="0"/>
                <a:cs typeface="Courier New" panose="02070309020205020404" pitchFamily="49" charset="0"/>
              </a:rPr>
              <a:t>        void  read();</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9399687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350</TotalTime>
  <Words>1380</Words>
  <Application>Microsoft Office PowerPoint</Application>
  <PresentationFormat>Widescreen</PresentationFormat>
  <Paragraphs>84</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UML Class Diagrams</vt:lpstr>
      <vt:lpstr>UML Class Symbol</vt:lpstr>
      <vt:lpstr>UML Attributes</vt:lpstr>
      <vt:lpstr>UML Operations</vt:lpstr>
      <vt:lpstr>UML Attributes To C++Member variables</vt:lpstr>
      <vt:lpstr>Constructors: UML and C++</vt:lpstr>
      <vt:lpstr>UML Operations To C++ Member Functions</vt:lpstr>
      <vt:lpstr>Example: Translating UML to 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20</cp:revision>
  <dcterms:created xsi:type="dcterms:W3CDTF">2016-07-13T22:03:45Z</dcterms:created>
  <dcterms:modified xsi:type="dcterms:W3CDTF">2022-09-06T13:44:34Z</dcterms:modified>
</cp:coreProperties>
</file>