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CB56C9-F1D8-483F-A89A-A3B4D6AC20A2}" type="datetimeFigureOut">
              <a:rPr lang="en-US" smtClean="0"/>
              <a:t>9/3/2022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0123CE-4539-4233-BE62-94EBD1854F86}" type="slidenum">
              <a:rPr lang="en-US" smtClean="0"/>
              <a:t>‹#›</a:t>
            </a:fld>
            <a:endParaRPr lang="en-US"/>
          </a:p>
        </p:txBody>
      </p:sp>
    </p:spTree>
    <p:extLst>
      <p:ext uri="{BB962C8B-B14F-4D97-AF65-F5344CB8AC3E}">
        <p14:creationId xmlns:p14="http://schemas.microsoft.com/office/powerpoint/2010/main" val="3699551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Classes and objects are at the heart of the object-oriented model. While the two terms are sometimes used interchangeably, they represent different concepts. A class is a new data type while an object is a complex, structured variable created from a 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Think of a class as a cookie cutter and objects as the cookies. The cookie cutter determines the size and shape of the cookies. When you roll out the dough, you can stamp out as many cookies as you want from just one cookie cutter. In a computer program, memory is the dough from which cookie objects are “stamped out” with the cookie cutter classes.</a:t>
            </a:r>
          </a:p>
          <a:p>
            <a:endParaRPr lang="en-US" dirty="0"/>
          </a:p>
        </p:txBody>
      </p:sp>
      <p:sp>
        <p:nvSpPr>
          <p:cNvPr id="4" name="Slide Number Placeholder 3"/>
          <p:cNvSpPr>
            <a:spLocks noGrp="1"/>
          </p:cNvSpPr>
          <p:nvPr>
            <p:ph type="sldNum" sz="quarter" idx="5"/>
          </p:nvPr>
        </p:nvSpPr>
        <p:spPr/>
        <p:txBody>
          <a:bodyPr/>
          <a:lstStyle/>
          <a:p>
            <a:fld id="{840123CE-4539-4233-BE62-94EBD1854F86}" type="slidenum">
              <a:rPr lang="en-US" smtClean="0"/>
              <a:t>1</a:t>
            </a:fld>
            <a:endParaRPr lang="en-US"/>
          </a:p>
        </p:txBody>
      </p:sp>
    </p:spTree>
    <p:extLst>
      <p:ext uri="{BB962C8B-B14F-4D97-AF65-F5344CB8AC3E}">
        <p14:creationId xmlns:p14="http://schemas.microsoft.com/office/powerpoint/2010/main" val="3528406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According to James Rumbaugh, “Object-oriented modeling and design is a way of thinking about problems using models organized around real-world concepts. The fundamental construct is an object which combines both data structure and behavior in a single entity.”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 think that what Rumbaugh is saying is that when we look at a problem through object-oriented glasses we see the objects that interact with each other in the problem. For example, if we are designing software to represent a bank, we would see various people like customers and tellers. But we would also see less tangible concepts like savings and checking accounts. Each customer and each account is an object. Software designers then create classes to represent each kind of object. For example, a single savings account class can describe all the savings account objects appearing the problem.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Combining “both data structure and behavior in a single entity” is called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encapsulation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is the first principle or requirement of the object-oriented model.</a:t>
            </a:r>
          </a:p>
          <a:p>
            <a:endParaRPr lang="en-US" dirty="0"/>
          </a:p>
        </p:txBody>
      </p:sp>
      <p:sp>
        <p:nvSpPr>
          <p:cNvPr id="4" name="Slide Number Placeholder 3"/>
          <p:cNvSpPr>
            <a:spLocks noGrp="1"/>
          </p:cNvSpPr>
          <p:nvPr>
            <p:ph type="sldNum" sz="quarter" idx="5"/>
          </p:nvPr>
        </p:nvSpPr>
        <p:spPr/>
        <p:txBody>
          <a:bodyPr/>
          <a:lstStyle/>
          <a:p>
            <a:fld id="{840123CE-4539-4233-BE62-94EBD1854F86}" type="slidenum">
              <a:rPr lang="en-US" smtClean="0"/>
              <a:t>2</a:t>
            </a:fld>
            <a:endParaRPr lang="en-US"/>
          </a:p>
        </p:txBody>
      </p:sp>
    </p:spTree>
    <p:extLst>
      <p:ext uri="{BB962C8B-B14F-4D97-AF65-F5344CB8AC3E}">
        <p14:creationId xmlns:p14="http://schemas.microsoft.com/office/powerpoint/2010/main" val="3698367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What Rumbaugh calls “data structure” is, in contemporary object-oriented terms, called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attributes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 attribute is a value that characterizes an object. For example, if we have a class named “person” and depending on how the class is used, appropriate attributes might include the person’s name, height, weight, etc. In a program, attributes are just variables that are part of a class. In a Java program, they are called instance variables or instance fields; in a C++ program, they are called member variables or member data.</a:t>
            </a:r>
          </a:p>
          <a:p>
            <a:endParaRPr lang="en-US" dirty="0"/>
          </a:p>
        </p:txBody>
      </p:sp>
      <p:sp>
        <p:nvSpPr>
          <p:cNvPr id="4" name="Slide Number Placeholder 3"/>
          <p:cNvSpPr>
            <a:spLocks noGrp="1"/>
          </p:cNvSpPr>
          <p:nvPr>
            <p:ph type="sldNum" sz="quarter" idx="5"/>
          </p:nvPr>
        </p:nvSpPr>
        <p:spPr/>
        <p:txBody>
          <a:bodyPr/>
          <a:lstStyle/>
          <a:p>
            <a:fld id="{840123CE-4539-4233-BE62-94EBD1854F86}" type="slidenum">
              <a:rPr lang="en-US" smtClean="0"/>
              <a:t>3</a:t>
            </a:fld>
            <a:endParaRPr lang="en-US"/>
          </a:p>
        </p:txBody>
      </p:sp>
    </p:spTree>
    <p:extLst>
      <p:ext uri="{BB962C8B-B14F-4D97-AF65-F5344CB8AC3E}">
        <p14:creationId xmlns:p14="http://schemas.microsoft.com/office/powerpoint/2010/main" val="1678527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What Rumbaugh calls “behavior” is usually called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operations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in object-oriented terms, although the term behavior is also used. Operations correspond to methods in a Java program and to member functions in a C++ program. Object-oriented terminology also includes the phrase, “send a message to an object,” which just means to call one of an object’s operations, or in programming, to call an object’s method or function.</a:t>
            </a:r>
          </a:p>
          <a:p>
            <a:endParaRPr lang="en-US" dirty="0"/>
          </a:p>
        </p:txBody>
      </p:sp>
      <p:sp>
        <p:nvSpPr>
          <p:cNvPr id="4" name="Slide Number Placeholder 3"/>
          <p:cNvSpPr>
            <a:spLocks noGrp="1"/>
          </p:cNvSpPr>
          <p:nvPr>
            <p:ph type="sldNum" sz="quarter" idx="5"/>
          </p:nvPr>
        </p:nvSpPr>
        <p:spPr/>
        <p:txBody>
          <a:bodyPr/>
          <a:lstStyle/>
          <a:p>
            <a:fld id="{840123CE-4539-4233-BE62-94EBD1854F86}" type="slidenum">
              <a:rPr lang="en-US" smtClean="0"/>
              <a:t>4</a:t>
            </a:fld>
            <a:endParaRPr lang="en-US"/>
          </a:p>
        </p:txBody>
      </p:sp>
    </p:spTree>
    <p:extLst>
      <p:ext uri="{BB962C8B-B14F-4D97-AF65-F5344CB8AC3E}">
        <p14:creationId xmlns:p14="http://schemas.microsoft.com/office/powerpoint/2010/main" val="2542475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Rumbaugh uses the term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feature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to collectively refer to attributes and operations. The visibility of an object’s features, or, said another way, the ability of one object to access the features of another object, is controlled by three keywords in a C++ program: private features are only visible and accessible by instances of the same class; while public features are visible and accessible by instances of all classes. protected features have a visibility or accessibility that is between public and private. We need to understand inheritance, which is one of five relationships that can exist between two classes, before we can fully appreciate protected features. We’ll study inheritance in a later chapter.</a:t>
            </a:r>
          </a:p>
          <a:p>
            <a:endParaRPr lang="en-US" dirty="0"/>
          </a:p>
        </p:txBody>
      </p:sp>
      <p:sp>
        <p:nvSpPr>
          <p:cNvPr id="4" name="Slide Number Placeholder 3"/>
          <p:cNvSpPr>
            <a:spLocks noGrp="1"/>
          </p:cNvSpPr>
          <p:nvPr>
            <p:ph type="sldNum" sz="quarter" idx="5"/>
          </p:nvPr>
        </p:nvSpPr>
        <p:spPr/>
        <p:txBody>
          <a:bodyPr/>
          <a:lstStyle/>
          <a:p>
            <a:fld id="{840123CE-4539-4233-BE62-94EBD1854F86}" type="slidenum">
              <a:rPr lang="en-US" smtClean="0"/>
              <a:t>5</a:t>
            </a:fld>
            <a:endParaRPr lang="en-US"/>
          </a:p>
        </p:txBody>
      </p:sp>
    </p:spTree>
    <p:extLst>
      <p:ext uri="{BB962C8B-B14F-4D97-AF65-F5344CB8AC3E}">
        <p14:creationId xmlns:p14="http://schemas.microsoft.com/office/powerpoint/2010/main" val="369165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C++ class specification is similar to a Java class but with some notable differences.</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the class specification does not include the “public” or any other accessibility modifier</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Second, rather than declaring each feature as public or private as is done in Java, the public and private modifiers label regions in the class. All features following the private label have private visibility and all features following the public label have public visibility. The public and private sections may appear in any order, and, in fact, there may be any number of labeled regions switching back and forth between public and private.</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Perhaps the biggest difference between C++ and Java classes are the operations. Where Java includes the full body of all methods in the class, a C++ class often only provides prototypes in the class. It is possible to put the body of a C++ function in a class in some cases, but a prototype is all that is needed. We’ll explore this option in detail later.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C++ class looks very much like a structure, and in fact, the two are closely related. The main difference is the default visibility of the members. By default, the members of a structure are public, and by default, the members of a class are private. So, even if the keyword “private” is omitted from the class specification, hours, minutes, and seconds are still private. Nevertheless, the keyword private is universally used. Furthermore, programmers typically use structs just for data and use classes whenever functions are also needed.</a:t>
            </a:r>
          </a:p>
          <a:p>
            <a:endParaRPr lang="en-US" dirty="0"/>
          </a:p>
        </p:txBody>
      </p:sp>
      <p:sp>
        <p:nvSpPr>
          <p:cNvPr id="4" name="Slide Number Placeholder 3"/>
          <p:cNvSpPr>
            <a:spLocks noGrp="1"/>
          </p:cNvSpPr>
          <p:nvPr>
            <p:ph type="sldNum" sz="quarter" idx="5"/>
          </p:nvPr>
        </p:nvSpPr>
        <p:spPr/>
        <p:txBody>
          <a:bodyPr/>
          <a:lstStyle/>
          <a:p>
            <a:fld id="{840123CE-4539-4233-BE62-94EBD1854F86}" type="slidenum">
              <a:rPr lang="en-US" smtClean="0"/>
              <a:t>6</a:t>
            </a:fld>
            <a:endParaRPr lang="en-US"/>
          </a:p>
        </p:txBody>
      </p:sp>
    </p:spTree>
    <p:extLst>
      <p:ext uri="{BB962C8B-B14F-4D97-AF65-F5344CB8AC3E}">
        <p14:creationId xmlns:p14="http://schemas.microsoft.com/office/powerpoint/2010/main" val="1700856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Which operator we use to access the features in an object depends on how we create the object. If the object is created as an automatic variable, we use the dot operator to access member variables and to call member functions. If the object is created dynamically with the new operator, then we use the arrow operator to access member variables and to call member functions.</a:t>
            </a:r>
          </a:p>
          <a:p>
            <a:endParaRPr lang="en-US" dirty="0"/>
          </a:p>
        </p:txBody>
      </p:sp>
      <p:sp>
        <p:nvSpPr>
          <p:cNvPr id="4" name="Slide Number Placeholder 3"/>
          <p:cNvSpPr>
            <a:spLocks noGrp="1"/>
          </p:cNvSpPr>
          <p:nvPr>
            <p:ph type="sldNum" sz="quarter" idx="5"/>
          </p:nvPr>
        </p:nvSpPr>
        <p:spPr/>
        <p:txBody>
          <a:bodyPr/>
          <a:lstStyle/>
          <a:p>
            <a:fld id="{840123CE-4539-4233-BE62-94EBD1854F86}" type="slidenum">
              <a:rPr lang="en-US" smtClean="0"/>
              <a:t>7</a:t>
            </a:fld>
            <a:endParaRPr lang="en-US"/>
          </a:p>
        </p:txBody>
      </p:sp>
    </p:spTree>
    <p:extLst>
      <p:ext uri="{BB962C8B-B14F-4D97-AF65-F5344CB8AC3E}">
        <p14:creationId xmlns:p14="http://schemas.microsoft.com/office/powerpoint/2010/main" val="3730142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9/3/2022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9/3/2022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9/3/2022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p:txBody>
          <a:bodyPr/>
          <a:lstStyle/>
          <a:p>
            <a:r>
              <a:rPr lang="en-US" dirty="0"/>
              <a:t>Classes and Objects</a:t>
            </a:r>
          </a:p>
        </p:txBody>
      </p:sp>
      <p:sp>
        <p:nvSpPr>
          <p:cNvPr id="3" name="Subtitle 2"/>
          <p:cNvSpPr>
            <a:spLocks noGrp="1"/>
          </p:cNvSpPr>
          <p:nvPr>
            <p:ph type="subTitle" idx="1"/>
            <p:custDataLst>
              <p:tags r:id="rId2"/>
            </p:custDataLst>
          </p:nvPr>
        </p:nvSpPr>
        <p:spPr/>
        <p:txBody>
          <a:bodyPr/>
          <a:lstStyle/>
          <a:p>
            <a:r>
              <a:rPr lang="en-US" dirty="0"/>
              <a:t>A class is like a cookie cutter.</a:t>
            </a:r>
          </a:p>
          <a:p>
            <a:r>
              <a:rPr lang="en-US" dirty="0"/>
              <a:t>An object is like a cookie.</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Object-Oriented Paradigm</a:t>
            </a:r>
          </a:p>
        </p:txBody>
      </p:sp>
      <p:sp>
        <p:nvSpPr>
          <p:cNvPr id="3" name="Content Placeholder 2"/>
          <p:cNvSpPr>
            <a:spLocks noGrp="1"/>
          </p:cNvSpPr>
          <p:nvPr>
            <p:ph idx="1"/>
          </p:nvPr>
        </p:nvSpPr>
        <p:spPr/>
        <p:txBody>
          <a:bodyPr/>
          <a:lstStyle/>
          <a:p>
            <a:r>
              <a:rPr lang="en-US" dirty="0"/>
              <a:t>"</a:t>
            </a:r>
            <a:r>
              <a:rPr lang="en-US" i="1" dirty="0"/>
              <a:t>Object-oriented modeling and design</a:t>
            </a:r>
            <a:r>
              <a:rPr lang="en-US" dirty="0"/>
              <a:t> is a way of thinking about problems using models organized around real-world concepts. The fundamental construct is the object, which combines both data structure and behavior in a single entity" (Rumbaugh et al., 1991, p. 1).</a:t>
            </a:r>
          </a:p>
          <a:p>
            <a:r>
              <a:rPr lang="en-US" dirty="0"/>
              <a:t>A way of looking at software problems</a:t>
            </a:r>
          </a:p>
          <a:p>
            <a:r>
              <a:rPr lang="en-US" dirty="0"/>
              <a:t>A way of implementing software solutions to those problems</a:t>
            </a:r>
          </a:p>
          <a:p>
            <a:r>
              <a:rPr lang="en-US" dirty="0"/>
              <a:t>Combining “both data structure and behavior in a single entity” is called </a:t>
            </a:r>
            <a:r>
              <a:rPr lang="en-US" i="1" dirty="0"/>
              <a:t>encapsulation</a:t>
            </a:r>
          </a:p>
        </p:txBody>
      </p:sp>
    </p:spTree>
    <p:extLst>
      <p:ext uri="{BB962C8B-B14F-4D97-AF65-F5344CB8AC3E}">
        <p14:creationId xmlns:p14="http://schemas.microsoft.com/office/powerpoint/2010/main" val="1630352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Objects have data structure</a:t>
            </a:r>
          </a:p>
        </p:txBody>
      </p:sp>
      <p:sp>
        <p:nvSpPr>
          <p:cNvPr id="3" name="Content Placeholder 2"/>
          <p:cNvSpPr>
            <a:spLocks noGrp="1"/>
          </p:cNvSpPr>
          <p:nvPr>
            <p:ph idx="1"/>
          </p:nvPr>
        </p:nvSpPr>
        <p:spPr/>
        <p:txBody>
          <a:bodyPr/>
          <a:lstStyle/>
          <a:p>
            <a:r>
              <a:rPr lang="en-US" dirty="0"/>
              <a:t>In the object-oriented model and in the Unified Modeling Language, data structure is known as </a:t>
            </a:r>
            <a:r>
              <a:rPr lang="en-US" i="1" dirty="0"/>
              <a:t>attributes</a:t>
            </a:r>
          </a:p>
          <a:p>
            <a:r>
              <a:rPr lang="en-US" dirty="0"/>
              <a:t>In Java, data structure is represented by </a:t>
            </a:r>
            <a:r>
              <a:rPr lang="en-US" i="1" dirty="0"/>
              <a:t>instance variables </a:t>
            </a:r>
            <a:r>
              <a:rPr lang="en-US" dirty="0"/>
              <a:t>or </a:t>
            </a:r>
            <a:r>
              <a:rPr lang="en-US" i="1" dirty="0"/>
              <a:t>instance fields</a:t>
            </a:r>
          </a:p>
          <a:p>
            <a:r>
              <a:rPr lang="en-US" dirty="0"/>
              <a:t>In C++, data structure is represented by </a:t>
            </a:r>
            <a:r>
              <a:rPr lang="en-US" i="1" dirty="0"/>
              <a:t>member variables </a:t>
            </a:r>
            <a:r>
              <a:rPr lang="en-US" dirty="0"/>
              <a:t>or </a:t>
            </a:r>
            <a:r>
              <a:rPr lang="en-US" i="1" dirty="0"/>
              <a:t>member data</a:t>
            </a:r>
          </a:p>
        </p:txBody>
      </p:sp>
    </p:spTree>
    <p:extLst>
      <p:ext uri="{BB962C8B-B14F-4D97-AF65-F5344CB8AC3E}">
        <p14:creationId xmlns:p14="http://schemas.microsoft.com/office/powerpoint/2010/main" val="15026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Objects have behavior</a:t>
            </a:r>
          </a:p>
        </p:txBody>
      </p:sp>
      <p:sp>
        <p:nvSpPr>
          <p:cNvPr id="3" name="Content Placeholder 2"/>
          <p:cNvSpPr>
            <a:spLocks noGrp="1"/>
          </p:cNvSpPr>
          <p:nvPr>
            <p:ph idx="1"/>
          </p:nvPr>
        </p:nvSpPr>
        <p:spPr/>
        <p:txBody>
          <a:bodyPr/>
          <a:lstStyle/>
          <a:p>
            <a:r>
              <a:rPr lang="en-US" dirty="0"/>
              <a:t>In the object-oriented model and in the Unified Modeling Language, behavior is known as </a:t>
            </a:r>
            <a:r>
              <a:rPr lang="en-US" i="1" dirty="0"/>
              <a:t>operations </a:t>
            </a:r>
            <a:r>
              <a:rPr lang="en-US" dirty="0"/>
              <a:t>or</a:t>
            </a:r>
            <a:r>
              <a:rPr lang="en-US" i="1" dirty="0"/>
              <a:t> behaviors</a:t>
            </a:r>
          </a:p>
          <a:p>
            <a:r>
              <a:rPr lang="en-US" dirty="0"/>
              <a:t>In Java, operations are represented by </a:t>
            </a:r>
            <a:r>
              <a:rPr lang="en-US" i="1" dirty="0"/>
              <a:t>methods</a:t>
            </a:r>
          </a:p>
          <a:p>
            <a:r>
              <a:rPr lang="en-US" dirty="0"/>
              <a:t>In C++, operations are represented by </a:t>
            </a:r>
            <a:r>
              <a:rPr lang="en-US" i="1" dirty="0"/>
              <a:t>member functions</a:t>
            </a:r>
          </a:p>
          <a:p>
            <a:r>
              <a:rPr lang="en-US" dirty="0"/>
              <a:t>Sending a message to an object is a way of invoking one of the object’s operations behaviors; which is equivalent to calling one of an objects methods or member functions</a:t>
            </a:r>
          </a:p>
        </p:txBody>
      </p:sp>
    </p:spTree>
    <p:extLst>
      <p:ext uri="{BB962C8B-B14F-4D97-AF65-F5344CB8AC3E}">
        <p14:creationId xmlns:p14="http://schemas.microsoft.com/office/powerpoint/2010/main" val="1742001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 Visibility or Accessibility</a:t>
            </a:r>
          </a:p>
        </p:txBody>
      </p:sp>
      <p:sp>
        <p:nvSpPr>
          <p:cNvPr id="4" name="Content Placeholder 3"/>
          <p:cNvSpPr>
            <a:spLocks noGrp="1"/>
          </p:cNvSpPr>
          <p:nvPr>
            <p:ph sz="half" idx="2"/>
          </p:nvPr>
        </p:nvSpPr>
        <p:spPr/>
        <p:txBody>
          <a:bodyPr/>
          <a:lstStyle/>
          <a:p>
            <a:r>
              <a:rPr lang="en-US" dirty="0"/>
              <a:t>Collectively, attributes and operations are called features</a:t>
            </a:r>
          </a:p>
          <a:p>
            <a:r>
              <a:rPr lang="en-US" dirty="0"/>
              <a:t>Keywords control where features are visible or accessible:</a:t>
            </a:r>
          </a:p>
          <a:p>
            <a:pPr marL="1371600" lvl="1"/>
            <a:r>
              <a:rPr lang="en-US" dirty="0"/>
              <a:t>private: class only</a:t>
            </a:r>
          </a:p>
          <a:p>
            <a:pPr marL="1371600" lvl="1"/>
            <a:r>
              <a:rPr lang="en-US" dirty="0"/>
              <a:t>protected: class and subclasses</a:t>
            </a:r>
          </a:p>
          <a:p>
            <a:pPr marL="1371600" lvl="1"/>
            <a:r>
              <a:rPr lang="en-US" dirty="0"/>
              <a:t>public: everywhere</a:t>
            </a:r>
          </a:p>
        </p:txBody>
      </p:sp>
      <p:pic>
        <p:nvPicPr>
          <p:cNvPr id="10" name="Picture 9"/>
          <p:cNvPicPr>
            <a:picLocks noChangeAspect="1"/>
          </p:cNvPicPr>
          <p:nvPr/>
        </p:nvPicPr>
        <p:blipFill>
          <a:blip r:embed="rId3"/>
          <a:stretch>
            <a:fillRect/>
          </a:stretch>
        </p:blipFill>
        <p:spPr>
          <a:xfrm>
            <a:off x="6752547" y="4890656"/>
            <a:ext cx="774319" cy="50800"/>
          </a:xfrm>
          <a:prstGeom prst="rect">
            <a:avLst/>
          </a:prstGeom>
        </p:spPr>
      </p:pic>
      <p:pic>
        <p:nvPicPr>
          <p:cNvPr id="11" name="Picture 10"/>
          <p:cNvPicPr>
            <a:picLocks noChangeAspect="1"/>
          </p:cNvPicPr>
          <p:nvPr/>
        </p:nvPicPr>
        <p:blipFill>
          <a:blip r:embed="rId4"/>
          <a:stretch>
            <a:fillRect/>
          </a:stretch>
        </p:blipFill>
        <p:spPr>
          <a:xfrm>
            <a:off x="6730226" y="4524010"/>
            <a:ext cx="774319" cy="50800"/>
          </a:xfrm>
          <a:prstGeom prst="rect">
            <a:avLst/>
          </a:prstGeom>
        </p:spPr>
      </p:pic>
      <p:pic>
        <p:nvPicPr>
          <p:cNvPr id="12" name="Picture 11"/>
          <p:cNvPicPr>
            <a:picLocks noChangeAspect="1"/>
          </p:cNvPicPr>
          <p:nvPr/>
        </p:nvPicPr>
        <p:blipFill>
          <a:blip r:embed="rId5"/>
          <a:stretch>
            <a:fillRect/>
          </a:stretch>
        </p:blipFill>
        <p:spPr>
          <a:xfrm>
            <a:off x="6730225" y="4157364"/>
            <a:ext cx="774319" cy="50800"/>
          </a:xfrm>
          <a:prstGeom prst="rect">
            <a:avLst/>
          </a:prstGeom>
        </p:spPr>
      </p:pic>
      <p:pic>
        <p:nvPicPr>
          <p:cNvPr id="13" name="Picture 12"/>
          <p:cNvPicPr>
            <a:picLocks noChangeAspect="1"/>
          </p:cNvPicPr>
          <p:nvPr/>
        </p:nvPicPr>
        <p:blipFill>
          <a:blip r:embed="rId6"/>
          <a:stretch>
            <a:fillRect/>
          </a:stretch>
        </p:blipFill>
        <p:spPr>
          <a:xfrm>
            <a:off x="1591148" y="2639798"/>
            <a:ext cx="3951968" cy="3100228"/>
          </a:xfrm>
          <a:prstGeom prst="rect">
            <a:avLst/>
          </a:prstGeom>
        </p:spPr>
      </p:pic>
    </p:spTree>
    <p:extLst>
      <p:ext uri="{BB962C8B-B14F-4D97-AF65-F5344CB8AC3E}">
        <p14:creationId xmlns:p14="http://schemas.microsoft.com/office/powerpoint/2010/main" val="370422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 Class Specification</a:t>
            </a:r>
          </a:p>
        </p:txBody>
      </p:sp>
      <p:sp>
        <p:nvSpPr>
          <p:cNvPr id="5" name="Text Placeholder 4"/>
          <p:cNvSpPr>
            <a:spLocks noGrp="1"/>
          </p:cNvSpPr>
          <p:nvPr>
            <p:ph type="body" sz="half" idx="2"/>
          </p:nvPr>
        </p:nvSpPr>
        <p:spPr/>
        <p:txBody>
          <a:bodyPr/>
          <a:lstStyle/>
          <a:p>
            <a:r>
              <a:rPr lang="en-US" dirty="0"/>
              <a:t>A class is a new data type</a:t>
            </a:r>
          </a:p>
        </p:txBody>
      </p:sp>
      <p:sp>
        <p:nvSpPr>
          <p:cNvPr id="3" name="TextBox 2"/>
          <p:cNvSpPr txBox="1"/>
          <p:nvPr/>
        </p:nvSpPr>
        <p:spPr>
          <a:xfrm>
            <a:off x="6715089" y="889843"/>
            <a:ext cx="4836831" cy="507831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class Time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private:</a:t>
            </a:r>
          </a:p>
          <a:p>
            <a:r>
              <a:rPr lang="en-US" dirty="0">
                <a:latin typeface="Courier New" panose="02070309020205020404" pitchFamily="49" charset="0"/>
                <a:cs typeface="Courier New" panose="02070309020205020404" pitchFamily="49" charset="0"/>
              </a:rPr>
              <a:t>		int	hours;</a:t>
            </a:r>
          </a:p>
          <a:p>
            <a:r>
              <a:rPr lang="en-US" dirty="0">
                <a:latin typeface="Courier New" panose="02070309020205020404" pitchFamily="49" charset="0"/>
                <a:cs typeface="Courier New" panose="02070309020205020404" pitchFamily="49" charset="0"/>
              </a:rPr>
              <a:t>		int	minutes;</a:t>
            </a:r>
          </a:p>
          <a:p>
            <a:r>
              <a:rPr lang="en-US" dirty="0">
                <a:latin typeface="Courier New" panose="02070309020205020404" pitchFamily="49" charset="0"/>
                <a:cs typeface="Courier New" panose="02070309020205020404" pitchFamily="49" charset="0"/>
              </a:rPr>
              <a:t>		int	seconds;</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public:</a:t>
            </a:r>
          </a:p>
          <a:p>
            <a:r>
              <a:rPr lang="en-US" dirty="0">
                <a:latin typeface="Courier New" panose="02070309020205020404" pitchFamily="49" charset="0"/>
                <a:cs typeface="Courier New" panose="02070309020205020404" pitchFamily="49" charset="0"/>
              </a:rPr>
              <a:t>		Time();</a:t>
            </a:r>
          </a:p>
          <a:p>
            <a:r>
              <a:rPr lang="en-US" dirty="0">
                <a:latin typeface="Courier New" panose="02070309020205020404" pitchFamily="49" charset="0"/>
                <a:cs typeface="Courier New" panose="02070309020205020404" pitchFamily="49" charset="0"/>
              </a:rPr>
              <a:t>		Time(int h, int m, int s);</a:t>
            </a:r>
          </a:p>
          <a:p>
            <a:r>
              <a:rPr lang="en-US" dirty="0">
                <a:latin typeface="Courier New" panose="02070309020205020404" pitchFamily="49" charset="0"/>
                <a:cs typeface="Courier New" panose="02070309020205020404" pitchFamily="49" charset="0"/>
              </a:rPr>
              <a:t>		Time(int s);</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Time	add(Time t2);</a:t>
            </a:r>
          </a:p>
          <a:p>
            <a:r>
              <a:rPr lang="en-US" dirty="0">
                <a:latin typeface="Courier New" panose="02070309020205020404" pitchFamily="49" charset="0"/>
                <a:cs typeface="Courier New" panose="02070309020205020404" pitchFamily="49" charset="0"/>
              </a:rPr>
              <a:t>		Time*	add(Time* t2);</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void	print();</a:t>
            </a:r>
          </a:p>
          <a:p>
            <a:r>
              <a:rPr lang="en-US" dirty="0">
                <a:latin typeface="Courier New" panose="02070309020205020404" pitchFamily="49" charset="0"/>
                <a:cs typeface="Courier New" panose="02070309020205020404" pitchFamily="49" charset="0"/>
              </a:rPr>
              <a:t>		void	read();</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850977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338315" y="3143250"/>
            <a:ext cx="4348157" cy="258532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Time* start = new Time;</a:t>
            </a:r>
          </a:p>
          <a:p>
            <a:r>
              <a:rPr lang="en-US" dirty="0">
                <a:latin typeface="Courier New" panose="02070309020205020404" pitchFamily="49" charset="0"/>
                <a:cs typeface="Courier New" panose="02070309020205020404" pitchFamily="49" charset="0"/>
              </a:rPr>
              <a:t>Time* end = new Time;</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start-&gt;hours = 60;</a:t>
            </a:r>
          </a:p>
          <a:p>
            <a:r>
              <a:rPr lang="en-US" dirty="0">
                <a:latin typeface="Courier New" panose="02070309020205020404" pitchFamily="49" charset="0"/>
                <a:cs typeface="Courier New" panose="02070309020205020404" pitchFamily="49" charset="0"/>
              </a:rPr>
              <a:t>cout &lt;&lt; start-&gt;minutes &lt;&lt; out;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end-&gt;read();</a:t>
            </a:r>
          </a:p>
          <a:p>
            <a:r>
              <a:rPr lang="en-US" dirty="0">
                <a:latin typeface="Courier New" panose="02070309020205020404" pitchFamily="49" charset="0"/>
                <a:cs typeface="Courier New" panose="02070309020205020404" pitchFamily="49" charset="0"/>
              </a:rPr>
              <a:t>Time* total = start-&gt;add(end);</a:t>
            </a:r>
          </a:p>
          <a:p>
            <a:r>
              <a:rPr lang="en-US" dirty="0">
                <a:latin typeface="Courier New" panose="02070309020205020404" pitchFamily="49" charset="0"/>
                <a:cs typeface="Courier New" panose="02070309020205020404" pitchFamily="49" charset="0"/>
              </a:rPr>
              <a:t>total-&gt;print();</a:t>
            </a:r>
          </a:p>
        </p:txBody>
      </p:sp>
      <p:sp>
        <p:nvSpPr>
          <p:cNvPr id="2" name="Text Placeholder 1"/>
          <p:cNvSpPr>
            <a:spLocks noGrp="1"/>
          </p:cNvSpPr>
          <p:nvPr>
            <p:ph type="body" idx="1"/>
          </p:nvPr>
        </p:nvSpPr>
        <p:spPr/>
        <p:txBody>
          <a:bodyPr/>
          <a:lstStyle/>
          <a:p>
            <a:r>
              <a:rPr lang="en-US" dirty="0"/>
              <a:t>automatic objects</a:t>
            </a:r>
          </a:p>
        </p:txBody>
      </p:sp>
      <p:sp>
        <p:nvSpPr>
          <p:cNvPr id="5" name="Text Placeholder 4"/>
          <p:cNvSpPr>
            <a:spLocks noGrp="1"/>
          </p:cNvSpPr>
          <p:nvPr>
            <p:ph type="body" sz="quarter" idx="13"/>
          </p:nvPr>
        </p:nvSpPr>
        <p:spPr/>
        <p:txBody>
          <a:bodyPr/>
          <a:lstStyle/>
          <a:p>
            <a:r>
              <a:rPr lang="en-US" dirty="0"/>
              <a:t>dynamic objects</a:t>
            </a:r>
          </a:p>
        </p:txBody>
      </p:sp>
      <p:sp>
        <p:nvSpPr>
          <p:cNvPr id="6" name="Title 5"/>
          <p:cNvSpPr>
            <a:spLocks noGrp="1"/>
          </p:cNvSpPr>
          <p:nvPr>
            <p:ph type="title"/>
          </p:nvPr>
        </p:nvSpPr>
        <p:spPr/>
        <p:txBody>
          <a:bodyPr/>
          <a:lstStyle/>
          <a:p>
            <a:r>
              <a:rPr lang="en-US" dirty="0"/>
              <a:t>Accessing an Object’s Features</a:t>
            </a:r>
          </a:p>
        </p:txBody>
      </p:sp>
      <p:sp>
        <p:nvSpPr>
          <p:cNvPr id="7" name="TextBox 6"/>
          <p:cNvSpPr txBox="1"/>
          <p:nvPr/>
        </p:nvSpPr>
        <p:spPr>
          <a:xfrm>
            <a:off x="1583436" y="3143250"/>
            <a:ext cx="4270248" cy="259677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Time start;</a:t>
            </a:r>
          </a:p>
          <a:p>
            <a:r>
              <a:rPr lang="en-US" dirty="0">
                <a:latin typeface="Courier New" panose="02070309020205020404" pitchFamily="49" charset="0"/>
                <a:cs typeface="Courier New" panose="02070309020205020404" pitchFamily="49" charset="0"/>
              </a:rPr>
              <a:t>Time end;</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start.hours = 60;</a:t>
            </a:r>
          </a:p>
          <a:p>
            <a:r>
              <a:rPr lang="en-US" dirty="0">
                <a:latin typeface="Courier New" panose="02070309020205020404" pitchFamily="49" charset="0"/>
                <a:cs typeface="Courier New" panose="02070309020205020404" pitchFamily="49" charset="0"/>
              </a:rPr>
              <a:t>cout &lt;&lt; start.minutes &lt;&lt; out;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end.read();</a:t>
            </a:r>
          </a:p>
          <a:p>
            <a:r>
              <a:rPr lang="en-US" dirty="0">
                <a:latin typeface="Courier New" panose="02070309020205020404" pitchFamily="49" charset="0"/>
                <a:cs typeface="Courier New" panose="02070309020205020404" pitchFamily="49" charset="0"/>
              </a:rPr>
              <a:t>Time total = start.add(end);</a:t>
            </a:r>
          </a:p>
          <a:p>
            <a:r>
              <a:rPr lang="en-US" dirty="0">
                <a:latin typeface="Courier New" panose="02070309020205020404" pitchFamily="49" charset="0"/>
                <a:cs typeface="Courier New" panose="02070309020205020404" pitchFamily="49" charset="0"/>
              </a:rPr>
              <a:t>total.print();</a:t>
            </a:r>
          </a:p>
        </p:txBody>
      </p:sp>
    </p:spTree>
    <p:extLst>
      <p:ext uri="{BB962C8B-B14F-4D97-AF65-F5344CB8AC3E}">
        <p14:creationId xmlns:p14="http://schemas.microsoft.com/office/powerpoint/2010/main" val="18141168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411</TotalTime>
  <Words>1423</Words>
  <Application>Microsoft Office PowerPoint</Application>
  <PresentationFormat>Widescreen</PresentationFormat>
  <Paragraphs>86</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Courier New</vt:lpstr>
      <vt:lpstr>Gill Sans MT</vt:lpstr>
      <vt:lpstr>Symbol</vt:lpstr>
      <vt:lpstr>Parcel</vt:lpstr>
      <vt:lpstr>Classes and Objects</vt:lpstr>
      <vt:lpstr>The Object-Oriented Paradigm</vt:lpstr>
      <vt:lpstr>Objects have data structure</vt:lpstr>
      <vt:lpstr>Objects have behavior</vt:lpstr>
      <vt:lpstr>Feature Visibility or Accessibility</vt:lpstr>
      <vt:lpstr>C++ Class Specification</vt:lpstr>
      <vt:lpstr>Accessing an Object’s Features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16</cp:revision>
  <dcterms:created xsi:type="dcterms:W3CDTF">2016-07-13T22:03:45Z</dcterms:created>
  <dcterms:modified xsi:type="dcterms:W3CDTF">2022-09-03T12:16:24Z</dcterms:modified>
</cp:coreProperties>
</file>