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9B5E81-C147-4DC9-B0C9-D3812F7D788A}" type="datetimeFigureOut">
              <a:rPr lang="en-US" smtClean="0"/>
              <a:t>9/14/2022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BCB564-716D-4739-8D4C-32BD25E7623E}" type="slidenum">
              <a:rPr lang="en-US" smtClean="0"/>
              <a:t>‹#›</a:t>
            </a:fld>
            <a:endParaRPr lang="en-US"/>
          </a:p>
        </p:txBody>
      </p:sp>
    </p:spTree>
    <p:extLst>
      <p:ext uri="{BB962C8B-B14F-4D97-AF65-F5344CB8AC3E}">
        <p14:creationId xmlns:p14="http://schemas.microsoft.com/office/powerpoint/2010/main" val="1432753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Strong encapsulation requires that we hide all class features that are not part of the public interface, which we do most often with the private keyword. But sometimes, a client of our class, that is, code that uses our class, needs to access some of the private data stored in an object. Access functions are a way of allowing that access while maintaining encapsulation.</a:t>
            </a:r>
          </a:p>
          <a:p>
            <a:endParaRPr lang="en-US" dirty="0"/>
          </a:p>
        </p:txBody>
      </p:sp>
      <p:sp>
        <p:nvSpPr>
          <p:cNvPr id="4" name="Slide Number Placeholder 3"/>
          <p:cNvSpPr>
            <a:spLocks noGrp="1"/>
          </p:cNvSpPr>
          <p:nvPr>
            <p:ph type="sldNum" sz="quarter" idx="5"/>
          </p:nvPr>
        </p:nvSpPr>
        <p:spPr/>
        <p:txBody>
          <a:bodyPr/>
          <a:lstStyle/>
          <a:p>
            <a:fld id="{6BBCB564-716D-4739-8D4C-32BD25E7623E}" type="slidenum">
              <a:rPr lang="en-US" smtClean="0"/>
              <a:t>1</a:t>
            </a:fld>
            <a:endParaRPr lang="en-US"/>
          </a:p>
        </p:txBody>
      </p:sp>
    </p:spTree>
    <p:extLst>
      <p:ext uri="{BB962C8B-B14F-4D97-AF65-F5344CB8AC3E}">
        <p14:creationId xmlns:p14="http://schemas.microsoft.com/office/powerpoint/2010/main" val="1746114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two kinds of access functions.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Accessor or getter functions allow clients to “see” the private data stored in a class without allowing the client to change that data. They do this by returning a copy of the value stored in a member variable, or they return a constant reference or a constant pointer to the variable. The name of a getter function is usually formed by adding the prefix “get” to the name of the variable whose value the function returns. The return type of getter functions is the same as the data type of the returned member variable.</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Mutator or setter functions allow the client to change the value stored in an object. Although setter functions allow clients to change an object, they permit the class designer to maintain some control over the stored data by performing validation, conversion, and formatting operations. The name of setter functions is usually formed by adding the prefix “set” to the name of the variable whose value the function sets. The argument data type is the same as the data type of the variable that is being set.</a:t>
            </a:r>
          </a:p>
          <a:p>
            <a:endParaRPr lang="en-US" dirty="0"/>
          </a:p>
        </p:txBody>
      </p:sp>
      <p:sp>
        <p:nvSpPr>
          <p:cNvPr id="4" name="Slide Number Placeholder 3"/>
          <p:cNvSpPr>
            <a:spLocks noGrp="1"/>
          </p:cNvSpPr>
          <p:nvPr>
            <p:ph type="sldNum" sz="quarter" idx="5"/>
          </p:nvPr>
        </p:nvSpPr>
        <p:spPr/>
        <p:txBody>
          <a:bodyPr/>
          <a:lstStyle/>
          <a:p>
            <a:fld id="{6BBCB564-716D-4739-8D4C-32BD25E7623E}" type="slidenum">
              <a:rPr lang="en-US" smtClean="0"/>
              <a:t>2</a:t>
            </a:fld>
            <a:endParaRPr lang="en-US"/>
          </a:p>
        </p:txBody>
      </p:sp>
    </p:spTree>
    <p:extLst>
      <p:ext uri="{BB962C8B-B14F-4D97-AF65-F5344CB8AC3E}">
        <p14:creationId xmlns:p14="http://schemas.microsoft.com/office/powerpoint/2010/main" val="1930787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example illustrates a simple class that has two member variables and two corresponding access functions. The name of the getter function is derived from the name of the member variable and the return type matches the member variable type. Likewise, the name of the setter function is derived from the member variable name and the argument type generally matches the member variable type or converts the argument type to the member type. The setter also performs some simple validation before changing the target object.</a:t>
            </a:r>
          </a:p>
          <a:p>
            <a:endParaRPr lang="en-US" dirty="0"/>
          </a:p>
        </p:txBody>
      </p:sp>
      <p:sp>
        <p:nvSpPr>
          <p:cNvPr id="4" name="Slide Number Placeholder 3"/>
          <p:cNvSpPr>
            <a:spLocks noGrp="1"/>
          </p:cNvSpPr>
          <p:nvPr>
            <p:ph type="sldNum" sz="quarter" idx="5"/>
          </p:nvPr>
        </p:nvSpPr>
        <p:spPr/>
        <p:txBody>
          <a:bodyPr/>
          <a:lstStyle/>
          <a:p>
            <a:fld id="{6BBCB564-716D-4739-8D4C-32BD25E7623E}" type="slidenum">
              <a:rPr lang="en-US" smtClean="0"/>
              <a:t>3</a:t>
            </a:fld>
            <a:endParaRPr lang="en-US"/>
          </a:p>
        </p:txBody>
      </p:sp>
    </p:spTree>
    <p:extLst>
      <p:ext uri="{BB962C8B-B14F-4D97-AF65-F5344CB8AC3E}">
        <p14:creationId xmlns:p14="http://schemas.microsoft.com/office/powerpoint/2010/main" val="949383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Accessor functions permit clients to access private class data while allowing the class designer to maintain control over the private data stored in each instance of the class. First, the designer chooses which variables will have access functions: all, some, or none. Second, the designer chooses which direction to let data flow: into the object with a setter, out of the object with a getter, or both. In the case of setter functions, the designer can choose what values to accept, convert from one data type to another, or reformat the input to match a standard format.</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Access functions separate the interface from the implementation. The interface is the service that a client sees and the implementation is how the class designer provides the service. The separation allows a designer to modify a class without disrupting the service to a client.</a:t>
            </a:r>
          </a:p>
          <a:p>
            <a:endParaRPr lang="en-US" dirty="0"/>
          </a:p>
        </p:txBody>
      </p:sp>
      <p:sp>
        <p:nvSpPr>
          <p:cNvPr id="4" name="Slide Number Placeholder 3"/>
          <p:cNvSpPr>
            <a:spLocks noGrp="1"/>
          </p:cNvSpPr>
          <p:nvPr>
            <p:ph type="sldNum" sz="quarter" idx="5"/>
          </p:nvPr>
        </p:nvSpPr>
        <p:spPr/>
        <p:txBody>
          <a:bodyPr/>
          <a:lstStyle/>
          <a:p>
            <a:fld id="{6BBCB564-716D-4739-8D4C-32BD25E7623E}" type="slidenum">
              <a:rPr lang="en-US" smtClean="0"/>
              <a:t>4</a:t>
            </a:fld>
            <a:endParaRPr lang="en-US"/>
          </a:p>
        </p:txBody>
      </p:sp>
    </p:spTree>
    <p:extLst>
      <p:ext uri="{BB962C8B-B14F-4D97-AF65-F5344CB8AC3E}">
        <p14:creationId xmlns:p14="http://schemas.microsoft.com/office/powerpoint/2010/main" val="381748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 example makes it much easier to understand how separating the interface from the implementation allows a class designer to modify a class. Suppose that a class designer creates a stack class based on an array. A stack based on an array requires an index variable to indicate the top of the stack. In this example, the index is named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sp</a:t>
            </a:r>
            <a:r>
              <a:rPr lang="en-US" sz="1800" dirty="0">
                <a:effectLst/>
                <a:latin typeface="Calibri" panose="020F0502020204030204" pitchFamily="34" charset="0"/>
                <a:ea typeface="Calibri" panose="020F0502020204030204" pitchFamily="34" charset="0"/>
                <a:cs typeface="Times New Roman" panose="02020603050405020304" pitchFamily="18" charset="0"/>
              </a:rPr>
              <a:t>, for stack pointer. The three array elements, 0, 1, and 2 are filled,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sp</a:t>
            </a:r>
            <a:r>
              <a:rPr lang="en-US" sz="1800" dirty="0">
                <a:effectLst/>
                <a:latin typeface="Calibri" panose="020F0502020204030204" pitchFamily="34" charset="0"/>
                <a:ea typeface="Calibri" panose="020F0502020204030204" pitchFamily="34" charset="0"/>
                <a:cs typeface="Times New Roman" panose="02020603050405020304" pitchFamily="18" charset="0"/>
              </a:rPr>
              <a:t> points to the next available element, which is element 3. This also makes the value stored 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sp</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size of the stack. A client may need to know the size of the stack and the class designer could make that information available by making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sp</a:t>
            </a:r>
            <a:r>
              <a:rPr lang="en-US" sz="1800" dirty="0">
                <a:effectLst/>
                <a:latin typeface="Calibri" panose="020F0502020204030204" pitchFamily="34" charset="0"/>
                <a:ea typeface="Calibri" panose="020F0502020204030204" pitchFamily="34" charset="0"/>
                <a:cs typeface="Times New Roman" panose="02020603050405020304" pitchFamily="18" charset="0"/>
              </a:rPr>
              <a:t> public. Doing this would also allow the client to change the value stored 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sp</a:t>
            </a:r>
            <a:r>
              <a:rPr lang="en-US" sz="1800" dirty="0">
                <a:effectLst/>
                <a:latin typeface="Calibri" panose="020F0502020204030204" pitchFamily="34" charset="0"/>
                <a:ea typeface="Calibri" panose="020F0502020204030204" pitchFamily="34" charset="0"/>
                <a:cs typeface="Times New Roman" panose="02020603050405020304" pitchFamily="18" charset="0"/>
              </a:rPr>
              <a:t> so that it no longer pointed to the top of the stack. But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sp</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also part of the implementation and making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sp</a:t>
            </a:r>
            <a:r>
              <a:rPr lang="en-US" sz="1800" dirty="0">
                <a:effectLst/>
                <a:latin typeface="Calibri" panose="020F0502020204030204" pitchFamily="34" charset="0"/>
                <a:ea typeface="Calibri" panose="020F0502020204030204" pitchFamily="34" charset="0"/>
                <a:cs typeface="Times New Roman" panose="02020603050405020304" pitchFamily="18" charset="0"/>
              </a:rPr>
              <a:t> public prevents the designer from altering the implementation.</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Suppose that the designer wishes to change the stack so that it is based on a linked list rather than an array. The size of the list is no longer the stack pointer, and in fact, the linked list implementation doesn’t even have a stack pointer. But with either implementation, the designer could define a getter function named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get_size</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the stack implementation, the getter returns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sp</a:t>
            </a:r>
            <a:r>
              <a:rPr lang="en-US" sz="1800" dirty="0">
                <a:effectLst/>
                <a:latin typeface="Calibri" panose="020F0502020204030204" pitchFamily="34" charset="0"/>
                <a:ea typeface="Calibri" panose="020F0502020204030204" pitchFamily="34" charset="0"/>
                <a:cs typeface="Times New Roman" panose="02020603050405020304" pitchFamily="18" charset="0"/>
              </a:rPr>
              <a:t>, but in the linked list implementation, the getter counts the number of nodes in the list and returns the count. The function signature forms the public interface while the body, hidden from the client, forms the implementation. The body is free to change while the signature remains stable.</a:t>
            </a:r>
          </a:p>
          <a:p>
            <a:endParaRPr lang="en-US" dirty="0"/>
          </a:p>
        </p:txBody>
      </p:sp>
      <p:sp>
        <p:nvSpPr>
          <p:cNvPr id="4" name="Slide Number Placeholder 3"/>
          <p:cNvSpPr>
            <a:spLocks noGrp="1"/>
          </p:cNvSpPr>
          <p:nvPr>
            <p:ph type="sldNum" sz="quarter" idx="5"/>
          </p:nvPr>
        </p:nvSpPr>
        <p:spPr/>
        <p:txBody>
          <a:bodyPr/>
          <a:lstStyle/>
          <a:p>
            <a:fld id="{6BBCB564-716D-4739-8D4C-32BD25E7623E}" type="slidenum">
              <a:rPr lang="en-US" smtClean="0"/>
              <a:t>5</a:t>
            </a:fld>
            <a:endParaRPr lang="en-US"/>
          </a:p>
        </p:txBody>
      </p:sp>
    </p:spTree>
    <p:extLst>
      <p:ext uri="{BB962C8B-B14F-4D97-AF65-F5344CB8AC3E}">
        <p14:creationId xmlns:p14="http://schemas.microsoft.com/office/powerpoint/2010/main" val="146421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9/14/2022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9/14/2022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9/14/2022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Access Functions</a:t>
            </a:r>
          </a:p>
        </p:txBody>
      </p:sp>
      <p:sp>
        <p:nvSpPr>
          <p:cNvPr id="3" name="Subtitle 2"/>
          <p:cNvSpPr>
            <a:spLocks noGrp="1"/>
          </p:cNvSpPr>
          <p:nvPr>
            <p:ph type="subTitle" idx="1"/>
          </p:nvPr>
        </p:nvSpPr>
        <p:spPr/>
        <p:txBody>
          <a:bodyPr/>
          <a:lstStyle/>
          <a:p>
            <a:r>
              <a:rPr lang="en-US" dirty="0"/>
              <a:t>Accessing object data</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Functions:</a:t>
            </a:r>
            <a:br>
              <a:rPr lang="en-US" dirty="0"/>
            </a:br>
            <a:r>
              <a:rPr lang="en-US" dirty="0"/>
              <a:t>getters and Setters</a:t>
            </a:r>
          </a:p>
        </p:txBody>
      </p:sp>
      <p:sp>
        <p:nvSpPr>
          <p:cNvPr id="3" name="Content Placeholder 2"/>
          <p:cNvSpPr>
            <a:spLocks noGrp="1"/>
          </p:cNvSpPr>
          <p:nvPr>
            <p:ph idx="1"/>
          </p:nvPr>
        </p:nvSpPr>
        <p:spPr>
          <a:xfrm>
            <a:off x="2231136" y="2638044"/>
            <a:ext cx="7948034" cy="3101983"/>
          </a:xfrm>
        </p:spPr>
        <p:txBody>
          <a:bodyPr/>
          <a:lstStyle/>
          <a:p>
            <a:r>
              <a:rPr lang="en-US" dirty="0"/>
              <a:t>Sometimes a client needs to access some data or property of an object</a:t>
            </a:r>
          </a:p>
          <a:p>
            <a:r>
              <a:rPr lang="en-US" dirty="0"/>
              <a:t>Access functions are the preferred object-oriented solution</a:t>
            </a:r>
          </a:p>
          <a:p>
            <a:pPr lvl="1"/>
            <a:r>
              <a:rPr lang="en-US" dirty="0"/>
              <a:t>Imagine that a class has a member variable: </a:t>
            </a:r>
            <a:r>
              <a:rPr lang="en-US" dirty="0">
                <a:latin typeface="Courier New" panose="02070309020205020404" pitchFamily="49" charset="0"/>
                <a:cs typeface="Courier New" panose="02070309020205020404" pitchFamily="49" charset="0"/>
              </a:rPr>
              <a:t>string name;</a:t>
            </a:r>
          </a:p>
          <a:p>
            <a:pPr lvl="1"/>
            <a:r>
              <a:rPr lang="en-US" dirty="0"/>
              <a:t>Accessor or getter functions return the values stored in member data</a:t>
            </a:r>
          </a:p>
          <a:p>
            <a:pPr lvl="1"/>
            <a:r>
              <a:rPr lang="en-US" dirty="0">
                <a:latin typeface="Courier New" panose="02070309020205020404" pitchFamily="49" charset="0"/>
                <a:cs typeface="Courier New" panose="02070309020205020404" pitchFamily="49" charset="0"/>
              </a:rPr>
              <a:t>string getName()</a:t>
            </a:r>
            <a:r>
              <a:rPr lang="en-US" dirty="0"/>
              <a:t> or </a:t>
            </a:r>
            <a:r>
              <a:rPr lang="en-US" dirty="0">
                <a:latin typeface="Courier New" panose="02070309020205020404" pitchFamily="49" charset="0"/>
                <a:cs typeface="Courier New" panose="02070309020205020404" pitchFamily="49" charset="0"/>
              </a:rPr>
              <a:t>string get_name()</a:t>
            </a:r>
          </a:p>
          <a:p>
            <a:pPr lvl="1"/>
            <a:r>
              <a:rPr lang="en-US" dirty="0"/>
              <a:t>Mutator or setter functions change member data</a:t>
            </a:r>
          </a:p>
          <a:p>
            <a:pPr lvl="1"/>
            <a:r>
              <a:rPr lang="en-US" dirty="0">
                <a:latin typeface="Courier New" panose="02070309020205020404" pitchFamily="49" charset="0"/>
                <a:cs typeface="Courier New" panose="02070309020205020404" pitchFamily="49" charset="0"/>
              </a:rPr>
              <a:t>void setName(string n) </a:t>
            </a:r>
            <a:r>
              <a:rPr lang="en-US" dirty="0"/>
              <a:t>or </a:t>
            </a:r>
            <a:r>
              <a:rPr lang="en-US" dirty="0">
                <a:latin typeface="Courier New" panose="02070309020205020404" pitchFamily="49" charset="0"/>
                <a:cs typeface="Courier New" panose="02070309020205020404" pitchFamily="49" charset="0"/>
              </a:rPr>
              <a:t>void set_name(string n)</a:t>
            </a:r>
          </a:p>
        </p:txBody>
      </p:sp>
    </p:spTree>
    <p:extLst>
      <p:ext uri="{BB962C8B-B14F-4D97-AF65-F5344CB8AC3E}">
        <p14:creationId xmlns:p14="http://schemas.microsoft.com/office/powerpoint/2010/main" val="1946413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Functions Example</a:t>
            </a:r>
          </a:p>
        </p:txBody>
      </p:sp>
      <p:sp>
        <p:nvSpPr>
          <p:cNvPr id="3" name="Content Placeholder 2"/>
          <p:cNvSpPr>
            <a:spLocks noGrp="1"/>
          </p:cNvSpPr>
          <p:nvPr>
            <p:ph idx="1"/>
          </p:nvPr>
        </p:nvSpPr>
        <p:spPr>
          <a:xfrm>
            <a:off x="2964872" y="2508735"/>
            <a:ext cx="6262255" cy="3661156"/>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Person</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private:</a:t>
            </a:r>
          </a:p>
          <a:p>
            <a:pPr marL="0" indent="0">
              <a:spcBef>
                <a:spcPts val="0"/>
              </a:spcBef>
              <a:buNone/>
            </a:pPr>
            <a:r>
              <a:rPr lang="en-US" dirty="0">
                <a:latin typeface="Courier New" panose="02070309020205020404" pitchFamily="49" charset="0"/>
                <a:cs typeface="Courier New" panose="02070309020205020404" pitchFamily="49" charset="0"/>
              </a:rPr>
              <a:t>		string	name;</a:t>
            </a:r>
          </a:p>
          <a:p>
            <a:pPr marL="0" indent="0">
              <a:spcBef>
                <a:spcPts val="0"/>
              </a:spcBef>
              <a:buNone/>
            </a:pPr>
            <a:r>
              <a:rPr lang="en-US" dirty="0">
                <a:latin typeface="Courier New" panose="02070309020205020404" pitchFamily="49" charset="0"/>
                <a:cs typeface="Courier New" panose="02070309020205020404" pitchFamily="49" charset="0"/>
              </a:rPr>
              <a:t>		int	age;</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string getName()</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return name;</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void setAge(int a_age)</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if (age &gt; 0 &amp;&amp; age &lt; 115)</a:t>
            </a:r>
          </a:p>
          <a:p>
            <a:pPr marL="0" indent="0">
              <a:spcBef>
                <a:spcPts val="0"/>
              </a:spcBef>
              <a:buNone/>
            </a:pPr>
            <a:r>
              <a:rPr lang="en-US" dirty="0">
                <a:latin typeface="Courier New" panose="02070309020205020404" pitchFamily="49" charset="0"/>
                <a:cs typeface="Courier New" panose="02070309020205020404" pitchFamily="49" charset="0"/>
              </a:rPr>
              <a:t>				age = a_age;</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37991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Accessor Functions Advantages</a:t>
            </a:r>
          </a:p>
        </p:txBody>
      </p:sp>
      <p:sp>
        <p:nvSpPr>
          <p:cNvPr id="3" name="Content Placeholder 2"/>
          <p:cNvSpPr>
            <a:spLocks noGrp="1"/>
          </p:cNvSpPr>
          <p:nvPr>
            <p:ph idx="1"/>
          </p:nvPr>
        </p:nvSpPr>
        <p:spPr>
          <a:xfrm>
            <a:off x="2231136" y="2638044"/>
            <a:ext cx="7729728" cy="3521216"/>
          </a:xfrm>
        </p:spPr>
        <p:txBody>
          <a:bodyPr>
            <a:normAutofit/>
          </a:bodyPr>
          <a:lstStyle/>
          <a:p>
            <a:r>
              <a:rPr lang="en-US" dirty="0"/>
              <a:t>Designer chooses which functions to provide</a:t>
            </a:r>
          </a:p>
          <a:p>
            <a:pPr lvl="1"/>
            <a:r>
              <a:rPr lang="en-US" dirty="0"/>
              <a:t>Select what data is exposed and what data remains hidden</a:t>
            </a:r>
          </a:p>
          <a:p>
            <a:pPr lvl="1"/>
            <a:r>
              <a:rPr lang="en-US" dirty="0"/>
              <a:t>Control the direction of data flow</a:t>
            </a:r>
          </a:p>
          <a:p>
            <a:pPr lvl="1"/>
            <a:r>
              <a:rPr lang="en-US" dirty="0"/>
              <a:t>Implement data validation and conversion</a:t>
            </a:r>
          </a:p>
          <a:p>
            <a:pPr lvl="2"/>
            <a:r>
              <a:rPr lang="en-US" dirty="0"/>
              <a:t>“Feb 31” is invalid</a:t>
            </a:r>
          </a:p>
          <a:p>
            <a:pPr lvl="2"/>
            <a:r>
              <a:rPr lang="en-US" dirty="0"/>
              <a:t>Convert 1505741120000 to 2017/09/18 13:25:20 GMT</a:t>
            </a:r>
          </a:p>
          <a:p>
            <a:pPr lvl="2"/>
            <a:r>
              <a:rPr lang="en-US" dirty="0"/>
              <a:t>Convert “Dec. 25, 1960” to “1960/12/25”</a:t>
            </a:r>
          </a:p>
          <a:p>
            <a:r>
              <a:rPr lang="en-US" dirty="0"/>
              <a:t>Separate the interface from the implementation</a:t>
            </a:r>
          </a:p>
          <a:p>
            <a:pPr lvl="1"/>
            <a:r>
              <a:rPr lang="en-US" dirty="0"/>
              <a:t>Can return a property or conceptual value</a:t>
            </a:r>
          </a:p>
          <a:p>
            <a:endParaRPr lang="en-US" dirty="0"/>
          </a:p>
        </p:txBody>
      </p:sp>
    </p:spTree>
    <p:extLst>
      <p:ext uri="{BB962C8B-B14F-4D97-AF65-F5344CB8AC3E}">
        <p14:creationId xmlns:p14="http://schemas.microsoft.com/office/powerpoint/2010/main" val="1350399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Stack Example</a:t>
            </a:r>
          </a:p>
        </p:txBody>
      </p:sp>
      <p:pic>
        <p:nvPicPr>
          <p:cNvPr id="10" name="Content Placeholder 9"/>
          <p:cNvPicPr>
            <a:picLocks noGrp="1" noChangeAspect="1"/>
          </p:cNvPicPr>
          <p:nvPr>
            <p:ph sz="half" idx="2"/>
          </p:nvPr>
        </p:nvPicPr>
        <p:blipFill>
          <a:blip r:embed="rId3"/>
          <a:stretch>
            <a:fillRect/>
          </a:stretch>
        </p:blipFill>
        <p:spPr>
          <a:xfrm>
            <a:off x="8144038" y="3097212"/>
            <a:ext cx="660075" cy="2184400"/>
          </a:xfrm>
          <a:prstGeom prst="rect">
            <a:avLst/>
          </a:prstGeom>
        </p:spPr>
      </p:pic>
      <p:pic>
        <p:nvPicPr>
          <p:cNvPr id="8" name="Content Placeholder 7">
            <a:extLst>
              <a:ext uri="{FF2B5EF4-FFF2-40B4-BE49-F238E27FC236}">
                <a16:creationId xmlns:a16="http://schemas.microsoft.com/office/drawing/2014/main" id="{E47FD0C6-F0A2-E790-3CD0-7FAC8C8584A5}"/>
              </a:ext>
            </a:extLst>
          </p:cNvPr>
          <p:cNvPicPr>
            <a:picLocks noGrp="1" noChangeAspect="1"/>
          </p:cNvPicPr>
          <p:nvPr>
            <p:ph sz="half" idx="1"/>
          </p:nvPr>
        </p:nvPicPr>
        <p:blipFill>
          <a:blip r:embed="rId4"/>
          <a:stretch>
            <a:fillRect/>
          </a:stretch>
        </p:blipFill>
        <p:spPr>
          <a:xfrm>
            <a:off x="3061243" y="3097210"/>
            <a:ext cx="1641386" cy="2184401"/>
          </a:xfrm>
        </p:spPr>
      </p:pic>
    </p:spTree>
    <p:extLst>
      <p:ext uri="{BB962C8B-B14F-4D97-AF65-F5344CB8AC3E}">
        <p14:creationId xmlns:p14="http://schemas.microsoft.com/office/powerpoint/2010/main" val="276258509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223</TotalTime>
  <Words>1086</Words>
  <Application>Microsoft Office PowerPoint</Application>
  <PresentationFormat>Widescreen</PresentationFormat>
  <Paragraphs>54</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Access Functions</vt:lpstr>
      <vt:lpstr>Access Functions: getters and Setters</vt:lpstr>
      <vt:lpstr>Access Functions Example</vt:lpstr>
      <vt:lpstr>Accessor Functions Advantages</vt:lpstr>
      <vt:lpstr>Stack 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18</cp:revision>
  <dcterms:created xsi:type="dcterms:W3CDTF">2016-07-13T22:03:45Z</dcterms:created>
  <dcterms:modified xsi:type="dcterms:W3CDTF">2022-09-14T14:47:09Z</dcterms:modified>
</cp:coreProperties>
</file>