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heme/theme2.xml" ContentType="application/vnd.openxmlformats-officedocument.them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1.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notesSlides/notesSlide2.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notesSlides/notesSlide3.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4.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5.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6.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7.xml" ContentType="application/vnd.openxmlformats-officedocument.presentationml.notesSlide+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59" r:id="rId4"/>
    <p:sldId id="258" r:id="rId5"/>
    <p:sldId id="264" r:id="rId6"/>
    <p:sldId id="265" r:id="rId7"/>
    <p:sldId id="266" r:id="rId8"/>
    <p:sldId id="267"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57" autoAdjust="0"/>
  </p:normalViewPr>
  <p:slideViewPr>
    <p:cSldViewPr snapToGrid="0">
      <p:cViewPr varScale="1">
        <p:scale>
          <a:sx n="72" d="100"/>
          <a:sy n="72" d="100"/>
        </p:scale>
        <p:origin x="18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650AFB-99D3-4DF5-88CC-94EC5D978081}" type="datetimeFigureOut">
              <a:rPr lang="en-US" smtClean="0"/>
              <a:t>5/17/2023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BE37BF6-9D6A-4333-830A-807F4E9EB989}" type="slidenum">
              <a:rPr lang="en-US" smtClean="0"/>
              <a:t>‹#›</a:t>
            </a:fld>
            <a:endParaRPr lang="en-US"/>
          </a:p>
        </p:txBody>
      </p:sp>
    </p:spTree>
    <p:extLst>
      <p:ext uri="{BB962C8B-B14F-4D97-AF65-F5344CB8AC3E}">
        <p14:creationId xmlns:p14="http://schemas.microsoft.com/office/powerpoint/2010/main" val="24396562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inheritance relationship involves two or more classes: a superclass and a subclass. When a program instantiates an object from the subclass, it simultaneously instantiates an object from the superclass. The program is responsible for initializing or constructing both objects. This section presents the C++ syntax for establishing the inheritance relationship and shows how a subclass constructor passes data to a superclass constructor.</a:t>
            </a:r>
          </a:p>
          <a:p>
            <a:endParaRPr lang="en-US" dirty="0"/>
          </a:p>
        </p:txBody>
      </p:sp>
      <p:sp>
        <p:nvSpPr>
          <p:cNvPr id="4" name="Slide Number Placeholder 3"/>
          <p:cNvSpPr>
            <a:spLocks noGrp="1"/>
          </p:cNvSpPr>
          <p:nvPr>
            <p:ph type="sldNum" sz="quarter" idx="5"/>
          </p:nvPr>
        </p:nvSpPr>
        <p:spPr/>
        <p:txBody>
          <a:bodyPr/>
          <a:lstStyle/>
          <a:p>
            <a:fld id="{EBE37BF6-9D6A-4333-830A-807F4E9EB989}" type="slidenum">
              <a:rPr lang="en-US" smtClean="0"/>
              <a:t>1</a:t>
            </a:fld>
            <a:endParaRPr lang="en-US"/>
          </a:p>
        </p:txBody>
      </p:sp>
    </p:spTree>
    <p:extLst>
      <p:ext uri="{BB962C8B-B14F-4D97-AF65-F5344CB8AC3E}">
        <p14:creationId xmlns:p14="http://schemas.microsoft.com/office/powerpoint/2010/main" val="24996560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class specifications on the left correspond to the UML inheritance hierarchy appearing on the right. Remaining consistent with the notion that inheritance is a one-way relationship from the child or subclass to the parent or superclass. </a:t>
            </a:r>
            <a:r>
              <a:rPr lang="en-US" sz="1800">
                <a:effectLst/>
                <a:latin typeface="Calibri" panose="020F0502020204030204" pitchFamily="34" charset="0"/>
                <a:ea typeface="Times New Roman" panose="02020603050405020304" pitchFamily="18" charset="0"/>
                <a:cs typeface="Times New Roman" panose="02020603050405020304" pitchFamily="18" charset="0"/>
              </a:rPr>
              <a:t>Programmers </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build inheritance with code appearing as a part of the subclass specification. The notation for implementing inheritance consists of a colon, the keyword “public,” followed by the superclass name. It is possible to replace “public” with either “private” or “protected,” but doing so is very rare because the result is not helpful.</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Recall that the C++ compiler reads the source code only once, from top to bottom. Furthermore, a class’s specification must be complete before it is used as another class’s superclass. Programmers satisfy this requirement by specifying the superclass before any subclasses. In this example, the classes are specified from the superclass to the last subclass.</a:t>
            </a:r>
          </a:p>
          <a:p>
            <a:endParaRPr lang="en-US" dirty="0"/>
          </a:p>
        </p:txBody>
      </p:sp>
      <p:sp>
        <p:nvSpPr>
          <p:cNvPr id="4" name="Slide Number Placeholder 3"/>
          <p:cNvSpPr>
            <a:spLocks noGrp="1"/>
          </p:cNvSpPr>
          <p:nvPr>
            <p:ph type="sldNum" sz="quarter" idx="5"/>
          </p:nvPr>
        </p:nvSpPr>
        <p:spPr/>
        <p:txBody>
          <a:bodyPr/>
          <a:lstStyle/>
          <a:p>
            <a:fld id="{EBE37BF6-9D6A-4333-830A-807F4E9EB989}" type="slidenum">
              <a:rPr lang="en-US" smtClean="0"/>
              <a:t>2</a:t>
            </a:fld>
            <a:endParaRPr lang="en-US"/>
          </a:p>
        </p:txBody>
      </p:sp>
    </p:spTree>
    <p:extLst>
      <p:ext uri="{BB962C8B-B14F-4D97-AF65-F5344CB8AC3E}">
        <p14:creationId xmlns:p14="http://schemas.microsoft.com/office/powerpoint/2010/main" val="17519804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a programmer instantiates an object from the last subclass, Star, it also creates an Actor. And when the compiler makes an Actor, it makes a Person. The compiler constructs each object as it creates it, and the construction process begins by calling the Star constructor. The Star constructor calls the Actor constructor, which calls the Person constructor. So, the constructor calls proceed from the last subclass upwards in the inheritance hierarchy to the superclass.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If the superclass has a default constructor, the subclass constructor will call it automatically without needing an explicit function call. However, if the superclass does not have a default constructor, or if the programmer wants to pass arguments to the constructor – that is, wants to call a parameterized constructor – then an explicit function call is needed.</a:t>
            </a:r>
          </a:p>
          <a:p>
            <a:endParaRPr lang="en-US" dirty="0"/>
          </a:p>
        </p:txBody>
      </p:sp>
      <p:sp>
        <p:nvSpPr>
          <p:cNvPr id="4" name="Slide Number Placeholder 3"/>
          <p:cNvSpPr>
            <a:spLocks noGrp="1"/>
          </p:cNvSpPr>
          <p:nvPr>
            <p:ph type="sldNum" sz="quarter" idx="5"/>
          </p:nvPr>
        </p:nvSpPr>
        <p:spPr/>
        <p:txBody>
          <a:bodyPr/>
          <a:lstStyle/>
          <a:p>
            <a:fld id="{EBE37BF6-9D6A-4333-830A-807F4E9EB989}" type="slidenum">
              <a:rPr lang="en-US" smtClean="0"/>
              <a:t>3</a:t>
            </a:fld>
            <a:endParaRPr lang="en-US"/>
          </a:p>
        </p:txBody>
      </p:sp>
    </p:spTree>
    <p:extLst>
      <p:ext uri="{BB962C8B-B14F-4D97-AF65-F5344CB8AC3E}">
        <p14:creationId xmlns:p14="http://schemas.microsoft.com/office/powerpoint/2010/main" val="3854258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compiler reads class specifications, including constructor definitions, downward from the superclass to the last subclass. But the constructors are called and run in the opposite direction – from the last subclass upward to the superclass. Explicit calls from subclass constructors to superclass constructors are only allowed in an initializer list, and they must be the first element in that list.</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Star constructor receives three values in its parameter list in this example. The constructor uses one of those values to initialize the Star class variable balance and passes the other two values to the Actor constructor. The Actor constructor uses one value to initialize its Agent’s name and passes the other to Person by calling the Person constructor.</a:t>
            </a:r>
          </a:p>
          <a:p>
            <a:endParaRPr lang="en-US" dirty="0"/>
          </a:p>
        </p:txBody>
      </p:sp>
      <p:sp>
        <p:nvSpPr>
          <p:cNvPr id="4" name="Slide Number Placeholder 3"/>
          <p:cNvSpPr>
            <a:spLocks noGrp="1"/>
          </p:cNvSpPr>
          <p:nvPr>
            <p:ph type="sldNum" sz="quarter" idx="5"/>
          </p:nvPr>
        </p:nvSpPr>
        <p:spPr/>
        <p:txBody>
          <a:bodyPr/>
          <a:lstStyle/>
          <a:p>
            <a:fld id="{EBE37BF6-9D6A-4333-830A-807F4E9EB989}" type="slidenum">
              <a:rPr lang="en-US" smtClean="0"/>
              <a:t>4</a:t>
            </a:fld>
            <a:endParaRPr lang="en-US"/>
          </a:p>
        </p:txBody>
      </p:sp>
    </p:spTree>
    <p:extLst>
      <p:ext uri="{BB962C8B-B14F-4D97-AF65-F5344CB8AC3E}">
        <p14:creationId xmlns:p14="http://schemas.microsoft.com/office/powerpoint/2010/main" val="18822776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can use this understanding to trace the data as it flows through the chain of constructor calls. The data flow begins when the program instantiates a Star object. The instantiation calls the Star constructor, starting a sequence of chained constructor calls. The data begin as arguments in the Star constructor call, are passed to the Star constructor definition parameters, and are passed from one constructor to the next.</a:t>
            </a:r>
          </a:p>
          <a:p>
            <a:endParaRPr lang="en-US" dirty="0"/>
          </a:p>
        </p:txBody>
      </p:sp>
      <p:sp>
        <p:nvSpPr>
          <p:cNvPr id="4" name="Slide Number Placeholder 3"/>
          <p:cNvSpPr>
            <a:spLocks noGrp="1"/>
          </p:cNvSpPr>
          <p:nvPr>
            <p:ph type="sldNum" sz="quarter" idx="5"/>
          </p:nvPr>
        </p:nvSpPr>
        <p:spPr/>
        <p:txBody>
          <a:bodyPr/>
          <a:lstStyle/>
          <a:p>
            <a:fld id="{EBE37BF6-9D6A-4333-830A-807F4E9EB989}" type="slidenum">
              <a:rPr lang="en-US" smtClean="0"/>
              <a:t>5</a:t>
            </a:fld>
            <a:endParaRPr lang="en-US"/>
          </a:p>
        </p:txBody>
      </p:sp>
    </p:spTree>
    <p:extLst>
      <p:ext uri="{BB962C8B-B14F-4D97-AF65-F5344CB8AC3E}">
        <p14:creationId xmlns:p14="http://schemas.microsoft.com/office/powerpoint/2010/main" val="28124306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Star constructor first calls the Actor constructor and passes two of its parameters, n and a, to the Actor constructor. When the Actor constructor returns, the last parameter, b, is used to initialize the Star’s balance.</a:t>
            </a:r>
            <a:endParaRPr lang="en-US" dirty="0"/>
          </a:p>
        </p:txBody>
      </p:sp>
      <p:sp>
        <p:nvSpPr>
          <p:cNvPr id="4" name="Slide Number Placeholder 3"/>
          <p:cNvSpPr>
            <a:spLocks noGrp="1"/>
          </p:cNvSpPr>
          <p:nvPr>
            <p:ph type="sldNum" sz="quarter" idx="5"/>
          </p:nvPr>
        </p:nvSpPr>
        <p:spPr/>
        <p:txBody>
          <a:bodyPr/>
          <a:lstStyle/>
          <a:p>
            <a:fld id="{EBE37BF6-9D6A-4333-830A-807F4E9EB989}" type="slidenum">
              <a:rPr lang="en-US" smtClean="0"/>
              <a:t>6</a:t>
            </a:fld>
            <a:endParaRPr lang="en-US"/>
          </a:p>
        </p:txBody>
      </p:sp>
    </p:spTree>
    <p:extLst>
      <p:ext uri="{BB962C8B-B14F-4D97-AF65-F5344CB8AC3E}">
        <p14:creationId xmlns:p14="http://schemas.microsoft.com/office/powerpoint/2010/main" val="6104747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Actor constructor calls the Person constructor and passes its parameter, n, to the Person constructor. Parameter a is used to initialize the Agent’s name.</a:t>
            </a:r>
            <a:endParaRPr lang="en-US" dirty="0"/>
          </a:p>
        </p:txBody>
      </p:sp>
      <p:sp>
        <p:nvSpPr>
          <p:cNvPr id="4" name="Slide Number Placeholder 3"/>
          <p:cNvSpPr>
            <a:spLocks noGrp="1"/>
          </p:cNvSpPr>
          <p:nvPr>
            <p:ph type="sldNum" sz="quarter" idx="5"/>
          </p:nvPr>
        </p:nvSpPr>
        <p:spPr/>
        <p:txBody>
          <a:bodyPr/>
          <a:lstStyle/>
          <a:p>
            <a:fld id="{EBE37BF6-9D6A-4333-830A-807F4E9EB989}" type="slidenum">
              <a:rPr lang="en-US" smtClean="0"/>
              <a:t>7</a:t>
            </a:fld>
            <a:endParaRPr lang="en-US"/>
          </a:p>
        </p:txBody>
      </p:sp>
    </p:spTree>
    <p:extLst>
      <p:ext uri="{BB962C8B-B14F-4D97-AF65-F5344CB8AC3E}">
        <p14:creationId xmlns:p14="http://schemas.microsoft.com/office/powerpoint/2010/main" val="17674414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Finally, parameter n is used to initialize the Person’s name, which, because a Star is an Actor, and an Actor is a Person, is the Star’s inherited name.</a:t>
            </a:r>
          </a:p>
          <a:p>
            <a:r>
              <a:rPr lang="en-US" sz="1200" kern="1200" dirty="0">
                <a:solidFill>
                  <a:schemeClr val="tx1"/>
                </a:solidFill>
                <a:effectLst/>
                <a:latin typeface="+mn-lt"/>
                <a:ea typeface="+mn-ea"/>
                <a:cs typeface="+mn-cs"/>
              </a:rPr>
              <a:t>It’s important to note that while the parameter names are arbitrary – programmers may choose any name they wish – once a name is established in the parameter list, it must be used consistently throughout the rest of the function, including in the initializer list.</a:t>
            </a:r>
            <a:endParaRPr lang="en-US" dirty="0"/>
          </a:p>
        </p:txBody>
      </p:sp>
      <p:sp>
        <p:nvSpPr>
          <p:cNvPr id="4" name="Slide Number Placeholder 3"/>
          <p:cNvSpPr>
            <a:spLocks noGrp="1"/>
          </p:cNvSpPr>
          <p:nvPr>
            <p:ph type="sldNum" sz="quarter" idx="5"/>
          </p:nvPr>
        </p:nvSpPr>
        <p:spPr/>
        <p:txBody>
          <a:bodyPr/>
          <a:lstStyle/>
          <a:p>
            <a:fld id="{EBE37BF6-9D6A-4333-830A-807F4E9EB989}" type="slidenum">
              <a:rPr lang="en-US" smtClean="0"/>
              <a:t>8</a:t>
            </a:fld>
            <a:endParaRPr lang="en-US"/>
          </a:p>
        </p:txBody>
      </p:sp>
    </p:spTree>
    <p:extLst>
      <p:ext uri="{BB962C8B-B14F-4D97-AF65-F5344CB8AC3E}">
        <p14:creationId xmlns:p14="http://schemas.microsoft.com/office/powerpoint/2010/main" val="42910804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slideMaster" Target="../slideMasters/slideMaster1.xml"/><Relationship Id="rId4" Type="http://schemas.openxmlformats.org/officeDocument/2006/relationships/tags" Target="../tags/tag2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5/17/2023</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5/17/2023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5/17/2023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5/17/2023</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5/17/2023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5/17/2023</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5/17/2023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Date Placeholder 2"/>
          <p:cNvSpPr>
            <a:spLocks noGrp="1"/>
          </p:cNvSpPr>
          <p:nvPr>
            <p:ph type="dt" sz="half" idx="10"/>
            <p:custDataLst>
              <p:tags r:id="rId2"/>
            </p:custDataLst>
          </p:nvPr>
        </p:nvSpPr>
        <p:spPr/>
        <p:txBody>
          <a:bodyPr/>
          <a:lstStyle/>
          <a:p>
            <a:fld id="{B40FB4B4-2185-4162-9846-7C5876CD7D32}" type="datetimeFigureOut">
              <a:rPr lang="en-US" smtClean="0"/>
              <a:t>5/17/2023</a:t>
            </a:fld>
            <a:endParaRPr lang="en-US" dirty="0"/>
          </a:p>
        </p:txBody>
      </p:sp>
      <p:sp>
        <p:nvSpPr>
          <p:cNvPr id="4" name="Footer Placeholder 3"/>
          <p:cNvSpPr>
            <a:spLocks noGrp="1"/>
          </p:cNvSpPr>
          <p:nvPr>
            <p:ph type="ftr" sz="quarter" idx="11"/>
            <p:custDataLst>
              <p:tags r:id="rId3"/>
            </p:custDataLst>
          </p:nvPr>
        </p:nvSpPr>
        <p:spPr/>
        <p:txBody>
          <a:bodyPr/>
          <a:lstStyle/>
          <a:p>
            <a:endParaRPr lang="en-US" dirty="0"/>
          </a:p>
        </p:txBody>
      </p:sp>
      <p:sp>
        <p:nvSpPr>
          <p:cNvPr id="5" name="Slide Number Placeholder 4"/>
          <p:cNvSpPr>
            <a:spLocks noGrp="1"/>
          </p:cNvSpPr>
          <p:nvPr>
            <p:ph type="sldNum" sz="quarter" idx="12"/>
            <p:custDataLst>
              <p:tags r:id="rId4"/>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5/17/2023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5/17/2023</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5/17/2023</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5/17/2023</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30.xml"/><Relationship Id="rId1" Type="http://schemas.openxmlformats.org/officeDocument/2006/relationships/tags" Target="../tags/tag29.xml"/><Relationship Id="rId5" Type="http://schemas.openxmlformats.org/officeDocument/2006/relationships/image" Target="../media/image1.emf"/><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32.xml"/><Relationship Id="rId1" Type="http://schemas.openxmlformats.org/officeDocument/2006/relationships/tags" Target="../tags/tag31.xml"/><Relationship Id="rId5" Type="http://schemas.openxmlformats.org/officeDocument/2006/relationships/image" Target="../media/image2.emf"/><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4.xml"/><Relationship Id="rId1" Type="http://schemas.openxmlformats.org/officeDocument/2006/relationships/tags" Target="../tags/tag33.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8" Type="http://schemas.openxmlformats.org/officeDocument/2006/relationships/notesSlide" Target="../notesSlides/notesSlide5.xml"/><Relationship Id="rId3" Type="http://schemas.openxmlformats.org/officeDocument/2006/relationships/tags" Target="../tags/tag37.xml"/><Relationship Id="rId7" Type="http://schemas.openxmlformats.org/officeDocument/2006/relationships/slideLayout" Target="../slideLayouts/slideLayout6.xm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tags" Target="../tags/tag40.xml"/><Relationship Id="rId5" Type="http://schemas.openxmlformats.org/officeDocument/2006/relationships/tags" Target="../tags/tag39.xml"/><Relationship Id="rId4" Type="http://schemas.openxmlformats.org/officeDocument/2006/relationships/tags" Target="../tags/tag38.xml"/></Relationships>
</file>

<file path=ppt/slides/_rels/slide6.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43.xml"/><Relationship Id="rId7" Type="http://schemas.openxmlformats.org/officeDocument/2006/relationships/slideLayout" Target="../slideLayouts/slideLayout6.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tags" Target="../tags/tag46.xml"/><Relationship Id="rId5" Type="http://schemas.openxmlformats.org/officeDocument/2006/relationships/tags" Target="../tags/tag45.xml"/><Relationship Id="rId4" Type="http://schemas.openxmlformats.org/officeDocument/2006/relationships/tags" Target="../tags/tag44.xml"/></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7.xml"/><Relationship Id="rId3" Type="http://schemas.openxmlformats.org/officeDocument/2006/relationships/tags" Target="../tags/tag49.xml"/><Relationship Id="rId7" Type="http://schemas.openxmlformats.org/officeDocument/2006/relationships/slideLayout" Target="../slideLayouts/slideLayout6.xml"/><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8.xml"/><Relationship Id="rId3" Type="http://schemas.openxmlformats.org/officeDocument/2006/relationships/tags" Target="../tags/tag55.xml"/><Relationship Id="rId7" Type="http://schemas.openxmlformats.org/officeDocument/2006/relationships/slideLayout" Target="../slideLayouts/slideLayout6.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Building Inheritance</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Passing data from subclass to superclass constructors</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7937E-A70B-4008-A98F-56284BD02169}"/>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Implementing Inheritance</a:t>
            </a:r>
          </a:p>
        </p:txBody>
      </p:sp>
      <p:sp>
        <p:nvSpPr>
          <p:cNvPr id="3" name="Content Placeholder 2">
            <a:extLst>
              <a:ext uri="{FF2B5EF4-FFF2-40B4-BE49-F238E27FC236}">
                <a16:creationId xmlns:a16="http://schemas.microsoft.com/office/drawing/2014/main" id="{EFB7C68B-184A-4E7C-A55C-D5E8AFAB13D3}"/>
              </a:ext>
            </a:extLst>
          </p:cNvPr>
          <p:cNvSpPr>
            <a:spLocks noGrp="1"/>
          </p:cNvSpPr>
          <p:nvPr>
            <p:ph sz="half" idx="1"/>
            <p:custDataLst>
              <p:tags r:id="rId2"/>
            </p:custDataLst>
          </p:nvPr>
        </p:nvSpPr>
        <p:spPr>
          <a:xfrm>
            <a:off x="1581912" y="2638044"/>
            <a:ext cx="4271771" cy="3101982"/>
          </a:xfrm>
        </p:spPr>
        <p:txBody>
          <a:bodyPr>
            <a:normAutofit fontScale="92500" lnSpcReduction="20000"/>
          </a:bodyPr>
          <a:lstStyle/>
          <a:p>
            <a:pPr marL="0" indent="0">
              <a:lnSpc>
                <a:spcPct val="120000"/>
              </a:lnSpc>
              <a:spcBef>
                <a:spcPts val="0"/>
              </a:spcBef>
              <a:buNone/>
            </a:pPr>
            <a:r>
              <a:rPr lang="en-US" dirty="0">
                <a:latin typeface="Courier New" panose="02070309020205020404" pitchFamily="49" charset="0"/>
                <a:cs typeface="Courier New" panose="02070309020205020404" pitchFamily="49" charset="0"/>
              </a:rPr>
              <a:t>class Person</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a:t>
            </a:r>
          </a:p>
          <a:p>
            <a:pPr marL="0" indent="0">
              <a:lnSpc>
                <a:spcPct val="120000"/>
              </a:lnSpc>
              <a:spcBef>
                <a:spcPts val="0"/>
              </a:spcBef>
              <a:buNone/>
            </a:pPr>
            <a:endParaRPr lang="en-US"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class Actor </a:t>
            </a:r>
            <a:r>
              <a:rPr lang="en-US" dirty="0">
                <a:highlight>
                  <a:srgbClr val="FFFF00"/>
                </a:highlight>
                <a:latin typeface="Courier New" panose="02070309020205020404" pitchFamily="49" charset="0"/>
                <a:cs typeface="Courier New" panose="02070309020205020404" pitchFamily="49" charset="0"/>
              </a:rPr>
              <a:t>: public</a:t>
            </a:r>
            <a:r>
              <a:rPr lang="en-US" dirty="0">
                <a:latin typeface="Courier New" panose="02070309020205020404" pitchFamily="49" charset="0"/>
                <a:cs typeface="Courier New" panose="02070309020205020404" pitchFamily="49" charset="0"/>
              </a:rPr>
              <a:t> Person</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a:t>
            </a:r>
          </a:p>
          <a:p>
            <a:pPr marL="0" indent="0">
              <a:lnSpc>
                <a:spcPct val="120000"/>
              </a:lnSpc>
              <a:spcBef>
                <a:spcPts val="0"/>
              </a:spcBef>
              <a:buNone/>
            </a:pPr>
            <a:endParaRPr lang="en-US" dirty="0">
              <a:latin typeface="Courier New" panose="02070309020205020404" pitchFamily="49" charset="0"/>
              <a:cs typeface="Courier New" panose="02070309020205020404" pitchFamily="49" charset="0"/>
            </a:endParaRP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class Start </a:t>
            </a:r>
            <a:r>
              <a:rPr lang="en-US" dirty="0">
                <a:highlight>
                  <a:srgbClr val="FFFF00"/>
                </a:highlight>
                <a:latin typeface="Courier New" panose="02070309020205020404" pitchFamily="49" charset="0"/>
                <a:cs typeface="Courier New" panose="02070309020205020404" pitchFamily="49" charset="0"/>
              </a:rPr>
              <a:t>: public</a:t>
            </a:r>
            <a:r>
              <a:rPr lang="en-US" dirty="0">
                <a:latin typeface="Courier New" panose="02070309020205020404" pitchFamily="49" charset="0"/>
                <a:cs typeface="Courier New" panose="02070309020205020404" pitchFamily="49" charset="0"/>
              </a:rPr>
              <a:t> Actor</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a:t>
            </a:r>
          </a:p>
          <a:p>
            <a:pPr marL="0" indent="0">
              <a:lnSpc>
                <a:spcPct val="120000"/>
              </a:lnSpc>
              <a:spcBef>
                <a:spcPts val="0"/>
              </a:spcBef>
              <a:buNone/>
            </a:pPr>
            <a:r>
              <a:rPr lang="en-US" dirty="0">
                <a:latin typeface="Courier New" panose="02070309020205020404" pitchFamily="49" charset="0"/>
                <a:cs typeface="Courier New" panose="02070309020205020404" pitchFamily="49" charset="0"/>
              </a:rPr>
              <a:t>};</a:t>
            </a:r>
          </a:p>
        </p:txBody>
      </p:sp>
      <p:pic>
        <p:nvPicPr>
          <p:cNvPr id="10" name="Content Placeholder 9">
            <a:extLst>
              <a:ext uri="{FF2B5EF4-FFF2-40B4-BE49-F238E27FC236}">
                <a16:creationId xmlns:a16="http://schemas.microsoft.com/office/drawing/2014/main" id="{B60D8D74-D286-41D5-B8F0-E6F037377F25}"/>
              </a:ext>
            </a:extLst>
          </p:cNvPr>
          <p:cNvPicPr>
            <a:picLocks noGrp="1" noChangeAspect="1"/>
          </p:cNvPicPr>
          <p:nvPr>
            <p:ph sz="half" idx="2"/>
          </p:nvPr>
        </p:nvPicPr>
        <p:blipFill>
          <a:blip r:embed="rId5"/>
          <a:stretch>
            <a:fillRect/>
          </a:stretch>
        </p:blipFill>
        <p:spPr>
          <a:xfrm>
            <a:off x="7408656" y="2638425"/>
            <a:ext cx="2130839" cy="3101975"/>
          </a:xfrm>
        </p:spPr>
      </p:pic>
    </p:spTree>
    <p:extLst>
      <p:ext uri="{BB962C8B-B14F-4D97-AF65-F5344CB8AC3E}">
        <p14:creationId xmlns:p14="http://schemas.microsoft.com/office/powerpoint/2010/main" val="39488195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7937E-A70B-4008-A98F-56284BD02169}"/>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Instantiating a Subclass</a:t>
            </a:r>
          </a:p>
        </p:txBody>
      </p:sp>
      <p:sp>
        <p:nvSpPr>
          <p:cNvPr id="6" name="Content Placeholder 5">
            <a:extLst>
              <a:ext uri="{FF2B5EF4-FFF2-40B4-BE49-F238E27FC236}">
                <a16:creationId xmlns:a16="http://schemas.microsoft.com/office/drawing/2014/main" id="{ADD6DBA3-045B-487E-A71E-010DE49BA5EE}"/>
              </a:ext>
            </a:extLst>
          </p:cNvPr>
          <p:cNvSpPr>
            <a:spLocks noGrp="1"/>
          </p:cNvSpPr>
          <p:nvPr>
            <p:ph sz="half" idx="1"/>
            <p:custDataLst>
              <p:tags r:id="rId2"/>
            </p:custDataLst>
          </p:nvPr>
        </p:nvSpPr>
        <p:spPr>
          <a:xfrm>
            <a:off x="1581912" y="2638044"/>
            <a:ext cx="4514088" cy="3101982"/>
          </a:xfrm>
        </p:spPr>
        <p:txBody>
          <a:bodyPr>
            <a:normAutofit/>
          </a:bodyPr>
          <a:lstStyle/>
          <a:p>
            <a:r>
              <a:rPr lang="en-US" dirty="0"/>
              <a:t>Instantiating an object from Star also creates objects from Actor and Person</a:t>
            </a:r>
          </a:p>
          <a:p>
            <a:r>
              <a:rPr lang="en-US" dirty="0"/>
              <a:t>Constructors run for all classes</a:t>
            </a:r>
          </a:p>
          <a:p>
            <a:pPr lvl="1"/>
            <a:r>
              <a:rPr lang="en-US" dirty="0"/>
              <a:t>Default constructors, if available, run automatically</a:t>
            </a:r>
          </a:p>
          <a:p>
            <a:pPr lvl="1"/>
            <a:r>
              <a:rPr lang="en-US" dirty="0"/>
              <a:t>Parameterized constructors are explicitly called</a:t>
            </a:r>
          </a:p>
          <a:p>
            <a:pPr lvl="2"/>
            <a:r>
              <a:rPr lang="en-US" dirty="0"/>
              <a:t>Star constructor calls Actor constructor</a:t>
            </a:r>
          </a:p>
          <a:p>
            <a:pPr lvl="2"/>
            <a:r>
              <a:rPr lang="en-US" dirty="0"/>
              <a:t>Actor constructor calls Person constructor</a:t>
            </a:r>
          </a:p>
        </p:txBody>
      </p:sp>
      <p:pic>
        <p:nvPicPr>
          <p:cNvPr id="7" name="Content Placeholder 6">
            <a:extLst>
              <a:ext uri="{FF2B5EF4-FFF2-40B4-BE49-F238E27FC236}">
                <a16:creationId xmlns:a16="http://schemas.microsoft.com/office/drawing/2014/main" id="{B87CD7C4-82A7-46DF-A3C8-1E31F664D338}"/>
              </a:ext>
            </a:extLst>
          </p:cNvPr>
          <p:cNvPicPr>
            <a:picLocks noGrp="1" noChangeAspect="1"/>
          </p:cNvPicPr>
          <p:nvPr>
            <p:ph sz="half" idx="2"/>
          </p:nvPr>
        </p:nvPicPr>
        <p:blipFill>
          <a:blip r:embed="rId5"/>
          <a:stretch>
            <a:fillRect/>
          </a:stretch>
        </p:blipFill>
        <p:spPr>
          <a:xfrm>
            <a:off x="7408656" y="2638425"/>
            <a:ext cx="2130839" cy="3101975"/>
          </a:xfrm>
        </p:spPr>
      </p:pic>
    </p:spTree>
    <p:extLst>
      <p:ext uri="{BB962C8B-B14F-4D97-AF65-F5344CB8AC3E}">
        <p14:creationId xmlns:p14="http://schemas.microsoft.com/office/powerpoint/2010/main" val="501093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4FEA103-0283-4C42-B293-B9465D675384}"/>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Constructor Call Chains</a:t>
            </a:r>
          </a:p>
        </p:txBody>
      </p:sp>
      <p:sp>
        <p:nvSpPr>
          <p:cNvPr id="6" name="Content Placeholder 5">
            <a:extLst>
              <a:ext uri="{FF2B5EF4-FFF2-40B4-BE49-F238E27FC236}">
                <a16:creationId xmlns:a16="http://schemas.microsoft.com/office/drawing/2014/main" id="{8CD85E47-B046-4929-8152-3AE1A7586904}"/>
              </a:ext>
            </a:extLst>
          </p:cNvPr>
          <p:cNvSpPr>
            <a:spLocks noGrp="1"/>
          </p:cNvSpPr>
          <p:nvPr>
            <p:ph idx="1"/>
            <p:custDataLst>
              <p:tags r:id="rId2"/>
            </p:custDataLst>
          </p:nvPr>
        </p:nvSpPr>
        <p:spPr>
          <a:xfrm>
            <a:off x="2105428" y="2629166"/>
            <a:ext cx="7981144" cy="3101983"/>
          </a:xfrm>
        </p:spPr>
        <p:txBody>
          <a:bodyPr/>
          <a:lstStyle/>
          <a:p>
            <a:r>
              <a:rPr lang="en-US" dirty="0">
                <a:latin typeface="Courier New" panose="02070309020205020404" pitchFamily="49" charset="0"/>
                <a:cs typeface="Courier New" panose="02070309020205020404" pitchFamily="49" charset="0"/>
              </a:rPr>
              <a:t>Person(string n) : name(n) {}</a:t>
            </a:r>
          </a:p>
          <a:p>
            <a:r>
              <a:rPr lang="en-US" dirty="0">
                <a:latin typeface="Courier New" panose="02070309020205020404" pitchFamily="49" charset="0"/>
                <a:cs typeface="Courier New" panose="02070309020205020404" pitchFamily="49" charset="0"/>
              </a:rPr>
              <a:t>Actor(string n, string a) : Person(n), agent(a) {}</a:t>
            </a:r>
          </a:p>
          <a:p>
            <a:r>
              <a:rPr lang="en-US" dirty="0">
                <a:latin typeface="Courier New" panose="02070309020205020404" pitchFamily="49" charset="0"/>
                <a:cs typeface="Courier New" panose="02070309020205020404" pitchFamily="49" charset="0"/>
              </a:rPr>
              <a:t>Star(string n, string a, double b) : 			Actor(n, a), balance(b) {}</a:t>
            </a:r>
          </a:p>
          <a:p>
            <a:endParaRPr lang="en-US" dirty="0">
              <a:latin typeface="Courier New" panose="02070309020205020404" pitchFamily="49" charset="0"/>
              <a:cs typeface="Courier New" panose="02070309020205020404" pitchFamily="49" charset="0"/>
            </a:endParaRPr>
          </a:p>
          <a:p>
            <a:r>
              <a:rPr lang="en-US" dirty="0">
                <a:latin typeface="Courier New" panose="02070309020205020404" pitchFamily="49" charset="0"/>
                <a:cs typeface="Courier New" panose="02070309020205020404" pitchFamily="49" charset="0"/>
              </a:rPr>
              <a:t>Star big_star("John Wayne", "Cranston Snort", 5000000);</a:t>
            </a:r>
          </a:p>
        </p:txBody>
      </p:sp>
    </p:spTree>
    <p:extLst>
      <p:ext uri="{BB962C8B-B14F-4D97-AF65-F5344CB8AC3E}">
        <p14:creationId xmlns:p14="http://schemas.microsoft.com/office/powerpoint/2010/main" val="8375196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BD50E7-1ADC-4CE0-B52E-3DA1DED799F9}"/>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Data Flow</a:t>
            </a:r>
          </a:p>
        </p:txBody>
      </p:sp>
      <p:sp>
        <p:nvSpPr>
          <p:cNvPr id="3" name="TextBox 2">
            <a:extLst>
              <a:ext uri="{FF2B5EF4-FFF2-40B4-BE49-F238E27FC236}">
                <a16:creationId xmlns:a16="http://schemas.microsoft.com/office/drawing/2014/main" id="{ACD282C3-A1BF-40E8-9EC4-9CFF9B0832FB}"/>
              </a:ext>
            </a:extLst>
          </p:cNvPr>
          <p:cNvSpPr txBox="1"/>
          <p:nvPr>
            <p:custDataLst>
              <p:tags r:id="rId2"/>
            </p:custDataLst>
          </p:nvPr>
        </p:nvSpPr>
        <p:spPr>
          <a:xfrm>
            <a:off x="2610035" y="2494625"/>
            <a:ext cx="6986722" cy="3323987"/>
          </a:xfrm>
          <a:prstGeom prst="rect">
            <a:avLst/>
          </a:prstGeom>
          <a:noFill/>
        </p:spPr>
        <p:txBody>
          <a:bodyPr wrap="square" rtlCol="0">
            <a:spAutoFit/>
          </a:bodyPr>
          <a:lstStyle/>
          <a:p>
            <a:r>
              <a:rPr lang="en-US" sz="1400" dirty="0">
                <a:latin typeface="Courier New" panose="02070309020205020404" pitchFamily="49" charset="0"/>
                <a:cs typeface="Courier New" panose="02070309020205020404" pitchFamily="49" charset="0"/>
              </a:rPr>
              <a:t>				string name;</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Person(string n) : name(n) {}</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									string agent;</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Actor(string n, string a) : Person(n), agent(a) {}</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											double balance;</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Star(string n, string a, double b) : Actor(n, a), balance(b) {}</a:t>
            </a:r>
          </a:p>
          <a:p>
            <a:endParaRPr lang="en-US" sz="1400" dirty="0">
              <a:latin typeface="Courier New" panose="02070309020205020404" pitchFamily="49" charset="0"/>
              <a:cs typeface="Courier New" panose="02070309020205020404" pitchFamily="49" charset="0"/>
            </a:endParaRPr>
          </a:p>
          <a:p>
            <a:endParaRPr lang="en-US" sz="1400" dirty="0">
              <a:latin typeface="Courier New" panose="02070309020205020404" pitchFamily="49" charset="0"/>
              <a:cs typeface="Courier New" panose="02070309020205020404" pitchFamily="49" charset="0"/>
            </a:endParaRP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Star big_star(“John Wayne”, “Cranston Snort”, 5000000);</a:t>
            </a:r>
          </a:p>
        </p:txBody>
      </p:sp>
      <p:sp>
        <p:nvSpPr>
          <p:cNvPr id="9" name="Left Brace 8">
            <a:extLst>
              <a:ext uri="{FF2B5EF4-FFF2-40B4-BE49-F238E27FC236}">
                <a16:creationId xmlns:a16="http://schemas.microsoft.com/office/drawing/2014/main" id="{E8816B6A-57C0-48FC-A75F-5AEAECEF7764}"/>
              </a:ext>
            </a:extLst>
          </p:cNvPr>
          <p:cNvSpPr/>
          <p:nvPr>
            <p:custDataLst>
              <p:tags r:id="rId3"/>
            </p:custDataLst>
          </p:nvPr>
        </p:nvSpPr>
        <p:spPr>
          <a:xfrm>
            <a:off x="2281567" y="2494626"/>
            <a:ext cx="328474" cy="2414725"/>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10" name="Left Brace 9">
            <a:extLst>
              <a:ext uri="{FF2B5EF4-FFF2-40B4-BE49-F238E27FC236}">
                <a16:creationId xmlns:a16="http://schemas.microsoft.com/office/drawing/2014/main" id="{DE8AC43A-722C-41A7-930E-B475EB15034F}"/>
              </a:ext>
            </a:extLst>
          </p:cNvPr>
          <p:cNvSpPr/>
          <p:nvPr>
            <p:custDataLst>
              <p:tags r:id="rId4"/>
            </p:custDataLst>
          </p:nvPr>
        </p:nvSpPr>
        <p:spPr>
          <a:xfrm>
            <a:off x="2337668" y="5379868"/>
            <a:ext cx="210223" cy="438744"/>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11" name="TextBox 10">
            <a:extLst>
              <a:ext uri="{FF2B5EF4-FFF2-40B4-BE49-F238E27FC236}">
                <a16:creationId xmlns:a16="http://schemas.microsoft.com/office/drawing/2014/main" id="{52FDE1E0-EACB-4123-8573-D50A4CD9D3A7}"/>
              </a:ext>
            </a:extLst>
          </p:cNvPr>
          <p:cNvSpPr txBox="1"/>
          <p:nvPr>
            <p:custDataLst>
              <p:tags r:id="rId5"/>
            </p:custDataLst>
          </p:nvPr>
        </p:nvSpPr>
        <p:spPr>
          <a:xfrm rot="16200000">
            <a:off x="1811046" y="5424259"/>
            <a:ext cx="559293" cy="369332"/>
          </a:xfrm>
          <a:prstGeom prst="rect">
            <a:avLst/>
          </a:prstGeom>
          <a:noFill/>
        </p:spPr>
        <p:txBody>
          <a:bodyPr wrap="square" rtlCol="0">
            <a:spAutoFit/>
          </a:bodyPr>
          <a:lstStyle/>
          <a:p>
            <a:r>
              <a:rPr lang="en-US" dirty="0"/>
              <a:t>Call</a:t>
            </a:r>
          </a:p>
        </p:txBody>
      </p:sp>
      <p:sp>
        <p:nvSpPr>
          <p:cNvPr id="12" name="TextBox 11">
            <a:extLst>
              <a:ext uri="{FF2B5EF4-FFF2-40B4-BE49-F238E27FC236}">
                <a16:creationId xmlns:a16="http://schemas.microsoft.com/office/drawing/2014/main" id="{01114FA0-678E-4B65-9DC1-C3AE70F99320}"/>
              </a:ext>
            </a:extLst>
          </p:cNvPr>
          <p:cNvSpPr txBox="1"/>
          <p:nvPr>
            <p:custDataLst>
              <p:tags r:id="rId6"/>
            </p:custDataLst>
          </p:nvPr>
        </p:nvSpPr>
        <p:spPr>
          <a:xfrm rot="16200000">
            <a:off x="1313895" y="3524435"/>
            <a:ext cx="1471020" cy="369332"/>
          </a:xfrm>
          <a:prstGeom prst="rect">
            <a:avLst/>
          </a:prstGeom>
          <a:noFill/>
        </p:spPr>
        <p:txBody>
          <a:bodyPr wrap="square" rtlCol="0">
            <a:spAutoFit/>
          </a:bodyPr>
          <a:lstStyle/>
          <a:p>
            <a:r>
              <a:rPr lang="en-US" dirty="0"/>
              <a:t>Constructors</a:t>
            </a:r>
          </a:p>
        </p:txBody>
      </p:sp>
      <p:cxnSp>
        <p:nvCxnSpPr>
          <p:cNvPr id="14" name="Straight Arrow Connector 13">
            <a:extLst>
              <a:ext uri="{FF2B5EF4-FFF2-40B4-BE49-F238E27FC236}">
                <a16:creationId xmlns:a16="http://schemas.microsoft.com/office/drawing/2014/main" id="{2F46DEAA-5D74-42DD-BF8D-9801FA864AFE}"/>
              </a:ext>
            </a:extLst>
          </p:cNvPr>
          <p:cNvCxnSpPr/>
          <p:nvPr/>
        </p:nvCxnSpPr>
        <p:spPr>
          <a:xfrm flipH="1" flipV="1">
            <a:off x="4057095" y="4909351"/>
            <a:ext cx="701336" cy="603682"/>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16" name="Straight Arrow Connector 15">
            <a:extLst>
              <a:ext uri="{FF2B5EF4-FFF2-40B4-BE49-F238E27FC236}">
                <a16:creationId xmlns:a16="http://schemas.microsoft.com/office/drawing/2014/main" id="{179EDFC6-6389-4D7D-A620-502E91DE67EE}"/>
              </a:ext>
            </a:extLst>
          </p:cNvPr>
          <p:cNvCxnSpPr/>
          <p:nvPr/>
        </p:nvCxnSpPr>
        <p:spPr>
          <a:xfrm flipH="1" flipV="1">
            <a:off x="5122416" y="4909351"/>
            <a:ext cx="1553592" cy="603682"/>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18" name="Straight Arrow Connector 17">
            <a:extLst>
              <a:ext uri="{FF2B5EF4-FFF2-40B4-BE49-F238E27FC236}">
                <a16:creationId xmlns:a16="http://schemas.microsoft.com/office/drawing/2014/main" id="{9D439F59-481F-458D-905A-92191B95C96D}"/>
              </a:ext>
            </a:extLst>
          </p:cNvPr>
          <p:cNvCxnSpPr>
            <a:cxnSpLocks/>
          </p:cNvCxnSpPr>
          <p:nvPr/>
        </p:nvCxnSpPr>
        <p:spPr>
          <a:xfrm flipH="1" flipV="1">
            <a:off x="6178858" y="4909351"/>
            <a:ext cx="1757781" cy="603682"/>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21051067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BD50E7-1ADC-4CE0-B52E-3DA1DED799F9}"/>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Data Flow</a:t>
            </a:r>
          </a:p>
        </p:txBody>
      </p:sp>
      <p:sp>
        <p:nvSpPr>
          <p:cNvPr id="3" name="TextBox 2">
            <a:extLst>
              <a:ext uri="{FF2B5EF4-FFF2-40B4-BE49-F238E27FC236}">
                <a16:creationId xmlns:a16="http://schemas.microsoft.com/office/drawing/2014/main" id="{ACD282C3-A1BF-40E8-9EC4-9CFF9B0832FB}"/>
              </a:ext>
            </a:extLst>
          </p:cNvPr>
          <p:cNvSpPr txBox="1"/>
          <p:nvPr>
            <p:custDataLst>
              <p:tags r:id="rId2"/>
            </p:custDataLst>
          </p:nvPr>
        </p:nvSpPr>
        <p:spPr>
          <a:xfrm>
            <a:off x="2610035" y="2494625"/>
            <a:ext cx="6986722" cy="3323987"/>
          </a:xfrm>
          <a:prstGeom prst="rect">
            <a:avLst/>
          </a:prstGeom>
          <a:noFill/>
        </p:spPr>
        <p:txBody>
          <a:bodyPr wrap="square" rtlCol="0">
            <a:spAutoFit/>
          </a:bodyPr>
          <a:lstStyle/>
          <a:p>
            <a:r>
              <a:rPr lang="en-US" sz="1400" dirty="0">
                <a:latin typeface="Courier New" panose="02070309020205020404" pitchFamily="49" charset="0"/>
                <a:cs typeface="Courier New" panose="02070309020205020404" pitchFamily="49" charset="0"/>
              </a:rPr>
              <a:t>				string name;</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Person(string n) : name(n) {}</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									string agent;</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Actor(string n, string a) : Person(n), agent(a) {}</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											double balance;</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Star(string n, string a, double b) : Actor(n, a), balance(b) {}</a:t>
            </a:r>
          </a:p>
          <a:p>
            <a:endParaRPr lang="en-US" sz="1400" dirty="0">
              <a:latin typeface="Courier New" panose="02070309020205020404" pitchFamily="49" charset="0"/>
              <a:cs typeface="Courier New" panose="02070309020205020404" pitchFamily="49" charset="0"/>
            </a:endParaRPr>
          </a:p>
          <a:p>
            <a:endParaRPr lang="en-US" sz="1400" dirty="0">
              <a:latin typeface="Courier New" panose="02070309020205020404" pitchFamily="49" charset="0"/>
              <a:cs typeface="Courier New" panose="02070309020205020404" pitchFamily="49" charset="0"/>
            </a:endParaRP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Star big_star(“John Wayne”, “Cranston Snort”, 5000000);</a:t>
            </a:r>
          </a:p>
        </p:txBody>
      </p:sp>
      <p:sp>
        <p:nvSpPr>
          <p:cNvPr id="9" name="Left Brace 8">
            <a:extLst>
              <a:ext uri="{FF2B5EF4-FFF2-40B4-BE49-F238E27FC236}">
                <a16:creationId xmlns:a16="http://schemas.microsoft.com/office/drawing/2014/main" id="{E8816B6A-57C0-48FC-A75F-5AEAECEF7764}"/>
              </a:ext>
            </a:extLst>
          </p:cNvPr>
          <p:cNvSpPr/>
          <p:nvPr>
            <p:custDataLst>
              <p:tags r:id="rId3"/>
            </p:custDataLst>
          </p:nvPr>
        </p:nvSpPr>
        <p:spPr>
          <a:xfrm>
            <a:off x="2281567" y="2494626"/>
            <a:ext cx="328474" cy="2414725"/>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10" name="Left Brace 9">
            <a:extLst>
              <a:ext uri="{FF2B5EF4-FFF2-40B4-BE49-F238E27FC236}">
                <a16:creationId xmlns:a16="http://schemas.microsoft.com/office/drawing/2014/main" id="{DE8AC43A-722C-41A7-930E-B475EB15034F}"/>
              </a:ext>
            </a:extLst>
          </p:cNvPr>
          <p:cNvSpPr/>
          <p:nvPr>
            <p:custDataLst>
              <p:tags r:id="rId4"/>
            </p:custDataLst>
          </p:nvPr>
        </p:nvSpPr>
        <p:spPr>
          <a:xfrm>
            <a:off x="2337668" y="5379868"/>
            <a:ext cx="210223" cy="438744"/>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11" name="TextBox 10">
            <a:extLst>
              <a:ext uri="{FF2B5EF4-FFF2-40B4-BE49-F238E27FC236}">
                <a16:creationId xmlns:a16="http://schemas.microsoft.com/office/drawing/2014/main" id="{52FDE1E0-EACB-4123-8573-D50A4CD9D3A7}"/>
              </a:ext>
            </a:extLst>
          </p:cNvPr>
          <p:cNvSpPr txBox="1"/>
          <p:nvPr>
            <p:custDataLst>
              <p:tags r:id="rId5"/>
            </p:custDataLst>
          </p:nvPr>
        </p:nvSpPr>
        <p:spPr>
          <a:xfrm rot="16200000">
            <a:off x="1811046" y="5424259"/>
            <a:ext cx="559293" cy="369332"/>
          </a:xfrm>
          <a:prstGeom prst="rect">
            <a:avLst/>
          </a:prstGeom>
          <a:noFill/>
        </p:spPr>
        <p:txBody>
          <a:bodyPr wrap="square" rtlCol="0">
            <a:spAutoFit/>
          </a:bodyPr>
          <a:lstStyle/>
          <a:p>
            <a:r>
              <a:rPr lang="en-US" dirty="0"/>
              <a:t>Call</a:t>
            </a:r>
          </a:p>
        </p:txBody>
      </p:sp>
      <p:sp>
        <p:nvSpPr>
          <p:cNvPr id="12" name="TextBox 11">
            <a:extLst>
              <a:ext uri="{FF2B5EF4-FFF2-40B4-BE49-F238E27FC236}">
                <a16:creationId xmlns:a16="http://schemas.microsoft.com/office/drawing/2014/main" id="{01114FA0-678E-4B65-9DC1-C3AE70F99320}"/>
              </a:ext>
            </a:extLst>
          </p:cNvPr>
          <p:cNvSpPr txBox="1"/>
          <p:nvPr>
            <p:custDataLst>
              <p:tags r:id="rId6"/>
            </p:custDataLst>
          </p:nvPr>
        </p:nvSpPr>
        <p:spPr>
          <a:xfrm rot="16200000">
            <a:off x="1313895" y="3524435"/>
            <a:ext cx="1471020" cy="369332"/>
          </a:xfrm>
          <a:prstGeom prst="rect">
            <a:avLst/>
          </a:prstGeom>
          <a:noFill/>
        </p:spPr>
        <p:txBody>
          <a:bodyPr wrap="square" rtlCol="0">
            <a:spAutoFit/>
          </a:bodyPr>
          <a:lstStyle/>
          <a:p>
            <a:r>
              <a:rPr lang="en-US" dirty="0"/>
              <a:t>Constructors</a:t>
            </a:r>
          </a:p>
        </p:txBody>
      </p:sp>
      <p:cxnSp>
        <p:nvCxnSpPr>
          <p:cNvPr id="5" name="Straight Arrow Connector 4">
            <a:extLst>
              <a:ext uri="{FF2B5EF4-FFF2-40B4-BE49-F238E27FC236}">
                <a16:creationId xmlns:a16="http://schemas.microsoft.com/office/drawing/2014/main" id="{5FEA33E7-6D99-434B-ACCE-5C908CE10643}"/>
              </a:ext>
            </a:extLst>
          </p:cNvPr>
          <p:cNvCxnSpPr/>
          <p:nvPr/>
        </p:nvCxnSpPr>
        <p:spPr>
          <a:xfrm flipH="1" flipV="1">
            <a:off x="4110361" y="4012707"/>
            <a:ext cx="3204839" cy="656947"/>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7" name="Straight Arrow Connector 6">
            <a:extLst>
              <a:ext uri="{FF2B5EF4-FFF2-40B4-BE49-F238E27FC236}">
                <a16:creationId xmlns:a16="http://schemas.microsoft.com/office/drawing/2014/main" id="{982E1AAF-1A4F-42E2-8608-CFBF48765575}"/>
              </a:ext>
            </a:extLst>
          </p:cNvPr>
          <p:cNvCxnSpPr/>
          <p:nvPr/>
        </p:nvCxnSpPr>
        <p:spPr>
          <a:xfrm flipH="1" flipV="1">
            <a:off x="5237825" y="4021584"/>
            <a:ext cx="2388093" cy="639193"/>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13" name="Straight Arrow Connector 12">
            <a:extLst>
              <a:ext uri="{FF2B5EF4-FFF2-40B4-BE49-F238E27FC236}">
                <a16:creationId xmlns:a16="http://schemas.microsoft.com/office/drawing/2014/main" id="{71107D94-6948-48BF-AD9F-1891C16B637D}"/>
              </a:ext>
            </a:extLst>
          </p:cNvPr>
          <p:cNvCxnSpPr/>
          <p:nvPr/>
        </p:nvCxnSpPr>
        <p:spPr>
          <a:xfrm flipV="1">
            <a:off x="8922058" y="4444611"/>
            <a:ext cx="0" cy="225043"/>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37427098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BD50E7-1ADC-4CE0-B52E-3DA1DED799F9}"/>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Data Flow</a:t>
            </a:r>
          </a:p>
        </p:txBody>
      </p:sp>
      <p:sp>
        <p:nvSpPr>
          <p:cNvPr id="3" name="TextBox 2">
            <a:extLst>
              <a:ext uri="{FF2B5EF4-FFF2-40B4-BE49-F238E27FC236}">
                <a16:creationId xmlns:a16="http://schemas.microsoft.com/office/drawing/2014/main" id="{ACD282C3-A1BF-40E8-9EC4-9CFF9B0832FB}"/>
              </a:ext>
            </a:extLst>
          </p:cNvPr>
          <p:cNvSpPr txBox="1"/>
          <p:nvPr>
            <p:custDataLst>
              <p:tags r:id="rId2"/>
            </p:custDataLst>
          </p:nvPr>
        </p:nvSpPr>
        <p:spPr>
          <a:xfrm>
            <a:off x="2610035" y="2494625"/>
            <a:ext cx="6986722" cy="3323987"/>
          </a:xfrm>
          <a:prstGeom prst="rect">
            <a:avLst/>
          </a:prstGeom>
          <a:noFill/>
        </p:spPr>
        <p:txBody>
          <a:bodyPr wrap="square" rtlCol="0">
            <a:spAutoFit/>
          </a:bodyPr>
          <a:lstStyle/>
          <a:p>
            <a:r>
              <a:rPr lang="en-US" sz="1400" dirty="0">
                <a:latin typeface="Courier New" panose="02070309020205020404" pitchFamily="49" charset="0"/>
                <a:cs typeface="Courier New" panose="02070309020205020404" pitchFamily="49" charset="0"/>
              </a:rPr>
              <a:t>				string name;</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Person(string n) : name(n) {}</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									string agent;</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Actor(string n, string a) : Person(n), agent(a) {}</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											double balance;</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Star(string n, string a, double b) : Actor(n, a), balance(b) {}</a:t>
            </a:r>
          </a:p>
          <a:p>
            <a:endParaRPr lang="en-US" sz="1400" dirty="0">
              <a:latin typeface="Courier New" panose="02070309020205020404" pitchFamily="49" charset="0"/>
              <a:cs typeface="Courier New" panose="02070309020205020404" pitchFamily="49" charset="0"/>
            </a:endParaRPr>
          </a:p>
          <a:p>
            <a:endParaRPr lang="en-US" sz="1400" dirty="0">
              <a:latin typeface="Courier New" panose="02070309020205020404" pitchFamily="49" charset="0"/>
              <a:cs typeface="Courier New" panose="02070309020205020404" pitchFamily="49" charset="0"/>
            </a:endParaRP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Star big_star(“John Wayne”, “Cranston Snort”, 5000000);</a:t>
            </a:r>
          </a:p>
        </p:txBody>
      </p:sp>
      <p:sp>
        <p:nvSpPr>
          <p:cNvPr id="9" name="Left Brace 8">
            <a:extLst>
              <a:ext uri="{FF2B5EF4-FFF2-40B4-BE49-F238E27FC236}">
                <a16:creationId xmlns:a16="http://schemas.microsoft.com/office/drawing/2014/main" id="{E8816B6A-57C0-48FC-A75F-5AEAECEF7764}"/>
              </a:ext>
            </a:extLst>
          </p:cNvPr>
          <p:cNvSpPr/>
          <p:nvPr>
            <p:custDataLst>
              <p:tags r:id="rId3"/>
            </p:custDataLst>
          </p:nvPr>
        </p:nvSpPr>
        <p:spPr>
          <a:xfrm>
            <a:off x="2281567" y="2494626"/>
            <a:ext cx="328474" cy="2414725"/>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10" name="Left Brace 9">
            <a:extLst>
              <a:ext uri="{FF2B5EF4-FFF2-40B4-BE49-F238E27FC236}">
                <a16:creationId xmlns:a16="http://schemas.microsoft.com/office/drawing/2014/main" id="{DE8AC43A-722C-41A7-930E-B475EB15034F}"/>
              </a:ext>
            </a:extLst>
          </p:cNvPr>
          <p:cNvSpPr/>
          <p:nvPr>
            <p:custDataLst>
              <p:tags r:id="rId4"/>
            </p:custDataLst>
          </p:nvPr>
        </p:nvSpPr>
        <p:spPr>
          <a:xfrm>
            <a:off x="2337668" y="5379868"/>
            <a:ext cx="210223" cy="438744"/>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11" name="TextBox 10">
            <a:extLst>
              <a:ext uri="{FF2B5EF4-FFF2-40B4-BE49-F238E27FC236}">
                <a16:creationId xmlns:a16="http://schemas.microsoft.com/office/drawing/2014/main" id="{52FDE1E0-EACB-4123-8573-D50A4CD9D3A7}"/>
              </a:ext>
            </a:extLst>
          </p:cNvPr>
          <p:cNvSpPr txBox="1"/>
          <p:nvPr>
            <p:custDataLst>
              <p:tags r:id="rId5"/>
            </p:custDataLst>
          </p:nvPr>
        </p:nvSpPr>
        <p:spPr>
          <a:xfrm rot="16200000">
            <a:off x="1811046" y="5424259"/>
            <a:ext cx="559293" cy="369332"/>
          </a:xfrm>
          <a:prstGeom prst="rect">
            <a:avLst/>
          </a:prstGeom>
          <a:noFill/>
        </p:spPr>
        <p:txBody>
          <a:bodyPr wrap="square" rtlCol="0">
            <a:spAutoFit/>
          </a:bodyPr>
          <a:lstStyle/>
          <a:p>
            <a:r>
              <a:rPr lang="en-US" dirty="0"/>
              <a:t>Call</a:t>
            </a:r>
          </a:p>
        </p:txBody>
      </p:sp>
      <p:sp>
        <p:nvSpPr>
          <p:cNvPr id="12" name="TextBox 11">
            <a:extLst>
              <a:ext uri="{FF2B5EF4-FFF2-40B4-BE49-F238E27FC236}">
                <a16:creationId xmlns:a16="http://schemas.microsoft.com/office/drawing/2014/main" id="{01114FA0-678E-4B65-9DC1-C3AE70F99320}"/>
              </a:ext>
            </a:extLst>
          </p:cNvPr>
          <p:cNvSpPr txBox="1"/>
          <p:nvPr>
            <p:custDataLst>
              <p:tags r:id="rId6"/>
            </p:custDataLst>
          </p:nvPr>
        </p:nvSpPr>
        <p:spPr>
          <a:xfrm rot="16200000">
            <a:off x="1313895" y="3524435"/>
            <a:ext cx="1471020" cy="369332"/>
          </a:xfrm>
          <a:prstGeom prst="rect">
            <a:avLst/>
          </a:prstGeom>
          <a:noFill/>
        </p:spPr>
        <p:txBody>
          <a:bodyPr wrap="square" rtlCol="0">
            <a:spAutoFit/>
          </a:bodyPr>
          <a:lstStyle/>
          <a:p>
            <a:r>
              <a:rPr lang="en-US" dirty="0"/>
              <a:t>Constructors</a:t>
            </a:r>
          </a:p>
        </p:txBody>
      </p:sp>
      <p:cxnSp>
        <p:nvCxnSpPr>
          <p:cNvPr id="5" name="Straight Arrow Connector 4">
            <a:extLst>
              <a:ext uri="{FF2B5EF4-FFF2-40B4-BE49-F238E27FC236}">
                <a16:creationId xmlns:a16="http://schemas.microsoft.com/office/drawing/2014/main" id="{1C4AA02C-D804-4DDC-A017-E6FF45085250}"/>
              </a:ext>
            </a:extLst>
          </p:cNvPr>
          <p:cNvCxnSpPr/>
          <p:nvPr/>
        </p:nvCxnSpPr>
        <p:spPr>
          <a:xfrm flipH="1" flipV="1">
            <a:off x="5308847" y="3178206"/>
            <a:ext cx="1127464" cy="639192"/>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7" name="Straight Arrow Connector 6">
            <a:extLst>
              <a:ext uri="{FF2B5EF4-FFF2-40B4-BE49-F238E27FC236}">
                <a16:creationId xmlns:a16="http://schemas.microsoft.com/office/drawing/2014/main" id="{128D2C73-711B-41F4-9414-36B8D4502157}"/>
              </a:ext>
            </a:extLst>
          </p:cNvPr>
          <p:cNvCxnSpPr/>
          <p:nvPr/>
        </p:nvCxnSpPr>
        <p:spPr>
          <a:xfrm flipV="1">
            <a:off x="7537142" y="3613212"/>
            <a:ext cx="257452" cy="221941"/>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27794178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BD50E7-1ADC-4CE0-B52E-3DA1DED799F9}"/>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Data Flow</a:t>
            </a:r>
          </a:p>
        </p:txBody>
      </p:sp>
      <p:sp>
        <p:nvSpPr>
          <p:cNvPr id="3" name="TextBox 2">
            <a:extLst>
              <a:ext uri="{FF2B5EF4-FFF2-40B4-BE49-F238E27FC236}">
                <a16:creationId xmlns:a16="http://schemas.microsoft.com/office/drawing/2014/main" id="{ACD282C3-A1BF-40E8-9EC4-9CFF9B0832FB}"/>
              </a:ext>
            </a:extLst>
          </p:cNvPr>
          <p:cNvSpPr txBox="1"/>
          <p:nvPr>
            <p:custDataLst>
              <p:tags r:id="rId2"/>
            </p:custDataLst>
          </p:nvPr>
        </p:nvSpPr>
        <p:spPr>
          <a:xfrm>
            <a:off x="2610035" y="2494625"/>
            <a:ext cx="6986722" cy="3323987"/>
          </a:xfrm>
          <a:prstGeom prst="rect">
            <a:avLst/>
          </a:prstGeom>
          <a:noFill/>
        </p:spPr>
        <p:txBody>
          <a:bodyPr wrap="square" rtlCol="0">
            <a:spAutoFit/>
          </a:bodyPr>
          <a:lstStyle/>
          <a:p>
            <a:r>
              <a:rPr lang="en-US" sz="1400" dirty="0">
                <a:latin typeface="Courier New" panose="02070309020205020404" pitchFamily="49" charset="0"/>
                <a:cs typeface="Courier New" panose="02070309020205020404" pitchFamily="49" charset="0"/>
              </a:rPr>
              <a:t>				string name;</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Person(string n) : name(n) {}</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									string agent;</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Actor(string n, string a) : Person(n), agent(a) {}</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											double balance;</a:t>
            </a: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Star(string n, string a, double b) : Actor(n, a), balance(b) {}</a:t>
            </a:r>
          </a:p>
          <a:p>
            <a:endParaRPr lang="en-US" sz="1400" dirty="0">
              <a:latin typeface="Courier New" panose="02070309020205020404" pitchFamily="49" charset="0"/>
              <a:cs typeface="Courier New" panose="02070309020205020404" pitchFamily="49" charset="0"/>
            </a:endParaRPr>
          </a:p>
          <a:p>
            <a:endParaRPr lang="en-US" sz="1400" dirty="0">
              <a:latin typeface="Courier New" panose="02070309020205020404" pitchFamily="49" charset="0"/>
              <a:cs typeface="Courier New" panose="02070309020205020404" pitchFamily="49" charset="0"/>
            </a:endParaRPr>
          </a:p>
          <a:p>
            <a:endParaRPr lang="en-US" sz="1400" dirty="0">
              <a:latin typeface="Courier New" panose="02070309020205020404" pitchFamily="49" charset="0"/>
              <a:cs typeface="Courier New" panose="02070309020205020404" pitchFamily="49" charset="0"/>
            </a:endParaRPr>
          </a:p>
          <a:p>
            <a:r>
              <a:rPr lang="en-US" sz="1400" dirty="0">
                <a:latin typeface="Courier New" panose="02070309020205020404" pitchFamily="49" charset="0"/>
                <a:cs typeface="Courier New" panose="02070309020205020404" pitchFamily="49" charset="0"/>
              </a:rPr>
              <a:t>Star big_star(“John Wayne”, “Cranston Snort”, 5000000);</a:t>
            </a:r>
          </a:p>
        </p:txBody>
      </p:sp>
      <p:sp>
        <p:nvSpPr>
          <p:cNvPr id="9" name="Left Brace 8">
            <a:extLst>
              <a:ext uri="{FF2B5EF4-FFF2-40B4-BE49-F238E27FC236}">
                <a16:creationId xmlns:a16="http://schemas.microsoft.com/office/drawing/2014/main" id="{E8816B6A-57C0-48FC-A75F-5AEAECEF7764}"/>
              </a:ext>
            </a:extLst>
          </p:cNvPr>
          <p:cNvSpPr/>
          <p:nvPr>
            <p:custDataLst>
              <p:tags r:id="rId3"/>
            </p:custDataLst>
          </p:nvPr>
        </p:nvSpPr>
        <p:spPr>
          <a:xfrm>
            <a:off x="2281567" y="2494626"/>
            <a:ext cx="328474" cy="2414725"/>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10" name="Left Brace 9">
            <a:extLst>
              <a:ext uri="{FF2B5EF4-FFF2-40B4-BE49-F238E27FC236}">
                <a16:creationId xmlns:a16="http://schemas.microsoft.com/office/drawing/2014/main" id="{DE8AC43A-722C-41A7-930E-B475EB15034F}"/>
              </a:ext>
            </a:extLst>
          </p:cNvPr>
          <p:cNvSpPr/>
          <p:nvPr>
            <p:custDataLst>
              <p:tags r:id="rId4"/>
            </p:custDataLst>
          </p:nvPr>
        </p:nvSpPr>
        <p:spPr>
          <a:xfrm>
            <a:off x="2337668" y="5379868"/>
            <a:ext cx="210223" cy="438744"/>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en-US" dirty="0"/>
          </a:p>
        </p:txBody>
      </p:sp>
      <p:sp>
        <p:nvSpPr>
          <p:cNvPr id="11" name="TextBox 10">
            <a:extLst>
              <a:ext uri="{FF2B5EF4-FFF2-40B4-BE49-F238E27FC236}">
                <a16:creationId xmlns:a16="http://schemas.microsoft.com/office/drawing/2014/main" id="{52FDE1E0-EACB-4123-8573-D50A4CD9D3A7}"/>
              </a:ext>
            </a:extLst>
          </p:cNvPr>
          <p:cNvSpPr txBox="1"/>
          <p:nvPr>
            <p:custDataLst>
              <p:tags r:id="rId5"/>
            </p:custDataLst>
          </p:nvPr>
        </p:nvSpPr>
        <p:spPr>
          <a:xfrm rot="16200000">
            <a:off x="1811046" y="5424259"/>
            <a:ext cx="559293" cy="369332"/>
          </a:xfrm>
          <a:prstGeom prst="rect">
            <a:avLst/>
          </a:prstGeom>
          <a:noFill/>
        </p:spPr>
        <p:txBody>
          <a:bodyPr wrap="square" rtlCol="0">
            <a:spAutoFit/>
          </a:bodyPr>
          <a:lstStyle/>
          <a:p>
            <a:r>
              <a:rPr lang="en-US" dirty="0"/>
              <a:t>Call</a:t>
            </a:r>
          </a:p>
        </p:txBody>
      </p:sp>
      <p:sp>
        <p:nvSpPr>
          <p:cNvPr id="12" name="TextBox 11">
            <a:extLst>
              <a:ext uri="{FF2B5EF4-FFF2-40B4-BE49-F238E27FC236}">
                <a16:creationId xmlns:a16="http://schemas.microsoft.com/office/drawing/2014/main" id="{01114FA0-678E-4B65-9DC1-C3AE70F99320}"/>
              </a:ext>
            </a:extLst>
          </p:cNvPr>
          <p:cNvSpPr txBox="1"/>
          <p:nvPr>
            <p:custDataLst>
              <p:tags r:id="rId6"/>
            </p:custDataLst>
          </p:nvPr>
        </p:nvSpPr>
        <p:spPr>
          <a:xfrm rot="16200000">
            <a:off x="1313895" y="3524435"/>
            <a:ext cx="1471020" cy="369332"/>
          </a:xfrm>
          <a:prstGeom prst="rect">
            <a:avLst/>
          </a:prstGeom>
          <a:noFill/>
        </p:spPr>
        <p:txBody>
          <a:bodyPr wrap="square" rtlCol="0">
            <a:spAutoFit/>
          </a:bodyPr>
          <a:lstStyle/>
          <a:p>
            <a:r>
              <a:rPr lang="en-US" dirty="0"/>
              <a:t>Constructors</a:t>
            </a:r>
          </a:p>
        </p:txBody>
      </p:sp>
      <p:cxnSp>
        <p:nvCxnSpPr>
          <p:cNvPr id="5" name="Straight Arrow Connector 4">
            <a:extLst>
              <a:ext uri="{FF2B5EF4-FFF2-40B4-BE49-F238E27FC236}">
                <a16:creationId xmlns:a16="http://schemas.microsoft.com/office/drawing/2014/main" id="{70E7A102-2351-4DEF-A8EB-441A8729AECF}"/>
              </a:ext>
            </a:extLst>
          </p:cNvPr>
          <p:cNvCxnSpPr/>
          <p:nvPr/>
        </p:nvCxnSpPr>
        <p:spPr>
          <a:xfrm flipV="1">
            <a:off x="5299969" y="2734322"/>
            <a:ext cx="159798" cy="239269"/>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214742901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0&quot;/&gt;&lt;/TableIndex&gt;&lt;/ShapeTextInfo&gt;"/>
  <p:tag name="PRESENTER_DUMMYTAG" val="&lt;DummyForForceWrite&gt;&lt;/DummyForForceWrite&gt;"/>
  <p:tag name="HTML_SHAPEINFO" val="&lt;ThreeDShapeInfo&gt;&lt;uuid val=&quot;{8214806C-04C4-4759-9F65-2034CF9A7F70}&quot;/&gt;&lt;isInvalidForFieldText val=&quot;0&quot;/&gt;&lt;Image&gt;&lt;filename val=&quot;C:\Users\delroy\AppData\Local\Temp\CP204010713265Session\CPTrustFolder204010713281\PPTImport204016504500\data\asimages\{8214806C-04C4-4759-9F65-2034CF9A7F70}_1.png&quot;/&gt;&lt;left val=&quot;167&quot;/&gt;&lt;top val=&quot;249&quot;/&gt;&lt;width val=&quot;945&quot;/&gt;&lt;height val=&quot;174&quot;/&gt;&lt;hasText val=&quot;1&quot;/&gt;&lt;/Image&gt;&lt;/ThreeDShape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53&quot;/&gt;&lt;/TableIndex&gt;&lt;/ShapeTextInfo&gt;"/>
  <p:tag name="PRESENTER_DUMMYTAG" val="&lt;DummyForForceWrite&gt;&lt;/DummyForForceWrite&gt;"/>
  <p:tag name="HTML_SHAPEINFO" val="&lt;ThreeDShapeInfo&gt;&lt;uuid val=&quot;{2C4CEC38-F77C-4897-B22C-961BA7E3E46D}&quot;/&gt;&lt;isInvalidForFieldText val=&quot;0&quot;/&gt;&lt;Image&gt;&lt;filename val=&quot;C:\Users\delroy\AppData\Local\Temp\CP204010713265Session\CPTrustFolder204010713281\PPTImport204016504500\data\asimages\{2C4CEC38-F77C-4897-B22C-961BA7E3E46D}_1.png&quot;/&gt;&lt;left val=&quot;282&quot;/&gt;&lt;top val=&quot;452&quot;/&gt;&lt;width val=&quot;715&quot;/&gt;&lt;height val=&quot;135&quot;/&gt;&lt;hasText val=&quot;1&quot;/&gt;&lt;/Image&gt;&lt;/ThreeDShape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78758527-613E-4D89-9333-13E7766EB2D3}&quot;/&gt;&lt;isInvalidForFieldText val=&quot;0&quot;/&gt;&lt;Image&gt;&lt;filename val=&quot;C:\Users\delroy\AppData\Local\Temp\CP204010713265Session\CPTrustFolder204010713281\PPTImport204016504500\data\asimages\{78758527-613E-4D89-9333-13E7766EB2D3}_1.png&quot;/&gt;&lt;left val=&quot;167&quot;/&gt;&lt;top val=&quot;647&quot;/&gt;&lt;width val=&quot;159&quot;/&gt;&lt;height val=&quot;35&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4&quot;/&gt;&lt;/TableIndex&gt;&lt;/ShapeTextInfo&gt;"/>
  <p:tag name="HTML_SHAPEINFO" val="&lt;ThreeDShapeInfo&gt;&lt;uuid val=&quot;{89510ECC-872C-4350-B1A0-A2F871F07E08}&quot;/&gt;&lt;isInvalidForFieldText val=&quot;0&quot;/&gt;&lt;Image&gt;&lt;filename val=&quot;C:\Users\delroy\AppData\Local\Temp\CP204010713265Session\CPTrustFolder204010713281\PPTImport204016504500\data\asimages\{89510ECC-872C-4350-B1A0-A2F871F07E08}_2.png&quot;/&gt;&lt;left val=&quot;233&quot;/&gt;&lt;top val=&quot;100&quot;/&gt;&lt;width val=&quot;813&quot;/&gt;&lt;height val=&quot;126&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1&quot;/&gt;&lt;lineCharCount val=&quot;13&quot;/&gt;&lt;lineCharCount val=&quot;2&quot;/&gt;&lt;lineCharCount val=&quot;3&quot;/&gt;&lt;lineCharCount val=&quot;1&quot;/&gt;&lt;lineCharCount val=&quot;28&quot;/&gt;&lt;lineCharCount val=&quot;2&quot;/&gt;&lt;lineCharCount val=&quot;3&quot;/&gt;&lt;lineCharCount val=&quot;1&quot;/&gt;&lt;lineCharCount val=&quot;27&quot;/&gt;&lt;lineCharCount val=&quot;2&quot;/&gt;&lt;lineCharCount val=&quot;2&quot;/&gt;&lt;/TableIndex&gt;&lt;/ShapeTextInfo&gt;"/>
  <p:tag name="HTML_SHAPEINFO" val="&lt;ThreeDShapeInfo&gt;&lt;uuid val=&quot;{3B2E3DDE-D51C-4F69-886D-81785BB18DC6}&quot;/&gt;&lt;isInvalidForFieldText val=&quot;0&quot;/&gt;&lt;Image&gt;&lt;filename val=&quot;C:\Users\delroy\AppData\Local\Temp\CP204010713265Session\CPTrustFolder204010713281\PPTImport204016504500\data\asimages\{3B2E3DDE-D51C-4F69-886D-81785BB18DC6}_2.png&quot;/&gt;&lt;left val=&quot;161&quot;/&gt;&lt;top val=&quot;274&quot;/&gt;&lt;width val=&quot;454&quot;/&gt;&lt;height val=&quot;329&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4&quot;/&gt;&lt;/TableIndex&gt;&lt;/ShapeTextInfo&gt;"/>
  <p:tag name="HTML_SHAPEINFO" val="&lt;ThreeDShapeInfo&gt;&lt;uuid val=&quot;{9AC524A4-58F6-4313-8EC2-09FFC89D04B9}&quot;/&gt;&lt;isInvalidForFieldText val=&quot;0&quot;/&gt;&lt;Image&gt;&lt;filename val=&quot;C:\Users\delroy\AppData\Local\Temp\CP204010713265Session\CPTrustFolder204010713281\PPTImport204016504500\data\asimages\{9AC524A4-58F6-4313-8EC2-09FFC89D04B9}_3.png&quot;/&gt;&lt;left val=&quot;233&quot;/&gt;&lt;top val=&quot;100&quot;/&gt;&lt;width val=&quot;813&quot;/&gt;&lt;height val=&quot;126&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9&quot;/&gt;&lt;lineCharCount val=&quot;39&quot;/&gt;&lt;lineCharCount val=&quot;38&quot;/&gt;&lt;lineCharCount val=&quot;33&quot;/&gt;&lt;lineCharCount val=&quot;40&quot;/&gt;&lt;lineCharCount val=&quot;14&quot;/&gt;&lt;lineCharCount val=&quot;42&quot;/&gt;&lt;lineCharCount val=&quot;7&quot;/&gt;&lt;lineCharCount val=&quot;41&quot;/&gt;&lt;lineCharCount val=&quot;42&quot;/&gt;&lt;/TableIndex&gt;&lt;/ShapeTextInfo&gt;"/>
  <p:tag name="HTML_SHAPEINFO" val="&lt;ThreeDShapeInfo&gt;&lt;uuid val=&quot;{5F00C4A1-4287-4086-9C62-5496BF28028B}&quot;/&gt;&lt;isInvalidForFieldText val=&quot;0&quot;/&gt;&lt;Image&gt;&lt;filename val=&quot;C:\Users\delroy\AppData\Local\Temp\CP204010713265Session\CPTrustFolder204010713281\PPTImport204016504500\data\asimages\{5F00C4A1-4287-4086-9C62-5496BF28028B}_3.png&quot;/&gt;&lt;left val=&quot;161&quot;/&gt;&lt;top val=&quot;273&quot;/&gt;&lt;width val=&quot;479&quot;/&gt;&lt;height val=&quot;329&quot;/&gt;&lt;hasText val=&quot;1&quot;/&gt;&lt;/Image&gt;&lt;/ThreeDShape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 name="HTML_SHAPEINFO" val="&lt;ThreeDShapeInfo&gt;&lt;uuid val=&quot;{51215A4B-E3A0-42C5-A204-A53782D4575D}&quot;/&gt;&lt;isInvalidForFieldText val=&quot;0&quot;/&gt;&lt;Image&gt;&lt;filename val=&quot;C:\Users\delroy\AppData\Local\Temp\CP204010713265Session\CPTrustFolder204010713281\PPTImport204016504500\data\asimages\{51215A4B-E3A0-42C5-A204-A53782D4575D}_4.png&quot;/&gt;&lt;left val=&quot;233&quot;/&gt;&lt;top val=&quot;100&quot;/&gt;&lt;width val=&quot;813&quot;/&gt;&lt;height val=&quot;126&quot;/&gt;&lt;hasText val=&quot;1&quot;/&gt;&lt;/Image&gt;&lt;/ThreeDShape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30&quot;/&gt;&lt;lineCharCount val=&quot;51&quot;/&gt;&lt;lineCharCount val=&quot;39&quot;/&gt;&lt;lineCharCount val=&quot;28&quot;/&gt;&lt;lineCharCount val=&quot;1&quot;/&gt;&lt;lineCharCount val=&quot;55&quot;/&gt;&lt;/TableIndex&gt;&lt;/ShapeTextInfo&gt;"/>
  <p:tag name="HTML_SHAPEINFO" val="&lt;ThreeDShapeInfo&gt;&lt;uuid val=&quot;{619E8C0E-2833-499B-8F91-08AC09B81A34}&quot;/&gt;&lt;isInvalidForFieldText val=&quot;0&quot;/&gt;&lt;Image&gt;&lt;filename val=&quot;C:\Users\delroy\AppData\Local\Temp\CP204010713265Session\CPTrustFolder204010713281\PPTImport204016504500\data\asimages\{619E8C0E-2833-499B-8F91-08AC09B81A34}_4.png&quot;/&gt;&lt;left val=&quot;216&quot;/&gt;&lt;top val=&quot;272&quot;/&gt;&lt;width val=&quot;843&quot;/&gt;&lt;height val=&quot;329&quot;/&gt;&lt;hasText val=&quot;1&quot;/&gt;&lt;/Image&gt;&lt;/ThreeDShape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 name="HTML_SHAPEINFO" val="&lt;ThreeDShapeInfo&gt;&lt;uuid val=&quot;{A78AFDDB-BA17-45CC-99BA-36079A0A9183}&quot;/&gt;&lt;isInvalidForFieldText val=&quot;0&quot;/&gt;&lt;Image&gt;&lt;filename val=&quot;C:\Users\delroy\AppData\Local\Temp\CP204010713265Session\CPTrustFolder204010713281\PPTImport204016504500\data\asimages\{A78AFDDB-BA17-45CC-99BA-36079A0A9183}_5.png&quot;/&gt;&lt;left val=&quot;233&quot;/&gt;&lt;top val=&quot;100&quot;/&gt;&lt;width val=&quot;813&quot;/&gt;&lt;height val=&quot;126&quot;/&gt;&lt;hasText val=&quot;1&quot;/&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5&quot;/&gt;&lt;lineCharCount val=&quot;17&quot;/&gt;&lt;lineCharCount val=&quot;1&quot;/&gt;&lt;lineCharCount val=&quot;30&quot;/&gt;&lt;lineCharCount val=&quot;1&quot;/&gt;&lt;lineCharCount val=&quot;23&quot;/&gt;&lt;lineCharCount val=&quot;1&quot;/&gt;&lt;lineCharCount val=&quot;51&quot;/&gt;&lt;lineCharCount val=&quot;1&quot;/&gt;&lt;lineCharCount val=&quot;27&quot;/&gt;&lt;lineCharCount val=&quot;1&quot;/&gt;&lt;lineCharCount val=&quot;64&quot;/&gt;&lt;lineCharCount val=&quot;1&quot;/&gt;&lt;lineCharCount val=&quot;1&quot;/&gt;&lt;lineCharCount val=&quot;1&quot;/&gt;&lt;lineCharCount val=&quot;55&quot;/&gt;&lt;/TableIndex&gt;&lt;/ShapeTextInfo&gt;"/>
  <p:tag name="HTML_SHAPEINFO" val="&lt;ThreeDShapeInfo&gt;&lt;uuid val=&quot;{BBC15CB9-1FFF-4FC0-A9FD-C32E9AEDC32F}&quot;/&gt;&lt;isInvalidForFieldText val=&quot;0&quot;/&gt;&lt;Image&gt;&lt;filename val=&quot;C:\Users\delroy\AppData\Local\Temp\CP204010713265Session\CPTrustFolder204010713281\PPTImport204016504500\data\asimages\{BBC15CB9-1FFF-4FC0-A9FD-C32E9AEDC32F}_5.png&quot;/&gt;&lt;left val=&quot;271&quot;/&gt;&lt;top val=&quot;260&quot;/&gt;&lt;width val=&quot;736&quot;/&gt;&lt;height val=&quot;354&quot;/&gt;&lt;hasText val=&quot;1&quot;/&gt;&lt;/Image&gt;&lt;/ThreeDShape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4&quot;/&gt;&lt;/TableIndex&gt;&lt;/ShapeTextInfo&gt;"/>
  <p:tag name="HTML_SHAPEINFO" val="&lt;ThreeDShapeInfo&gt;&lt;uuid val=&quot;{27EECD62-89A3-4AE9-A66D-6DEF271DB1FA}&quot;/&gt;&lt;isInvalidForFieldText val=&quot;0&quot;/&gt;&lt;Image&gt;&lt;filename val=&quot;C:\Users\delroy\AppData\Local\Temp\CP204010713265Session\CPTrustFolder204010713281\PPTImport204016504500\data\asimages\{27EECD62-89A3-4AE9-A66D-6DEF271DB1FA}_5.png&quot;/&gt;&lt;left val=&quot;184&quot;/&gt;&lt;top val=&quot;566&quot;/&gt;&lt;width val=&quot;68&quot;/&gt;&lt;height val=&quot;52&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2&quot;/&gt;&lt;/TableIndex&gt;&lt;/ShapeTextInfo&gt;"/>
  <p:tag name="HTML_SHAPEINFO" val="&lt;ThreeDShapeInfo&gt;&lt;uuid val=&quot;{5B76EA46-9F7E-427E-BC67-3F3BC24677A2}&quot;/&gt;&lt;isInvalidForFieldText val=&quot;0&quot;/&gt;&lt;Image&gt;&lt;filename val=&quot;C:\Users\delroy\AppData\Local\Temp\CP204010713265Session\CPTrustFolder204010713281\PPTImport204016504500\data\asimages\{5B76EA46-9F7E-427E-BC67-3F3BC24677A2}_5.png&quot;/&gt;&lt;left val=&quot;132&quot;/&gt;&lt;top val=&quot;366&quot;/&gt;&lt;width val=&quot;161&quot;/&gt;&lt;height val=&quot;52&quot;/&gt;&lt;hasText val=&quot;1&quot;/&gt;&lt;/Image&gt;&lt;/ThreeDShape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 name="HTML_SHAPEINFO" val="&lt;ThreeDShapeInfo&gt;&lt;uuid val=&quot;{270FC90B-9283-4561-9755-D50F2865FC66}&quot;/&gt;&lt;isInvalidForFieldText val=&quot;0&quot;/&gt;&lt;Image&gt;&lt;filename val=&quot;C:\Users\delroy\AppData\Local\Temp\CP204010713265Session\CPTrustFolder204010713281\PPTImport204016504500\data\asimages\{270FC90B-9283-4561-9755-D50F2865FC66}_6.png&quot;/&gt;&lt;left val=&quot;233&quot;/&gt;&lt;top val=&quot;100&quot;/&gt;&lt;width val=&quot;813&quot;/&gt;&lt;height val=&quot;126&quot;/&gt;&lt;hasText val=&quot;1&quot;/&gt;&lt;/Image&gt;&lt;/ThreeDShape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5&quot;/&gt;&lt;lineCharCount val=&quot;17&quot;/&gt;&lt;lineCharCount val=&quot;1&quot;/&gt;&lt;lineCharCount val=&quot;30&quot;/&gt;&lt;lineCharCount val=&quot;1&quot;/&gt;&lt;lineCharCount val=&quot;23&quot;/&gt;&lt;lineCharCount val=&quot;1&quot;/&gt;&lt;lineCharCount val=&quot;51&quot;/&gt;&lt;lineCharCount val=&quot;1&quot;/&gt;&lt;lineCharCount val=&quot;27&quot;/&gt;&lt;lineCharCount val=&quot;1&quot;/&gt;&lt;lineCharCount val=&quot;64&quot;/&gt;&lt;lineCharCount val=&quot;1&quot;/&gt;&lt;lineCharCount val=&quot;1&quot;/&gt;&lt;lineCharCount val=&quot;1&quot;/&gt;&lt;lineCharCount val=&quot;55&quot;/&gt;&lt;/TableIndex&gt;&lt;/ShapeTextInfo&gt;"/>
  <p:tag name="HTML_SHAPEINFO" val="&lt;ThreeDShapeInfo&gt;&lt;uuid val=&quot;{BF830FDF-021F-4319-BD63-575DE19E562C}&quot;/&gt;&lt;isInvalidForFieldText val=&quot;0&quot;/&gt;&lt;Image&gt;&lt;filename val=&quot;C:\Users\delroy\AppData\Local\Temp\CP204010713265Session\CPTrustFolder204010713281\PPTImport204016504500\data\asimages\{BF830FDF-021F-4319-BD63-575DE19E562C}_6.png&quot;/&gt;&lt;left val=&quot;271&quot;/&gt;&lt;top val=&quot;260&quot;/&gt;&lt;width val=&quot;736&quot;/&gt;&lt;height val=&quot;354&quot;/&gt;&lt;hasText val=&quot;1&quot;/&gt;&lt;/Image&gt;&lt;/ThreeDShapeInfo&gt;"/>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4&quot;/&gt;&lt;/TableIndex&gt;&lt;/ShapeTextInfo&gt;"/>
  <p:tag name="HTML_SHAPEINFO" val="&lt;ThreeDShapeInfo&gt;&lt;uuid val=&quot;{E93BBD7A-421A-41B5-BA5D-A4C659C7BDCF}&quot;/&gt;&lt;isInvalidForFieldText val=&quot;0&quot;/&gt;&lt;Image&gt;&lt;filename val=&quot;C:\Users\delroy\AppData\Local\Temp\CP204010713265Session\CPTrustFolder204010713281\PPTImport204016504500\data\asimages\{E93BBD7A-421A-41B5-BA5D-A4C659C7BDCF}_6.png&quot;/&gt;&lt;left val=&quot;184&quot;/&gt;&lt;top val=&quot;566&quot;/&gt;&lt;width val=&quot;68&quot;/&gt;&lt;height val=&quot;52&quot;/&gt;&lt;hasText val=&quot;1&quot;/&gt;&lt;/Image&gt;&lt;/ThreeDShapeInfo&gt;"/>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2&quot;/&gt;&lt;/TableIndex&gt;&lt;/ShapeTextInfo&gt;"/>
  <p:tag name="HTML_SHAPEINFO" val="&lt;ThreeDShapeInfo&gt;&lt;uuid val=&quot;{1F4EC0C5-EA3B-4782-B53D-B82E676191D8}&quot;/&gt;&lt;isInvalidForFieldText val=&quot;0&quot;/&gt;&lt;Image&gt;&lt;filename val=&quot;C:\Users\delroy\AppData\Local\Temp\CP204010713265Session\CPTrustFolder204010713281\PPTImport204016504500\data\asimages\{1F4EC0C5-EA3B-4782-B53D-B82E676191D8}_6.png&quot;/&gt;&lt;left val=&quot;132&quot;/&gt;&lt;top val=&quot;366&quot;/&gt;&lt;width val=&quot;161&quot;/&gt;&lt;height val=&quot;52&quot;/&gt;&lt;hasText val=&quot;1&quot;/&gt;&lt;/Image&gt;&lt;/ThreeDShapeInfo&gt;"/>
</p:tagLst>
</file>

<file path=ppt/tags/tag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 name="HTML_SHAPEINFO" val="&lt;ThreeDShapeInfo&gt;&lt;uuid val=&quot;{E8FCB36B-739F-4883-B280-09F5EC379D11}&quot;/&gt;&lt;isInvalidForFieldText val=&quot;0&quot;/&gt;&lt;Image&gt;&lt;filename val=&quot;C:\Users\delroy\AppData\Local\Temp\CP204010713265Session\CPTrustFolder204010713281\PPTImport204016504500\data\asimages\{E8FCB36B-739F-4883-B280-09F5EC379D11}_7.png&quot;/&gt;&lt;left val=&quot;233&quot;/&gt;&lt;top val=&quot;100&quot;/&gt;&lt;width val=&quot;813&quot;/&gt;&lt;height val=&quot;126&quot;/&gt;&lt;hasText val=&quot;1&quot;/&gt;&lt;/Image&gt;&lt;/ThreeDShapeInfo&gt;"/>
</p:tagLst>
</file>

<file path=ppt/tags/tag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5&quot;/&gt;&lt;lineCharCount val=&quot;17&quot;/&gt;&lt;lineCharCount val=&quot;1&quot;/&gt;&lt;lineCharCount val=&quot;30&quot;/&gt;&lt;lineCharCount val=&quot;1&quot;/&gt;&lt;lineCharCount val=&quot;23&quot;/&gt;&lt;lineCharCount val=&quot;1&quot;/&gt;&lt;lineCharCount val=&quot;51&quot;/&gt;&lt;lineCharCount val=&quot;1&quot;/&gt;&lt;lineCharCount val=&quot;27&quot;/&gt;&lt;lineCharCount val=&quot;1&quot;/&gt;&lt;lineCharCount val=&quot;64&quot;/&gt;&lt;lineCharCount val=&quot;1&quot;/&gt;&lt;lineCharCount val=&quot;1&quot;/&gt;&lt;lineCharCount val=&quot;1&quot;/&gt;&lt;lineCharCount val=&quot;55&quot;/&gt;&lt;/TableIndex&gt;&lt;/ShapeTextInfo&gt;"/>
  <p:tag name="HTML_SHAPEINFO" val="&lt;ThreeDShapeInfo&gt;&lt;uuid val=&quot;{548E3620-9654-4C8C-B66E-7BAE36DF3EFB}&quot;/&gt;&lt;isInvalidForFieldText val=&quot;0&quot;/&gt;&lt;Image&gt;&lt;filename val=&quot;C:\Users\delroy\AppData\Local\Temp\CP204010713265Session\CPTrustFolder204010713281\PPTImport204016504500\data\asimages\{548E3620-9654-4C8C-B66E-7BAE36DF3EFB}_7.png&quot;/&gt;&lt;left val=&quot;271&quot;/&gt;&lt;top val=&quot;260&quot;/&gt;&lt;width val=&quot;736&quot;/&gt;&lt;height val=&quot;354&quot;/&gt;&lt;hasText val=&quot;1&quot;/&gt;&lt;/Image&gt;&lt;/ThreeDShapeInfo&gt;"/>
</p:tagLst>
</file>

<file path=ppt/tags/tag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4&quot;/&gt;&lt;/TableIndex&gt;&lt;/ShapeTextInfo&gt;"/>
  <p:tag name="HTML_SHAPEINFO" val="&lt;ThreeDShapeInfo&gt;&lt;uuid val=&quot;{04DE5C0F-E2D8-41FF-9F0B-1BCAA21A3962}&quot;/&gt;&lt;isInvalidForFieldText val=&quot;0&quot;/&gt;&lt;Image&gt;&lt;filename val=&quot;C:\Users\delroy\AppData\Local\Temp\CP204010713265Session\CPTrustFolder204010713281\PPTImport204016504500\data\asimages\{04DE5C0F-E2D8-41FF-9F0B-1BCAA21A3962}_7.png&quot;/&gt;&lt;left val=&quot;184&quot;/&gt;&lt;top val=&quot;566&quot;/&gt;&lt;width val=&quot;68&quot;/&gt;&lt;height val=&quot;52&quot;/&gt;&lt;hasText val=&quot;1&quot;/&gt;&lt;/Image&gt;&lt;/ThreeDShapeInfo&gt;"/>
</p:tagLst>
</file>

<file path=ppt/tags/tag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2&quot;/&gt;&lt;/TableIndex&gt;&lt;/ShapeTextInfo&gt;"/>
  <p:tag name="HTML_SHAPEINFO" val="&lt;ThreeDShapeInfo&gt;&lt;uuid val=&quot;{958EDE1C-9A5B-48EB-AB38-BD42055415AF}&quot;/&gt;&lt;isInvalidForFieldText val=&quot;0&quot;/&gt;&lt;Image&gt;&lt;filename val=&quot;C:\Users\delroy\AppData\Local\Temp\CP204010713265Session\CPTrustFolder204010713281\PPTImport204016504500\data\asimages\{958EDE1C-9A5B-48EB-AB38-BD42055415AF}_7.png&quot;/&gt;&lt;left val=&quot;132&quot;/&gt;&lt;top val=&quot;366&quot;/&gt;&lt;width val=&quot;161&quot;/&gt;&lt;height val=&quot;52&quot;/&gt;&lt;hasText val=&quot;1&quot;/&gt;&lt;/Image&gt;&lt;/ThreeDShapeInfo&gt;"/>
</p:tagLst>
</file>

<file path=ppt/tags/tag5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 name="HTML_SHAPEINFO" val="&lt;ThreeDShapeInfo&gt;&lt;uuid val=&quot;{3E9C2171-4F2A-4CFB-BC12-F630DEE51B17}&quot;/&gt;&lt;isInvalidForFieldText val=&quot;0&quot;/&gt;&lt;Image&gt;&lt;filename val=&quot;C:\Users\delroy\AppData\Local\Temp\CP204010713265Session\CPTrustFolder204010713281\PPTImport204016504500\data\asimages\{3E9C2171-4F2A-4CFB-BC12-F630DEE51B17}_8.png&quot;/&gt;&lt;left val=&quot;233&quot;/&gt;&lt;top val=&quot;100&quot;/&gt;&lt;width val=&quot;813&quot;/&gt;&lt;height val=&quot;126&quot;/&gt;&lt;hasText val=&quot;1&quot;/&gt;&lt;/Image&gt;&lt;/ThreeDShapeInfo&gt;"/>
</p:tagLst>
</file>

<file path=ppt/tags/tag5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5&quot;/&gt;&lt;lineCharCount val=&quot;17&quot;/&gt;&lt;lineCharCount val=&quot;1&quot;/&gt;&lt;lineCharCount val=&quot;30&quot;/&gt;&lt;lineCharCount val=&quot;1&quot;/&gt;&lt;lineCharCount val=&quot;23&quot;/&gt;&lt;lineCharCount val=&quot;1&quot;/&gt;&lt;lineCharCount val=&quot;51&quot;/&gt;&lt;lineCharCount val=&quot;1&quot;/&gt;&lt;lineCharCount val=&quot;27&quot;/&gt;&lt;lineCharCount val=&quot;1&quot;/&gt;&lt;lineCharCount val=&quot;64&quot;/&gt;&lt;lineCharCount val=&quot;1&quot;/&gt;&lt;lineCharCount val=&quot;1&quot;/&gt;&lt;lineCharCount val=&quot;1&quot;/&gt;&lt;lineCharCount val=&quot;55&quot;/&gt;&lt;/TableIndex&gt;&lt;/ShapeTextInfo&gt;"/>
  <p:tag name="HTML_SHAPEINFO" val="&lt;ThreeDShapeInfo&gt;&lt;uuid val=&quot;{61F42CFE-BF07-4A98-B99B-0A0AE2F3E127}&quot;/&gt;&lt;isInvalidForFieldText val=&quot;0&quot;/&gt;&lt;Image&gt;&lt;filename val=&quot;C:\Users\delroy\AppData\Local\Temp\CP204010713265Session\CPTrustFolder204010713281\PPTImport204016504500\data\asimages\{61F42CFE-BF07-4A98-B99B-0A0AE2F3E127}_8.png&quot;/&gt;&lt;left val=&quot;271&quot;/&gt;&lt;top val=&quot;260&quot;/&gt;&lt;width val=&quot;736&quot;/&gt;&lt;height val=&quot;354&quot;/&gt;&lt;hasText val=&quot;1&quot;/&gt;&lt;/Image&gt;&lt;/ThreeDShapeInfo&gt;"/>
</p:tagLst>
</file>

<file path=ppt/tags/tag5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4&quot;/&gt;&lt;/TableIndex&gt;&lt;/ShapeTextInfo&gt;"/>
  <p:tag name="HTML_SHAPEINFO" val="&lt;ThreeDShapeInfo&gt;&lt;uuid val=&quot;{40DF7117-1003-449C-A66E-494F5ACC2714}&quot;/&gt;&lt;isInvalidForFieldText val=&quot;0&quot;/&gt;&lt;Image&gt;&lt;filename val=&quot;C:\Users\delroy\AppData\Local\Temp\CP204010713265Session\CPTrustFolder204010713281\PPTImport204016504500\data\asimages\{40DF7117-1003-449C-A66E-494F5ACC2714}_8.png&quot;/&gt;&lt;left val=&quot;184&quot;/&gt;&lt;top val=&quot;566&quot;/&gt;&lt;width val=&quot;68&quot;/&gt;&lt;height val=&quot;52&quot;/&gt;&lt;hasText val=&quot;1&quot;/&gt;&lt;/Image&gt;&lt;/ThreeDShapeInfo&gt;"/>
</p:tagLst>
</file>

<file path=ppt/tags/tag5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2&quot;/&gt;&lt;/TableIndex&gt;&lt;/ShapeTextInfo&gt;"/>
  <p:tag name="HTML_SHAPEINFO" val="&lt;ThreeDShapeInfo&gt;&lt;uuid val=&quot;{140E8411-CF61-4434-B1A6-22A91DABB1D2}&quot;/&gt;&lt;isInvalidForFieldText val=&quot;0&quot;/&gt;&lt;Image&gt;&lt;filename val=&quot;C:\Users\delroy\AppData\Local\Temp\CP204010713265Session\CPTrustFolder204010713281\PPTImport204016504500\data\asimages\{140E8411-CF61-4434-B1A6-22A91DABB1D2}_8.png&quot;/&gt;&lt;left val=&quot;132&quot;/&gt;&lt;top val=&quot;366&quot;/&gt;&lt;width val=&quot;161&quot;/&gt;&lt;height val=&quot;52&quot;/&gt;&lt;hasText val=&quot;1&quot;/&gt;&lt;/Image&gt;&lt;/ThreeDShape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635</TotalTime>
  <Words>1315</Words>
  <Application>Microsoft Office PowerPoint</Application>
  <PresentationFormat>Widescreen</PresentationFormat>
  <Paragraphs>120</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Courier New</vt:lpstr>
      <vt:lpstr>Gill Sans MT</vt:lpstr>
      <vt:lpstr>Parcel</vt:lpstr>
      <vt:lpstr>Building Inheritance</vt:lpstr>
      <vt:lpstr>Implementing Inheritance</vt:lpstr>
      <vt:lpstr>Instantiating a Subclass</vt:lpstr>
      <vt:lpstr>Constructor Call Chains</vt:lpstr>
      <vt:lpstr>Data Flow</vt:lpstr>
      <vt:lpstr>Data Flow</vt:lpstr>
      <vt:lpstr>Data Flow</vt:lpstr>
      <vt:lpstr>Data Flow</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Inheritance</dc:title>
  <dc:creator>Delroy Brinkerhoff</dc:creator>
  <cp:lastModifiedBy>Delroy Brinkerhoff</cp:lastModifiedBy>
  <cp:revision>33</cp:revision>
  <dcterms:created xsi:type="dcterms:W3CDTF">2016-07-13T22:03:45Z</dcterms:created>
  <dcterms:modified xsi:type="dcterms:W3CDTF">2023-05-17T12:49:29Z</dcterms:modified>
</cp:coreProperties>
</file>