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3.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4.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6.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7.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8" r:id="rId3"/>
    <p:sldId id="262" r:id="rId4"/>
    <p:sldId id="265" r:id="rId5"/>
    <p:sldId id="264" r:id="rId6"/>
    <p:sldId id="261" r:id="rId7"/>
    <p:sldId id="259"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90A06A-6DC3-4131-89D0-4A9CFC4788D9}" type="datetimeFigureOut">
              <a:rPr lang="en-US" smtClean="0"/>
              <a:t>6/8/2023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F629B0-E342-4E3B-9A94-DE8D74302B3C}" type="slidenum">
              <a:rPr lang="en-US" smtClean="0"/>
              <a:t>‹#›</a:t>
            </a:fld>
            <a:endParaRPr lang="en-US"/>
          </a:p>
        </p:txBody>
      </p:sp>
    </p:spTree>
    <p:extLst>
      <p:ext uri="{BB962C8B-B14F-4D97-AF65-F5344CB8AC3E}">
        <p14:creationId xmlns:p14="http://schemas.microsoft.com/office/powerpoint/2010/main" val="2087696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Association is the only bidirectional class relationship. Bidirectionality makes association the most general constructive relationship and the most difficult to implement. This section introduces the relationship and explores some of its challenges.</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1</a:t>
            </a:fld>
            <a:endParaRPr lang="en-US"/>
          </a:p>
        </p:txBody>
      </p:sp>
    </p:spTree>
    <p:extLst>
      <p:ext uri="{BB962C8B-B14F-4D97-AF65-F5344CB8AC3E}">
        <p14:creationId xmlns:p14="http://schemas.microsoft.com/office/powerpoint/2010/main" val="4117452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think of association as two-way aggregation, reading well in both directions. This view suggests that we already know a lot about the relationship and foreshadows some of its problems. It is a “has-a” or whole-part relationship, so we can say that “a contractor has a project” and, equally well, “a project has a contractor.” This symmetry suggests that both classes simultaneously play the roles of the whole and part classes, rendering the role names “whole” and “part” unhelpful.</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When we build aggregation, we must specify the part class before the whole. But, each class simultaneously plays both roles, so we can’t specify both classes first, creating a specification-order problem.</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2</a:t>
            </a:fld>
            <a:endParaRPr lang="en-US"/>
          </a:p>
        </p:txBody>
      </p:sp>
    </p:spTree>
    <p:extLst>
      <p:ext uri="{BB962C8B-B14F-4D97-AF65-F5344CB8AC3E}">
        <p14:creationId xmlns:p14="http://schemas.microsoft.com/office/powerpoint/2010/main" val="2594347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the UML class relationships attempt to reflect the relationships between the entities we see in the “real world,” the symbols and much of the terminology is arbitrary and artificial. Viewing association as a two-way aggregation doesn’t automatically suggest the UML symbol or role names. At best, the view might suggest using a line with aggregation diamonds at both ends for the association connector. This choice is sensible but is not the one the UML designers made. Instead, the association connector is an undecorated line, which reflects the relationship’s symmetry and bidirectionality.</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Composition and aggregation naturally form whole-part hierarchies. But given association’s symmetry, it doesn’t form a hierarchy, and those roles are no longer appropriate. The two classes are not in a superior-inferior relationship, so they are naturally peers.</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3</a:t>
            </a:fld>
            <a:endParaRPr lang="en-US"/>
          </a:p>
        </p:txBody>
      </p:sp>
    </p:spTree>
    <p:extLst>
      <p:ext uri="{BB962C8B-B14F-4D97-AF65-F5344CB8AC3E}">
        <p14:creationId xmlns:p14="http://schemas.microsoft.com/office/powerpoint/2010/main" val="3630586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Viewing association as a double-ended aggregation does lead to some conceptual understanding. Like aggregation, we build associations with pointers but with a pointer in each class, so the related objects point at each other. This implementation implies that the objects are weakly or loosely bound. So, they have independent lifetimes – the program creates the objects and connects them when convenient – and they can be shared with or bound to other program objects.</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4</a:t>
            </a:fld>
            <a:endParaRPr lang="en-US"/>
          </a:p>
        </p:txBody>
      </p:sp>
    </p:spTree>
    <p:extLst>
      <p:ext uri="{BB962C8B-B14F-4D97-AF65-F5344CB8AC3E}">
        <p14:creationId xmlns:p14="http://schemas.microsoft.com/office/powerpoint/2010/main" val="937209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Association’s directionality sets it apart from the other class relationships. It is the only relationship that operates in both directions, meaning that both classes can send messages, both classes “know about” each other, and given one peer object, the program can navigate to or reach the other.</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5</a:t>
            </a:fld>
            <a:endParaRPr lang="en-US"/>
          </a:p>
        </p:txBody>
      </p:sp>
    </p:spTree>
    <p:extLst>
      <p:ext uri="{BB962C8B-B14F-4D97-AF65-F5344CB8AC3E}">
        <p14:creationId xmlns:p14="http://schemas.microsoft.com/office/powerpoint/2010/main" val="666421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Although labeling or naming the relationship is still optional, we do it more frequently with association than the other relationships. The label or name we choose for the relationship doesn’t change or restrict association’s bidirectionality – it’s still a bidirectional Has-A relationship. But the label may read better in one direction than the other. We can signal the best reading order by adding a simple arrow to the label. Specifying the relationship’s reading direction makes it independent of the relative class orientation in the diagram. In this example, we always read the label from the contractor to the project.</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6</a:t>
            </a:fld>
            <a:endParaRPr lang="en-US"/>
          </a:p>
        </p:txBody>
      </p:sp>
    </p:spTree>
    <p:extLst>
      <p:ext uri="{BB962C8B-B14F-4D97-AF65-F5344CB8AC3E}">
        <p14:creationId xmlns:p14="http://schemas.microsoft.com/office/powerpoint/2010/main" val="25310428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 requires us to specify a class before using its name as a data type. But we can’t do so when two classes point to each other, so we use a </a:t>
            </a:r>
            <a:r>
              <a:rPr lang="en-US" sz="1800" i="1" kern="100" dirty="0">
                <a:effectLst/>
                <a:latin typeface="Calibri" panose="020F0502020204030204" pitchFamily="34" charset="0"/>
                <a:ea typeface="Times New Roman" panose="02020603050405020304" pitchFamily="18" charset="0"/>
                <a:cs typeface="Times New Roman" panose="02020603050405020304" pitchFamily="18" charset="0"/>
              </a:rPr>
              <a:t>forward declaration</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forward declaration introduces a class name – just its name, not its variables or functions - to the compiler; said more formally, it enters the class’s name into the compiler’s symbol table. If we wanted to embed or nest one object in another, as we do for inheritance and composition, the compiler needs to “know” the size of the nested object. It calculates the size by summing the sizes of the object’s member variables. But this information is unavailable through a forward declaration. A pointer’s size is independent of the size of the object to which it points. So, forward declarations work for pointers and only for pointers, making them the workaround for the class specification-order problem.</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7</a:t>
            </a:fld>
            <a:endParaRPr lang="en-US"/>
          </a:p>
        </p:txBody>
      </p:sp>
    </p:spTree>
    <p:extLst>
      <p:ext uri="{BB962C8B-B14F-4D97-AF65-F5344CB8AC3E}">
        <p14:creationId xmlns:p14="http://schemas.microsoft.com/office/powerpoint/2010/main" val="36025632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Association restricts how we organize class members in ways that forward references can’t mitigate. UML class diagrams don’t present enough detail to illustrate the problem or how to work around it, so we turn to C++ code. We usually don’t include the variables implementing a class relationship in a UML diagram, but it helps to clarify the example code.</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Peer1 object sends the foo message to a Peer2 object. The message-sending code is included in the bar member function. To generate the bar function’s machine code, the compiler needs to “know” that “foo” is a class name and that the class has a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parameterless</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function named foo. That’s more information than a forward declaration provides.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Consequently, a peer function sending a message to the opposite peer cannot be </a:t>
            </a:r>
            <a:r>
              <a:rPr lang="en-US" sz="1800" kern="100" dirty="0" err="1">
                <a:effectLst/>
                <a:latin typeface="Calibri" panose="020F0502020204030204" pitchFamily="34" charset="0"/>
                <a:ea typeface="Times New Roman" panose="02020603050405020304" pitchFamily="18" charset="0"/>
                <a:cs typeface="Times New Roman" panose="02020603050405020304" pitchFamily="18" charset="0"/>
              </a:rPr>
              <a:t>inlined</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with the </a:t>
            </a:r>
            <a:r>
              <a:rPr lang="en-US" sz="1800" kern="100" dirty="0">
                <a:effectLst/>
                <a:latin typeface="Calibri" panose="020F0502020204030204" pitchFamily="34" charset="0"/>
                <a:ea typeface="Times New Roman" panose="02020603050405020304" pitchFamily="18" charset="0"/>
                <a:cs typeface="Courier New" panose="02070309020205020404" pitchFamily="49" charset="0"/>
              </a:rPr>
              <a:t>inline</a:t>
            </a: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 keyword or by putting the function body in the class specification. Instead, we can only prototype the function in the class specification and must define it (that is, write the body) in a source code file.</a:t>
            </a:r>
          </a:p>
          <a:p>
            <a:endParaRPr lang="en-US" dirty="0"/>
          </a:p>
        </p:txBody>
      </p:sp>
      <p:sp>
        <p:nvSpPr>
          <p:cNvPr id="4" name="Slide Number Placeholder 3"/>
          <p:cNvSpPr>
            <a:spLocks noGrp="1"/>
          </p:cNvSpPr>
          <p:nvPr>
            <p:ph type="sldNum" sz="quarter" idx="5"/>
          </p:nvPr>
        </p:nvSpPr>
        <p:spPr/>
        <p:txBody>
          <a:bodyPr/>
          <a:lstStyle/>
          <a:p>
            <a:fld id="{08F629B0-E342-4E3B-9A94-DE8D74302B3C}" type="slidenum">
              <a:rPr lang="en-US" smtClean="0"/>
              <a:t>8</a:t>
            </a:fld>
            <a:endParaRPr lang="en-US"/>
          </a:p>
        </p:txBody>
      </p:sp>
    </p:spTree>
    <p:extLst>
      <p:ext uri="{BB962C8B-B14F-4D97-AF65-F5344CB8AC3E}">
        <p14:creationId xmlns:p14="http://schemas.microsoft.com/office/powerpoint/2010/main" val="2496556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6/8/2023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6/8/2023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6/8/2023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6/8/2023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6/8/2023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6/8/2023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6/8/2023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6/8/2023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6/8/2023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6/8/2023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6/8/2023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31.xml"/><Relationship Id="rId7" Type="http://schemas.openxmlformats.org/officeDocument/2006/relationships/slideLayout" Target="../slideLayouts/slideLayout4.xml"/><Relationship Id="rId12" Type="http://schemas.openxmlformats.org/officeDocument/2006/relationships/image" Target="../media/image4.sv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image" Target="../media/image3.png"/><Relationship Id="rId5" Type="http://schemas.openxmlformats.org/officeDocument/2006/relationships/tags" Target="../tags/tag33.xml"/><Relationship Id="rId10" Type="http://schemas.openxmlformats.org/officeDocument/2006/relationships/image" Target="../media/image2.svg"/><Relationship Id="rId4" Type="http://schemas.openxmlformats.org/officeDocument/2006/relationships/tags" Target="../tags/tag32.xml"/><Relationship Id="rId9"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37.xml"/><Relationship Id="rId7" Type="http://schemas.openxmlformats.org/officeDocument/2006/relationships/notesSlide" Target="../notesSlides/notesSlide3.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2.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image" Target="../media/image6.svg"/></Relationships>
</file>

<file path=ppt/slides/_rels/slide4.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image" Target="../media/image8.svg"/><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image" Target="../media/image7.png"/><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image" Target="../media/image10.sv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9.png"/><Relationship Id="rId5" Type="http://schemas.openxmlformats.org/officeDocument/2006/relationships/notesSlide" Target="../notesSlides/notesSlide5.xml"/><Relationship Id="rId4"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tags" Target="../tags/tag48.xml"/><Relationship Id="rId7" Type="http://schemas.openxmlformats.org/officeDocument/2006/relationships/image" Target="../media/image12.svg"/><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11.png"/><Relationship Id="rId5" Type="http://schemas.openxmlformats.org/officeDocument/2006/relationships/notesSlide" Target="../notesSlides/notesSlide6.xml"/><Relationship Id="rId4" Type="http://schemas.openxmlformats.org/officeDocument/2006/relationships/slideLayout" Target="../slideLayouts/slideLayout4.xml"/><Relationship Id="rId9"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notesSlide" Target="../notesSlides/notesSlide7.xml"/><Relationship Id="rId4"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image" Target="../media/image16.svg"/><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image" Target="../media/image15.png"/><Relationship Id="rId5" Type="http://schemas.openxmlformats.org/officeDocument/2006/relationships/notesSlide" Target="../notesSlides/notesSlide8.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Association</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A bidirectional constructive relationship</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9F26AF7-9AC1-49A4-8F89-2C63E1C0A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B1E4997-677F-C108-F26D-BEA4914D4620}"/>
              </a:ext>
            </a:extLst>
          </p:cNvPr>
          <p:cNvSpPr>
            <a:spLocks noGrp="1"/>
          </p:cNvSpPr>
          <p:nvPr>
            <p:ph type="title"/>
            <p:custDataLst>
              <p:tags r:id="rId2"/>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Association:</a:t>
            </a:r>
            <a:br>
              <a:rPr lang="en-US" sz="3200" dirty="0"/>
            </a:br>
            <a:r>
              <a:rPr lang="en-US" sz="3200" dirty="0"/>
              <a:t>Double-Ended Aggregation</a:t>
            </a:r>
          </a:p>
        </p:txBody>
      </p:sp>
      <p:pic>
        <p:nvPicPr>
          <p:cNvPr id="6" name="Content Placeholder 5">
            <a:extLst>
              <a:ext uri="{FF2B5EF4-FFF2-40B4-BE49-F238E27FC236}">
                <a16:creationId xmlns:a16="http://schemas.microsoft.com/office/drawing/2014/main" id="{AFE180A7-93BE-CB75-3E98-D6B4162A365E}"/>
              </a:ext>
            </a:extLst>
          </p:cNvPr>
          <p:cNvPicPr>
            <a:picLocks noGrp="1" noChangeAspect="1"/>
          </p:cNvPicPr>
          <p:nvPr>
            <p:ph sz="half" idx="1"/>
            <p:custDataLst>
              <p:tags r:id="rId3"/>
            </p:custDataLst>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556004" y="1577330"/>
            <a:ext cx="4297680" cy="1322363"/>
          </a:xfrm>
          <a:prstGeom prst="rect">
            <a:avLst/>
          </a:prstGeom>
        </p:spPr>
      </p:pic>
      <p:pic>
        <p:nvPicPr>
          <p:cNvPr id="8" name="Content Placeholder 7">
            <a:extLst>
              <a:ext uri="{FF2B5EF4-FFF2-40B4-BE49-F238E27FC236}">
                <a16:creationId xmlns:a16="http://schemas.microsoft.com/office/drawing/2014/main" id="{ADF8698C-96AE-F23B-0F52-C5BFACDDF9EB}"/>
              </a:ext>
            </a:extLst>
          </p:cNvPr>
          <p:cNvPicPr>
            <a:picLocks noGrp="1" noChangeAspect="1"/>
          </p:cNvPicPr>
          <p:nvPr>
            <p:ph sz="half" idx="2"/>
            <p:custDataLst>
              <p:tags r:id="rId4"/>
            </p:custDataLst>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338316" y="1577330"/>
            <a:ext cx="4297680" cy="1322363"/>
          </a:xfrm>
          <a:prstGeom prst="rect">
            <a:avLst/>
          </a:prstGeom>
        </p:spPr>
      </p:pic>
      <p:sp>
        <p:nvSpPr>
          <p:cNvPr id="9" name="TextBox 8">
            <a:extLst>
              <a:ext uri="{FF2B5EF4-FFF2-40B4-BE49-F238E27FC236}">
                <a16:creationId xmlns:a16="http://schemas.microsoft.com/office/drawing/2014/main" id="{7985EC54-E8B2-99B6-1AD7-AAE4A5EE0AC4}"/>
              </a:ext>
            </a:extLst>
          </p:cNvPr>
          <p:cNvSpPr txBox="1"/>
          <p:nvPr>
            <p:custDataLst>
              <p:tags r:id="rId5"/>
            </p:custDataLst>
          </p:nvPr>
        </p:nvSpPr>
        <p:spPr>
          <a:xfrm>
            <a:off x="1938187" y="3056797"/>
            <a:ext cx="3533314" cy="369332"/>
          </a:xfrm>
          <a:prstGeom prst="rect">
            <a:avLst/>
          </a:prstGeom>
          <a:noFill/>
        </p:spPr>
        <p:txBody>
          <a:bodyPr wrap="square" rtlCol="0">
            <a:spAutoFit/>
          </a:bodyPr>
          <a:lstStyle/>
          <a:p>
            <a:pPr algn="ctr"/>
            <a:r>
              <a:rPr lang="en-US" dirty="0"/>
              <a:t>A contractor has-a project</a:t>
            </a:r>
          </a:p>
        </p:txBody>
      </p:sp>
      <p:sp>
        <p:nvSpPr>
          <p:cNvPr id="10" name="TextBox 9">
            <a:extLst>
              <a:ext uri="{FF2B5EF4-FFF2-40B4-BE49-F238E27FC236}">
                <a16:creationId xmlns:a16="http://schemas.microsoft.com/office/drawing/2014/main" id="{B925DCAB-0D36-C3D7-E857-42D61AE658A1}"/>
              </a:ext>
            </a:extLst>
          </p:cNvPr>
          <p:cNvSpPr txBox="1"/>
          <p:nvPr>
            <p:custDataLst>
              <p:tags r:id="rId6"/>
            </p:custDataLst>
          </p:nvPr>
        </p:nvSpPr>
        <p:spPr>
          <a:xfrm>
            <a:off x="6720501" y="3057654"/>
            <a:ext cx="3533313" cy="369332"/>
          </a:xfrm>
          <a:prstGeom prst="rect">
            <a:avLst/>
          </a:prstGeom>
          <a:noFill/>
        </p:spPr>
        <p:txBody>
          <a:bodyPr wrap="square" rtlCol="0">
            <a:spAutoFit/>
          </a:bodyPr>
          <a:lstStyle/>
          <a:p>
            <a:pPr algn="ctr"/>
            <a:r>
              <a:rPr lang="en-US" dirty="0"/>
              <a:t>A project has-a contractor</a:t>
            </a:r>
          </a:p>
        </p:txBody>
      </p:sp>
    </p:spTree>
    <p:extLst>
      <p:ext uri="{BB962C8B-B14F-4D97-AF65-F5344CB8AC3E}">
        <p14:creationId xmlns:p14="http://schemas.microsoft.com/office/powerpoint/2010/main" val="181719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7A467F-2E87-D50A-1A98-5ECD6A6950C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Association:</a:t>
            </a:r>
            <a:br>
              <a:rPr lang="en-US" dirty="0"/>
            </a:br>
            <a:r>
              <a:rPr lang="en-US" dirty="0"/>
              <a:t>UML Symbol and Class Roles</a:t>
            </a:r>
          </a:p>
        </p:txBody>
      </p:sp>
      <p:sp>
        <p:nvSpPr>
          <p:cNvPr id="6" name="Content Placeholder 5">
            <a:extLst>
              <a:ext uri="{FF2B5EF4-FFF2-40B4-BE49-F238E27FC236}">
                <a16:creationId xmlns:a16="http://schemas.microsoft.com/office/drawing/2014/main" id="{C811BC2D-764F-4B2E-9466-5D6662CA2518}"/>
              </a:ext>
            </a:extLst>
          </p:cNvPr>
          <p:cNvSpPr>
            <a:spLocks noGrp="1"/>
          </p:cNvSpPr>
          <p:nvPr>
            <p:ph idx="1"/>
            <p:custDataLst>
              <p:tags r:id="rId2"/>
            </p:custDataLst>
          </p:nvPr>
        </p:nvSpPr>
        <p:spPr>
          <a:xfrm>
            <a:off x="2231136" y="2638044"/>
            <a:ext cx="7729728" cy="3101983"/>
          </a:xfrm>
        </p:spPr>
        <p:txBody>
          <a:bodyPr/>
          <a:lstStyle/>
          <a:p>
            <a:r>
              <a:rPr lang="en-US" dirty="0"/>
              <a:t>Symmetric connector: neither end decorated</a:t>
            </a:r>
          </a:p>
          <a:p>
            <a:r>
              <a:rPr lang="en-US" dirty="0"/>
              <a:t>Classes are peers</a:t>
            </a:r>
          </a:p>
        </p:txBody>
      </p:sp>
      <p:pic>
        <p:nvPicPr>
          <p:cNvPr id="9" name="Content Placeholder 8">
            <a:extLst>
              <a:ext uri="{FF2B5EF4-FFF2-40B4-BE49-F238E27FC236}">
                <a16:creationId xmlns:a16="http://schemas.microsoft.com/office/drawing/2014/main" id="{F47140F8-B87E-6F48-B98A-8705B4AC25B5}"/>
              </a:ext>
            </a:extLst>
          </p:cNvPr>
          <p:cNvPicPr>
            <a:picLocks noGrp="1" noChangeAspect="1"/>
          </p:cNvPicPr>
          <p:nvPr>
            <p:ph sz="half" idx="4294967295"/>
            <p:custDataLst>
              <p:tags r:id="rId3"/>
            </p:custDataLst>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911965" y="4189035"/>
            <a:ext cx="4368069" cy="1601625"/>
          </a:xfrm>
        </p:spPr>
      </p:pic>
      <p:sp>
        <p:nvSpPr>
          <p:cNvPr id="4" name="TextBox 3">
            <a:extLst>
              <a:ext uri="{FF2B5EF4-FFF2-40B4-BE49-F238E27FC236}">
                <a16:creationId xmlns:a16="http://schemas.microsoft.com/office/drawing/2014/main" id="{F66E5AD1-6DC8-3875-1A3F-E263E8D0E686}"/>
              </a:ext>
            </a:extLst>
          </p:cNvPr>
          <p:cNvSpPr txBox="1"/>
          <p:nvPr>
            <p:custDataLst>
              <p:tags r:id="rId4"/>
            </p:custDataLst>
          </p:nvPr>
        </p:nvSpPr>
        <p:spPr>
          <a:xfrm>
            <a:off x="4209653" y="4180668"/>
            <a:ext cx="1431242" cy="338554"/>
          </a:xfrm>
          <a:prstGeom prst="rect">
            <a:avLst/>
          </a:prstGeom>
          <a:noFill/>
        </p:spPr>
        <p:txBody>
          <a:bodyPr wrap="square" rtlCol="0">
            <a:spAutoFit/>
          </a:bodyPr>
          <a:lstStyle/>
          <a:p>
            <a:pPr algn="ctr"/>
            <a:r>
              <a:rPr lang="en-US" sz="1600" dirty="0"/>
              <a:t>Peer</a:t>
            </a:r>
          </a:p>
        </p:txBody>
      </p:sp>
      <p:sp>
        <p:nvSpPr>
          <p:cNvPr id="7" name="TextBox 6">
            <a:extLst>
              <a:ext uri="{FF2B5EF4-FFF2-40B4-BE49-F238E27FC236}">
                <a16:creationId xmlns:a16="http://schemas.microsoft.com/office/drawing/2014/main" id="{17A5E6CB-6F4D-C2EB-B407-600DAE5D1683}"/>
              </a:ext>
            </a:extLst>
          </p:cNvPr>
          <p:cNvSpPr txBox="1"/>
          <p:nvPr>
            <p:custDataLst>
              <p:tags r:id="rId5"/>
            </p:custDataLst>
          </p:nvPr>
        </p:nvSpPr>
        <p:spPr>
          <a:xfrm>
            <a:off x="6546431" y="4166395"/>
            <a:ext cx="1431242" cy="338554"/>
          </a:xfrm>
          <a:prstGeom prst="rect">
            <a:avLst/>
          </a:prstGeom>
          <a:noFill/>
        </p:spPr>
        <p:txBody>
          <a:bodyPr wrap="square" rtlCol="0">
            <a:spAutoFit/>
          </a:bodyPr>
          <a:lstStyle/>
          <a:p>
            <a:pPr algn="ctr"/>
            <a:r>
              <a:rPr lang="en-US" sz="1600" dirty="0"/>
              <a:t>Peer</a:t>
            </a:r>
          </a:p>
        </p:txBody>
      </p:sp>
    </p:spTree>
    <p:extLst>
      <p:ext uri="{BB962C8B-B14F-4D97-AF65-F5344CB8AC3E}">
        <p14:creationId xmlns:p14="http://schemas.microsoft.com/office/powerpoint/2010/main" val="2556315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67A467F-2E87-D50A-1A98-5ECD6A6950CA}"/>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Additional Association</a:t>
            </a:r>
            <a:br>
              <a:rPr lang="en-US" dirty="0"/>
            </a:br>
            <a:r>
              <a:rPr lang="en-US" dirty="0"/>
              <a:t>Characteristics</a:t>
            </a:r>
          </a:p>
        </p:txBody>
      </p:sp>
      <p:sp>
        <p:nvSpPr>
          <p:cNvPr id="6" name="Content Placeholder 5">
            <a:extLst>
              <a:ext uri="{FF2B5EF4-FFF2-40B4-BE49-F238E27FC236}">
                <a16:creationId xmlns:a16="http://schemas.microsoft.com/office/drawing/2014/main" id="{C811BC2D-764F-4B2E-9466-5D6662CA2518}"/>
              </a:ext>
            </a:extLst>
          </p:cNvPr>
          <p:cNvSpPr>
            <a:spLocks noGrp="1"/>
          </p:cNvSpPr>
          <p:nvPr>
            <p:ph sz="half" idx="1"/>
            <p:custDataLst>
              <p:tags r:id="rId2"/>
            </p:custDataLst>
          </p:nvPr>
        </p:nvSpPr>
        <p:spPr>
          <a:xfrm>
            <a:off x="1581912" y="2638044"/>
            <a:ext cx="4271771" cy="3101982"/>
          </a:xfrm>
        </p:spPr>
        <p:txBody>
          <a:bodyPr>
            <a:normAutofit fontScale="92500" lnSpcReduction="20000"/>
          </a:bodyPr>
          <a:lstStyle/>
          <a:p>
            <a:r>
              <a:rPr lang="en-US" sz="1900" dirty="0"/>
              <a:t>“Has-A” reading well in both directions</a:t>
            </a:r>
          </a:p>
          <a:p>
            <a:r>
              <a:rPr lang="en-US" sz="1900" dirty="0"/>
              <a:t>Implemented with pointer in both classes</a:t>
            </a:r>
          </a:p>
          <a:p>
            <a:r>
              <a:rPr lang="en-US" sz="1900" dirty="0"/>
              <a:t>Weak or loose binding</a:t>
            </a:r>
          </a:p>
          <a:p>
            <a:pPr lvl="1"/>
            <a:r>
              <a:rPr lang="en-US" sz="1900" dirty="0"/>
              <a:t>Independent lifetimes</a:t>
            </a:r>
          </a:p>
          <a:p>
            <a:pPr lvl="1"/>
            <a:r>
              <a:rPr lang="en-US" sz="1900" dirty="0"/>
              <a:t>Objects are shareable</a:t>
            </a:r>
          </a:p>
        </p:txBody>
      </p:sp>
      <p:sp>
        <p:nvSpPr>
          <p:cNvPr id="3" name="Content Placeholder 2">
            <a:extLst>
              <a:ext uri="{FF2B5EF4-FFF2-40B4-BE49-F238E27FC236}">
                <a16:creationId xmlns:a16="http://schemas.microsoft.com/office/drawing/2014/main" id="{1BB60258-DAE0-E67F-00BF-CDD233D1C2BE}"/>
              </a:ext>
            </a:extLst>
          </p:cNvPr>
          <p:cNvSpPr>
            <a:spLocks noGrp="1"/>
          </p:cNvSpPr>
          <p:nvPr>
            <p:ph sz="half" idx="2"/>
            <p:custDataLst>
              <p:tags r:id="rId3"/>
            </p:custDataLst>
          </p:nvPr>
        </p:nvSpPr>
        <p:spPr>
          <a:xfrm>
            <a:off x="6338315" y="2638044"/>
            <a:ext cx="4270247" cy="3101982"/>
          </a:xfrm>
        </p:spPr>
        <p:txBody>
          <a:bodyPr>
            <a:normAutofit fontScale="92500" lnSpcReduction="20000"/>
          </a:bodyPr>
          <a:lstStyle/>
          <a:p>
            <a:pPr marL="0" indent="0">
              <a:lnSpc>
                <a:spcPct val="120000"/>
              </a:lnSpc>
              <a:spcBef>
                <a:spcPts val="0"/>
              </a:spcBef>
              <a:buNone/>
            </a:pPr>
            <a:r>
              <a:rPr lang="en-US" dirty="0">
                <a:latin typeface="Consolas" panose="020B0609020204030204" pitchFamily="49" charset="0"/>
              </a:rPr>
              <a:t>class contractor</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private:</a:t>
            </a:r>
          </a:p>
          <a:p>
            <a:pPr marL="0" indent="0">
              <a:lnSpc>
                <a:spcPct val="120000"/>
              </a:lnSpc>
              <a:spcBef>
                <a:spcPts val="0"/>
              </a:spcBef>
              <a:buNone/>
            </a:pPr>
            <a:r>
              <a:rPr lang="en-US" dirty="0">
                <a:latin typeface="Consolas" panose="020B0609020204030204" pitchFamily="49" charset="0"/>
              </a:rPr>
              <a:t>        project</a:t>
            </a:r>
            <a:r>
              <a:rPr lang="en-US" dirty="0">
                <a:solidFill>
                  <a:srgbClr val="FF0000"/>
                </a:solidFill>
                <a:latin typeface="Consolas" panose="020B0609020204030204" pitchFamily="49" charset="0"/>
              </a:rPr>
              <a:t>*</a:t>
            </a:r>
            <a:r>
              <a:rPr lang="en-US" dirty="0">
                <a:latin typeface="Consolas" panose="020B0609020204030204" pitchFamily="49" charset="0"/>
              </a:rPr>
              <a:t> theProject;</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endParaRPr lang="en-US" dirty="0">
              <a:latin typeface="Consolas" panose="020B0609020204030204" pitchFamily="49" charset="0"/>
            </a:endParaRPr>
          </a:p>
          <a:p>
            <a:pPr marL="0" indent="0">
              <a:lnSpc>
                <a:spcPct val="120000"/>
              </a:lnSpc>
              <a:spcBef>
                <a:spcPts val="0"/>
              </a:spcBef>
              <a:buNone/>
            </a:pPr>
            <a:r>
              <a:rPr lang="en-US" dirty="0">
                <a:latin typeface="Consolas" panose="020B0609020204030204" pitchFamily="49" charset="0"/>
              </a:rPr>
              <a:t>class project</a:t>
            </a:r>
          </a:p>
          <a:p>
            <a:pPr marL="0" indent="0">
              <a:lnSpc>
                <a:spcPct val="120000"/>
              </a:lnSpc>
              <a:spcBef>
                <a:spcPts val="0"/>
              </a:spcBef>
              <a:buNone/>
            </a:pPr>
            <a:r>
              <a:rPr lang="en-US" dirty="0">
                <a:latin typeface="Consolas" panose="020B0609020204030204" pitchFamily="49" charset="0"/>
              </a:rPr>
              <a:t>{</a:t>
            </a:r>
          </a:p>
          <a:p>
            <a:pPr marL="0" indent="0">
              <a:lnSpc>
                <a:spcPct val="120000"/>
              </a:lnSpc>
              <a:spcBef>
                <a:spcPts val="0"/>
              </a:spcBef>
              <a:buNone/>
            </a:pPr>
            <a:r>
              <a:rPr lang="en-US" dirty="0">
                <a:latin typeface="Consolas" panose="020B0609020204030204" pitchFamily="49" charset="0"/>
              </a:rPr>
              <a:t>    private:</a:t>
            </a:r>
          </a:p>
          <a:p>
            <a:pPr marL="0" indent="0">
              <a:lnSpc>
                <a:spcPct val="120000"/>
              </a:lnSpc>
              <a:spcBef>
                <a:spcPts val="0"/>
              </a:spcBef>
              <a:buNone/>
            </a:pPr>
            <a:r>
              <a:rPr lang="en-US" dirty="0">
                <a:latin typeface="Consolas" panose="020B0609020204030204" pitchFamily="49" charset="0"/>
              </a:rPr>
              <a:t>        contractor</a:t>
            </a:r>
            <a:r>
              <a:rPr lang="en-US" dirty="0">
                <a:solidFill>
                  <a:srgbClr val="FF0000"/>
                </a:solidFill>
                <a:latin typeface="Consolas" panose="020B0609020204030204" pitchFamily="49" charset="0"/>
              </a:rPr>
              <a:t>*</a:t>
            </a:r>
            <a:r>
              <a:rPr lang="en-US" dirty="0">
                <a:latin typeface="Consolas" panose="020B0609020204030204" pitchFamily="49" charset="0"/>
              </a:rPr>
              <a:t> theContractor;</a:t>
            </a:r>
          </a:p>
          <a:p>
            <a:pPr marL="0" indent="0">
              <a:lnSpc>
                <a:spcPct val="120000"/>
              </a:lnSpc>
              <a:spcBef>
                <a:spcPts val="0"/>
              </a:spcBef>
              <a:buNone/>
            </a:pPr>
            <a:r>
              <a:rPr lang="en-US" dirty="0">
                <a:latin typeface="Consolas" panose="020B0609020204030204" pitchFamily="49" charset="0"/>
              </a:rPr>
              <a:t>}</a:t>
            </a:r>
          </a:p>
        </p:txBody>
      </p:sp>
      <p:pic>
        <p:nvPicPr>
          <p:cNvPr id="11" name="Graphic 10">
            <a:extLst>
              <a:ext uri="{FF2B5EF4-FFF2-40B4-BE49-F238E27FC236}">
                <a16:creationId xmlns:a16="http://schemas.microsoft.com/office/drawing/2014/main" id="{0D4C2BA4-1F73-70C6-9418-0026E14C0D3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170108" y="4235070"/>
            <a:ext cx="3095378" cy="1658238"/>
          </a:xfrm>
          <a:prstGeom prst="rect">
            <a:avLst/>
          </a:prstGeom>
        </p:spPr>
      </p:pic>
    </p:spTree>
    <p:extLst>
      <p:ext uri="{BB962C8B-B14F-4D97-AF65-F5344CB8AC3E}">
        <p14:creationId xmlns:p14="http://schemas.microsoft.com/office/powerpoint/2010/main" val="2620269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C7FF834-B204-4967-8D47-8BB36EAF0EF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6858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780A22D-61EA-43E3-BD94-3E39CF9021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2"/>
            </p:custDataLst>
            <p:extLst>
              <p:ext uri="{386F3935-93C4-4BCD-93E2-E3B085C9AB24}">
                <p16:designElem xmlns:p16="http://schemas.microsoft.com/office/powerpoint/2015/main" val="1"/>
              </p:ext>
            </p:extLst>
          </p:nvPr>
        </p:nvSpPr>
        <p:spPr>
          <a:xfrm>
            <a:off x="0" y="4918509"/>
            <a:ext cx="12192000" cy="193949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80A1267-354A-FE0B-8F19-D661B3A0A383}"/>
              </a:ext>
            </a:extLst>
          </p:cNvPr>
          <p:cNvSpPr>
            <a:spLocks noGrp="1"/>
          </p:cNvSpPr>
          <p:nvPr>
            <p:ph type="title"/>
            <p:custDataLst>
              <p:tags r:id="rId3"/>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Directionality Drives association</a:t>
            </a:r>
          </a:p>
        </p:txBody>
      </p:sp>
      <p:pic>
        <p:nvPicPr>
          <p:cNvPr id="4" name="Graphic 3">
            <a:extLst>
              <a:ext uri="{FF2B5EF4-FFF2-40B4-BE49-F238E27FC236}">
                <a16:creationId xmlns:a16="http://schemas.microsoft.com/office/drawing/2014/main" id="{DCF16E97-E4C7-8EFF-485C-D515EE04B2D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35267" y="1250592"/>
            <a:ext cx="10921466" cy="2080279"/>
          </a:xfrm>
          <a:prstGeom prst="rect">
            <a:avLst/>
          </a:prstGeom>
        </p:spPr>
      </p:pic>
    </p:spTree>
    <p:extLst>
      <p:ext uri="{BB962C8B-B14F-4D97-AF65-F5344CB8AC3E}">
        <p14:creationId xmlns:p14="http://schemas.microsoft.com/office/powerpoint/2010/main" val="21115786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DD481-296F-B7D0-3D73-144F394D0988}"/>
              </a:ext>
            </a:extLst>
          </p:cNvPr>
          <p:cNvSpPr>
            <a:spLocks noGrp="1"/>
          </p:cNvSpPr>
          <p:nvPr>
            <p:ph type="title"/>
            <p:custDataLst>
              <p:tags r:id="rId1"/>
            </p:custDataLst>
          </p:nvPr>
        </p:nvSpPr>
        <p:spPr bwMode="black">
          <a:xfrm>
            <a:off x="5138928" y="964692"/>
            <a:ext cx="6092952"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Reading Direction</a:t>
            </a:r>
          </a:p>
        </p:txBody>
      </p:sp>
      <p:pic>
        <p:nvPicPr>
          <p:cNvPr id="6" name="Content Placeholder 5">
            <a:extLst>
              <a:ext uri="{FF2B5EF4-FFF2-40B4-BE49-F238E27FC236}">
                <a16:creationId xmlns:a16="http://schemas.microsoft.com/office/drawing/2014/main" id="{34299453-B5B9-2E39-A2E7-26E44D0894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0121" y="1533782"/>
            <a:ext cx="3707652" cy="1165262"/>
          </a:xfrm>
          <a:prstGeom prst="rect">
            <a:avLst/>
          </a:prstGeom>
          <a:ln w="31750" cap="sq">
            <a:solidFill>
              <a:srgbClr val="FFFFFF"/>
            </a:solidFill>
            <a:miter lim="800000"/>
          </a:ln>
        </p:spPr>
      </p:pic>
      <p:pic>
        <p:nvPicPr>
          <p:cNvPr id="8" name="Content Placeholder 7">
            <a:extLst>
              <a:ext uri="{FF2B5EF4-FFF2-40B4-BE49-F238E27FC236}">
                <a16:creationId xmlns:a16="http://schemas.microsoft.com/office/drawing/2014/main" id="{655DA19C-D2EB-8E1D-20DF-8376A04001EE}"/>
              </a:ext>
            </a:extLst>
          </p:cNvPr>
          <p:cNvPicPr>
            <a:picLocks noGrp="1" noChangeAspect="1"/>
          </p:cNvPicPr>
          <p:nvPr>
            <p:ph sz="half" idx="2"/>
            <p:custDataLst>
              <p:tags r:id="rId2"/>
            </p:custDataLst>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0120" y="4154505"/>
            <a:ext cx="3707652" cy="1165262"/>
          </a:xfrm>
          <a:prstGeom prst="rect">
            <a:avLst/>
          </a:prstGeom>
          <a:ln w="31750" cap="sq">
            <a:solidFill>
              <a:srgbClr val="FFFFFF"/>
            </a:solidFill>
            <a:miter lim="800000"/>
          </a:ln>
        </p:spPr>
      </p:pic>
      <p:sp>
        <p:nvSpPr>
          <p:cNvPr id="12" name="Content Placeholder 11">
            <a:extLst>
              <a:ext uri="{FF2B5EF4-FFF2-40B4-BE49-F238E27FC236}">
                <a16:creationId xmlns:a16="http://schemas.microsoft.com/office/drawing/2014/main" id="{5D1E75D9-AF9D-EB55-7641-253E338EC83B}"/>
              </a:ext>
            </a:extLst>
          </p:cNvPr>
          <p:cNvSpPr>
            <a:spLocks noGrp="1"/>
          </p:cNvSpPr>
          <p:nvPr>
            <p:ph sz="half" idx="1"/>
            <p:custDataLst>
              <p:tags r:id="rId3"/>
            </p:custDataLst>
          </p:nvPr>
        </p:nvSpPr>
        <p:spPr>
          <a:xfrm>
            <a:off x="5089646" y="2475145"/>
            <a:ext cx="6142233" cy="3409259"/>
          </a:xfrm>
        </p:spPr>
        <p:txBody>
          <a:bodyPr vert="horz" lIns="91440" tIns="45720" rIns="91440" bIns="45720" rtlCol="0">
            <a:normAutofit/>
          </a:bodyPr>
          <a:lstStyle/>
          <a:p>
            <a:r>
              <a:rPr lang="en-US" dirty="0"/>
              <a:t>Relationship is still bidirectional</a:t>
            </a:r>
          </a:p>
          <a:p>
            <a:r>
              <a:rPr lang="en-US" dirty="0"/>
              <a:t>“Has-A” still reads in both directions</a:t>
            </a:r>
          </a:p>
          <a:p>
            <a:r>
              <a:rPr lang="en-US" dirty="0"/>
              <a:t>Reading direction only applies to the relationship label</a:t>
            </a:r>
          </a:p>
          <a:p>
            <a:pPr lvl="1"/>
            <a:r>
              <a:rPr lang="en-US" dirty="0"/>
              <a:t>In English, “a contractor works on a project” sounds okay</a:t>
            </a:r>
          </a:p>
          <a:p>
            <a:pPr lvl="1"/>
            <a:r>
              <a:rPr lang="en-US" dirty="0"/>
              <a:t>In English, “A project works on a contractor” has a different, strange meaning</a:t>
            </a:r>
          </a:p>
          <a:p>
            <a:pPr lvl="1"/>
            <a:r>
              <a:rPr lang="en-US" dirty="0"/>
              <a:t>Indicate the best reading direction with an arrow</a:t>
            </a:r>
          </a:p>
        </p:txBody>
      </p:sp>
    </p:spTree>
    <p:extLst>
      <p:ext uri="{BB962C8B-B14F-4D97-AF65-F5344CB8AC3E}">
        <p14:creationId xmlns:p14="http://schemas.microsoft.com/office/powerpoint/2010/main" val="2081543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C6A5E0-4534-68CB-8585-ADAF62D8963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Implementing Association:</a:t>
            </a:r>
            <a:br>
              <a:rPr lang="en-US" dirty="0"/>
            </a:br>
            <a:r>
              <a:rPr lang="en-US" dirty="0"/>
              <a:t>Forward Declarations</a:t>
            </a:r>
          </a:p>
        </p:txBody>
      </p:sp>
      <p:sp>
        <p:nvSpPr>
          <p:cNvPr id="3" name="Content Placeholder 2">
            <a:extLst>
              <a:ext uri="{FF2B5EF4-FFF2-40B4-BE49-F238E27FC236}">
                <a16:creationId xmlns:a16="http://schemas.microsoft.com/office/drawing/2014/main" id="{66379B41-A268-27D7-CBE9-EA40AD80B901}"/>
              </a:ext>
            </a:extLst>
          </p:cNvPr>
          <p:cNvSpPr>
            <a:spLocks noGrp="1"/>
          </p:cNvSpPr>
          <p:nvPr>
            <p:ph sz="half" idx="1"/>
            <p:custDataLst>
              <p:tags r:id="rId2"/>
            </p:custDataLst>
          </p:nvPr>
        </p:nvSpPr>
        <p:spPr>
          <a:xfrm>
            <a:off x="1581912" y="2638044"/>
            <a:ext cx="4271771" cy="2031325"/>
          </a:xfrm>
        </p:spPr>
        <p:txBody>
          <a:bodyPr/>
          <a:lstStyle/>
          <a:p>
            <a:pPr marL="0" indent="0">
              <a:spcBef>
                <a:spcPts val="0"/>
              </a:spcBef>
              <a:buNone/>
            </a:pPr>
            <a:r>
              <a:rPr lang="en-US" dirty="0">
                <a:latin typeface="Consolas" panose="020B0609020204030204" pitchFamily="49" charset="0"/>
              </a:rPr>
              <a:t>class project;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class contractor</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project</a:t>
            </a:r>
            <a:r>
              <a:rPr lang="en-US" dirty="0">
                <a:solidFill>
                  <a:srgbClr val="FF0000"/>
                </a:solidFill>
                <a:latin typeface="Consolas" panose="020B0609020204030204" pitchFamily="49" charset="0"/>
              </a:rPr>
              <a:t>*</a:t>
            </a:r>
            <a:r>
              <a:rPr lang="en-US" dirty="0">
                <a:latin typeface="Consolas" panose="020B0609020204030204" pitchFamily="49" charset="0"/>
              </a:rPr>
              <a:t> theProject;</a:t>
            </a:r>
          </a:p>
          <a:p>
            <a:pPr marL="0" indent="0">
              <a:spcBef>
                <a:spcPts val="0"/>
              </a:spcBef>
              <a:buNone/>
            </a:pPr>
            <a:r>
              <a:rPr lang="en-US" dirty="0">
                <a:latin typeface="Consolas" panose="020B0609020204030204" pitchFamily="49" charset="0"/>
              </a:rPr>
              <a:t>}</a:t>
            </a:r>
          </a:p>
        </p:txBody>
      </p:sp>
      <p:sp>
        <p:nvSpPr>
          <p:cNvPr id="5" name="TextBox 4">
            <a:extLst>
              <a:ext uri="{FF2B5EF4-FFF2-40B4-BE49-F238E27FC236}">
                <a16:creationId xmlns:a16="http://schemas.microsoft.com/office/drawing/2014/main" id="{97133FD9-EDBE-B557-1CD9-4BF51C7EE0F5}"/>
              </a:ext>
            </a:extLst>
          </p:cNvPr>
          <p:cNvSpPr txBox="1"/>
          <p:nvPr>
            <p:custDataLst>
              <p:tags r:id="rId3"/>
            </p:custDataLst>
          </p:nvPr>
        </p:nvSpPr>
        <p:spPr>
          <a:xfrm>
            <a:off x="6338315" y="2638044"/>
            <a:ext cx="4456932" cy="2031325"/>
          </a:xfrm>
          <a:prstGeom prst="rect">
            <a:avLst/>
          </a:prstGeom>
          <a:noFill/>
        </p:spPr>
        <p:txBody>
          <a:bodyPr wrap="square" rtlCol="0">
            <a:spAutoFit/>
          </a:bodyPr>
          <a:lstStyle/>
          <a:p>
            <a:r>
              <a:rPr lang="en-US" dirty="0">
                <a:latin typeface="Consolas" panose="020B0609020204030204" pitchFamily="49" charset="0"/>
              </a:rPr>
              <a:t>class contractor;</a:t>
            </a:r>
          </a:p>
          <a:p>
            <a:endParaRPr lang="en-US" dirty="0">
              <a:latin typeface="Consolas" panose="020B0609020204030204" pitchFamily="49" charset="0"/>
            </a:endParaRPr>
          </a:p>
          <a:p>
            <a:r>
              <a:rPr lang="en-US" dirty="0">
                <a:latin typeface="Consolas" panose="020B0609020204030204" pitchFamily="49" charset="0"/>
              </a:rPr>
              <a:t>class project</a:t>
            </a:r>
          </a:p>
          <a:p>
            <a:r>
              <a:rPr lang="en-US" dirty="0">
                <a:latin typeface="Consolas" panose="020B0609020204030204" pitchFamily="49" charset="0"/>
              </a:rPr>
              <a:t>{</a:t>
            </a:r>
          </a:p>
          <a:p>
            <a:r>
              <a:rPr lang="en-US" dirty="0">
                <a:latin typeface="Consolas" panose="020B0609020204030204" pitchFamily="49" charset="0"/>
              </a:rPr>
              <a:t>    private:</a:t>
            </a:r>
          </a:p>
          <a:p>
            <a:r>
              <a:rPr lang="en-US" dirty="0">
                <a:latin typeface="Consolas" panose="020B0609020204030204" pitchFamily="49" charset="0"/>
              </a:rPr>
              <a:t>        contractor</a:t>
            </a:r>
            <a:r>
              <a:rPr lang="en-US" dirty="0">
                <a:solidFill>
                  <a:srgbClr val="FF0000"/>
                </a:solidFill>
                <a:latin typeface="Consolas" panose="020B0609020204030204" pitchFamily="49" charset="0"/>
              </a:rPr>
              <a:t>*</a:t>
            </a:r>
            <a:r>
              <a:rPr lang="en-US" dirty="0">
                <a:latin typeface="Consolas" panose="020B0609020204030204" pitchFamily="49" charset="0"/>
              </a:rPr>
              <a:t> theContractor;</a:t>
            </a:r>
          </a:p>
          <a:p>
            <a:r>
              <a:rPr lang="en-US" dirty="0">
                <a:latin typeface="Consolas" panose="020B0609020204030204" pitchFamily="49" charset="0"/>
              </a:rPr>
              <a:t>}</a:t>
            </a:r>
          </a:p>
        </p:txBody>
      </p:sp>
    </p:spTree>
    <p:extLst>
      <p:ext uri="{BB962C8B-B14F-4D97-AF65-F5344CB8AC3E}">
        <p14:creationId xmlns:p14="http://schemas.microsoft.com/office/powerpoint/2010/main" val="4221955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D26A1-DFA8-2988-EF7D-B358A806B4D2}"/>
              </a:ext>
            </a:extLst>
          </p:cNvPr>
          <p:cNvSpPr>
            <a:spLocks noGrp="1"/>
          </p:cNvSpPr>
          <p:nvPr>
            <p:ph type="title"/>
            <p:custDataLst>
              <p:tags r:id="rId1"/>
            </p:custDataLst>
          </p:nvPr>
        </p:nvSpPr>
        <p:spPr bwMode="black">
          <a:xfrm>
            <a:off x="1513490" y="964692"/>
            <a:ext cx="4582510" cy="1188720"/>
          </a:xfrm>
          <a:prstGeom prst="rect">
            <a:avLst/>
          </a:prstGeom>
          <a:solidFill>
            <a:srgbClr val="FFFFFF"/>
          </a:solidFill>
          <a:ln w="31750" cap="sq">
            <a:solidFill>
              <a:srgbClr val="404040"/>
            </a:solidFill>
            <a:miter lim="800000"/>
          </a:ln>
        </p:spPr>
        <p:txBody>
          <a:bodyPr>
            <a:normAutofit/>
          </a:bodyPr>
          <a:lstStyle/>
          <a:p>
            <a:r>
              <a:rPr lang="en-US" dirty="0"/>
              <a:t>Association and Inline functions</a:t>
            </a:r>
          </a:p>
        </p:txBody>
      </p:sp>
      <p:pic>
        <p:nvPicPr>
          <p:cNvPr id="6" name="Content Placeholder 5">
            <a:extLst>
              <a:ext uri="{FF2B5EF4-FFF2-40B4-BE49-F238E27FC236}">
                <a16:creationId xmlns:a16="http://schemas.microsoft.com/office/drawing/2014/main" id="{4A264B5D-3285-64C4-33A0-F8BD37A6BB2E}"/>
              </a:ext>
            </a:extLst>
          </p:cNvPr>
          <p:cNvPicPr>
            <a:picLocks noGrp="1" noChangeAspect="1"/>
          </p:cNvPicPr>
          <p:nvPr>
            <p:ph sz="half" idx="1"/>
            <p:custDataLst>
              <p:tags r:id="rId2"/>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61994" y="3196957"/>
            <a:ext cx="4085502" cy="1549673"/>
          </a:xfrm>
        </p:spPr>
      </p:pic>
      <p:sp>
        <p:nvSpPr>
          <p:cNvPr id="4" name="Content Placeholder 3">
            <a:extLst>
              <a:ext uri="{FF2B5EF4-FFF2-40B4-BE49-F238E27FC236}">
                <a16:creationId xmlns:a16="http://schemas.microsoft.com/office/drawing/2014/main" id="{00DF95A1-7AEB-78EB-0FDB-909F3DBEEB54}"/>
              </a:ext>
            </a:extLst>
          </p:cNvPr>
          <p:cNvSpPr>
            <a:spLocks noGrp="1"/>
          </p:cNvSpPr>
          <p:nvPr>
            <p:ph sz="half" idx="2"/>
            <p:custDataLst>
              <p:tags r:id="rId3"/>
            </p:custDataLst>
          </p:nvPr>
        </p:nvSpPr>
        <p:spPr>
          <a:xfrm>
            <a:off x="8077777" y="1611602"/>
            <a:ext cx="2611244" cy="4219956"/>
          </a:xfrm>
        </p:spPr>
        <p:txBody>
          <a:bodyPr>
            <a:noAutofit/>
          </a:bodyPr>
          <a:lstStyle/>
          <a:p>
            <a:pPr marL="0" indent="0">
              <a:spcBef>
                <a:spcPts val="0"/>
              </a:spcBef>
              <a:buNone/>
            </a:pPr>
            <a:r>
              <a:rPr lang="en-US" dirty="0">
                <a:latin typeface="Consolas" panose="020B0609020204030204" pitchFamily="49" charset="0"/>
              </a:rPr>
              <a:t>class Peer2;</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class Peer1</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Peer2* p2;</a:t>
            </a:r>
          </a:p>
          <a:p>
            <a:pPr marL="0" indent="0">
              <a:spcBef>
                <a:spcPts val="0"/>
              </a:spcBef>
              <a:buNone/>
            </a:pPr>
            <a:r>
              <a:rPr lang="en-US" dirty="0">
                <a:latin typeface="Consolas" panose="020B0609020204030204" pitchFamily="49" charset="0"/>
              </a:rPr>
              <a:t>    public:</a:t>
            </a:r>
          </a:p>
          <a:p>
            <a:pPr marL="0" indent="0">
              <a:spcBef>
                <a:spcPts val="0"/>
              </a:spcBef>
              <a:buNone/>
            </a:pPr>
            <a:r>
              <a:rPr lang="en-US" dirty="0">
                <a:latin typeface="Consolas" panose="020B0609020204030204" pitchFamily="49" charset="0"/>
              </a:rPr>
              <a:t>        void bar();</a:t>
            </a:r>
          </a:p>
          <a:p>
            <a:pPr marL="0" indent="0">
              <a:spcBef>
                <a:spcPts val="0"/>
              </a:spcBef>
              <a:buNone/>
            </a:pPr>
            <a:r>
              <a:rPr lang="en-US" dirty="0">
                <a:latin typeface="Consolas" panose="020B0609020204030204" pitchFamily="49" charset="0"/>
              </a:rPr>
              <a:t>};</a:t>
            </a:r>
          </a:p>
          <a:p>
            <a:pPr marL="0" indent="0">
              <a:spcBef>
                <a:spcPts val="0"/>
              </a:spcBef>
              <a:buNone/>
            </a:pPr>
            <a:endParaRPr lang="en-US" dirty="0">
              <a:latin typeface="Consolas" panose="020B0609020204030204" pitchFamily="49" charset="0"/>
            </a:endParaRPr>
          </a:p>
          <a:p>
            <a:pPr marL="0" indent="0">
              <a:spcBef>
                <a:spcPts val="0"/>
              </a:spcBef>
              <a:buNone/>
            </a:pPr>
            <a:r>
              <a:rPr lang="en-US" dirty="0">
                <a:latin typeface="Consolas" panose="020B0609020204030204" pitchFamily="49" charset="0"/>
              </a:rPr>
              <a:t>void Peer1::bar()</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p2-&gt;foo();</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26671954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PRESENTER_DUMMYTAG" val="&lt;DummyForForceWrite&gt;&lt;/DummyForForceWrite&gt;"/>
  <p:tag name="HTML_SHAPEINFO" val="&lt;ThreeDShapeInfo&gt;&lt;uuid val=&quot;{58931217-EE2F-4DE6-86FA-2EDA0BA02571}&quot;/&gt;&lt;isInvalidForFieldText val=&quot;0&quot;/&gt;&lt;Image&gt;&lt;filename val=&quot;C:\Users\delroy\AppData\Local\Temp\CP1232823159046Session\CPTrustFolder1232823159046\PPTImport1232823191015\data\asimages\{58931217-EE2F-4DE6-86FA-2EDA0BA02571}_1.png&quot;/&gt;&lt;left val=&quot;167&quot;/&gt;&lt;top val=&quot;249&quot;/&gt;&lt;width val=&quot;945&quot;/&gt;&lt;height val=&quot;17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1&quot;/&gt;&lt;/TableIndex&gt;&lt;/ShapeTextInfo&gt;"/>
  <p:tag name="PRESENTER_DUMMYTAG" val="&lt;DummyForForceWrite&gt;&lt;/DummyForForceWrite&gt;"/>
  <p:tag name="HTML_SHAPEINFO" val="&lt;ThreeDShapeInfo&gt;&lt;uuid val=&quot;{7EECBCDD-AF8E-4E64-8887-87B1720DFAE5}&quot;/&gt;&lt;isInvalidForFieldText val=&quot;0&quot;/&gt;&lt;Image&gt;&lt;filename val=&quot;C:\Users\delroy\AppData\Local\Temp\CP1232823159046Session\CPTrustFolder1232823159046\PPTImport1232823191015\data\asimages\{7EECBCDD-AF8E-4E64-8887-87B1720DFAE5}_1.png&quot;/&gt;&lt;left val=&quot;282&quot;/&gt;&lt;top val=&quot;452&quot;/&gt;&lt;width val=&quot;715&quot;/&gt;&lt;height val=&quot;1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4C662668-EF8B-4CFA-9CD0-31FDF2C566D3}&quot;/&gt;&lt;isInvalidForFieldText val=&quot;0&quot;/&gt;&lt;Image&gt;&lt;filename val=&quot;C:\Users\delroy\AppData\Local\Temp\CP1232823159046Session\CPTrustFolder1232823159046\PPTImport1232823191015\data\asimages\{4C662668-EF8B-4CFA-9CD0-31FDF2C566D3}_1.png&quot;/&gt;&lt;left val=&quot;167&quot;/&gt;&lt;top val=&quot;647&quot;/&gt;&lt;width val=&quot;159&quot;/&gt;&lt;height val=&quot;3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24&quot;/&gt;&lt;/TableIndex&gt;&lt;/ShapeTextInfo&gt;"/>
  <p:tag name="HTML_SHAPEINFO" val="&lt;ThreeDShapeInfo&gt;&lt;uuid val=&quot;{C50D42EA-0D9D-43AD-A78C-1D976B8B6DF9}&quot;/&gt;&lt;isInvalidForFieldText val=&quot;0&quot;/&gt;&lt;Image&gt;&lt;filename val=&quot;C:\Users\delroy\AppData\Local\Temp\CP1232823159046Session\CPTrustFolder1232823159046\PPTImport1232823191015\data\asimages\{C50D42EA-0D9D-43AD-A78C-1D976B8B6DF9}_2.png&quot;/&gt;&lt;left val=&quot;167&quot;/&gt;&lt;top val=&quot;447&quot;/&gt;&lt;width val=&quot;945&quot;/&gt;&lt;height val=&quot;139&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INFO" val="&lt;ThreeDShapeInfo&gt;&lt;uuid val=&quot;{AE3D3206-E45A-4842-BB76-A76CEA38C2D4}&quot;/&gt;&lt;isInvalidForFieldText val=&quot;0&quot;/&gt;&lt;Image&gt;&lt;filename val=&quot;C:\Users\delroy\AppData\Local\Temp\CP1232823159046Session\CPTrustFolder1232823159046\PPTImport1232823191015\data\asimages\{AE3D3206-E45A-4842-BB76-A76CEA38C2D4}_2.png&quot;/&gt;&lt;left val=&quot;162&quot;/&gt;&lt;top val=&quot;164&quot;/&gt;&lt;width val=&quot;452&quot;/&gt;&lt;height val=&quot;140&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C52433-46A7-4600-93BD-30C58B292FB5}&quot;/&gt;&lt;isInvalidForFieldText val=&quot;0&quot;/&gt;&lt;Image&gt;&lt;filename val=&quot;C:\Users\delroy\AppData\Local\Temp\CP1232823159046Session\CPTrustFolder1232823159046\PPTImport1232823191015\data\asimages\{C8C52433-46A7-4600-93BD-30C58B292FB5}_2.png&quot;/&gt;&lt;left val=&quot;664&quot;/&gt;&lt;top val=&quot;164&quot;/&gt;&lt;width val=&quot;452&quot;/&gt;&lt;height val=&quot;140&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2BCF9CD5-5AAB-4B11-A7DC-4598ADC81B27}&quot;/&gt;&lt;isInvalidForFieldText val=&quot;0&quot;/&gt;&lt;Image&gt;&lt;filename val=&quot;C:\Users\delroy\AppData\Local\Temp\CP1232823159046Session\CPTrustFolder1232823159046\PPTImport1232823191015\data\asimages\{2BCF9CD5-5AAB-4B11-A7DC-4598ADC81B27}_2.png&quot;/&gt;&lt;left val=&quot;202&quot;/&gt;&lt;top val=&quot;317&quot;/&gt;&lt;width val=&quot;372&quot;/&gt;&lt;height val=&quot;52&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6&quot;/&gt;&lt;/TableIndex&gt;&lt;/ShapeTextInfo&gt;"/>
  <p:tag name="HTML_SHAPEINFO" val="&lt;ThreeDShapeInfo&gt;&lt;uuid val=&quot;{B26BC6F0-2CAA-4798-8551-B582F7ED8C41}&quot;/&gt;&lt;isInvalidForFieldText val=&quot;0&quot;/&gt;&lt;Image&gt;&lt;filename val=&quot;C:\Users\delroy\AppData\Local\Temp\CP1232823159046Session\CPTrustFolder1232823159046\PPTImport1232823191015\data\asimages\{B26BC6F0-2CAA-4798-8551-B582F7ED8C41}_2.png&quot;/&gt;&lt;left val=&quot;704&quot;/&gt;&lt;top val=&quot;317&quot;/&gt;&lt;width val=&quot;372&quot;/&gt;&lt;height val=&quot;52&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26&quot;/&gt;&lt;/TableIndex&gt;&lt;/ShapeTextInfo&gt;"/>
  <p:tag name="HTML_SHAPEINFO" val="&lt;ThreeDShapeInfo&gt;&lt;uuid val=&quot;{259138F7-C648-4ACD-BDFC-B0C1C07DFCB5}&quot;/&gt;&lt;isInvalidForFieldText val=&quot;0&quot;/&gt;&lt;Image&gt;&lt;filename val=&quot;C:\Users\delroy\AppData\Local\Temp\CP1232823159046Session\CPTrustFolder1232823159046\PPTImport1232823191015\data\asimages\{259138F7-C648-4ACD-BDFC-B0C1C07DFCB5}_3.png&quot;/&gt;&lt;left val=&quot;233&quot;/&gt;&lt;top val=&quot;100&quot;/&gt;&lt;width val=&quot;813&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43&quot;/&gt;&lt;lineCharCount val=&quot;17&quot;/&gt;&lt;/TableIndex&gt;&lt;/ShapeTextInfo&gt;"/>
  <p:tag name="HTML_SHAPEINFO" val="&lt;ThreeDShapeInfo&gt;&lt;uuid val=&quot;{70A97C39-5309-434E-B46F-20BCE9D4EDFF}&quot;/&gt;&lt;isInvalidForFieldText val=&quot;0&quot;/&gt;&lt;Image&gt;&lt;filename val=&quot;C:\Users\delroy\AppData\Local\Temp\CP1232823159046Session\CPTrustFolder1232823159046\PPTImport1232823191015\data\asimages\{70A97C39-5309-434E-B46F-20BCE9D4EDFF}_3.png&quot;/&gt;&lt;left val=&quot;229&quot;/&gt;&lt;top val=&quot;273&quot;/&gt;&lt;width val=&quot;817&quot;/&gt;&lt;height val=&quot;329&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INFO" val="&lt;ThreeDShapeInfo&gt;&lt;uuid val=&quot;{A014D33F-63A2-4D72-8453-0FC7BB8751EA}&quot;/&gt;&lt;isInvalidForFieldText val=&quot;0&quot;/&gt;&lt;Image&gt;&lt;filename val=&quot;C:\Users\delroy\AppData\Local\Temp\CP1232823159046Session\CPTrustFolder1232823159046\PPTImport1232823191015\data\asimages\{A014D33F-63A2-4D72-8453-0FC7BB8751EA}_3.png&quot;/&gt;&lt;left val=&quot;409&quot;/&gt;&lt;top val=&quot;439&quot;/&gt;&lt;width val=&quot;460&quot;/&gt;&lt;height val=&quot;169&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44815197-1BB7-47EE-B79C-A72AC5A47827}&quot;/&gt;&lt;isInvalidForFieldText val=&quot;0&quot;/&gt;&lt;Image&gt;&lt;filename val=&quot;C:\Users\delroy\AppData\Local\Temp\CP1232823159046Session\CPTrustFolder1232823159046\PPTImport1232823191015\data\asimages\{44815197-1BB7-47EE-B79C-A72AC5A47827}_3.png&quot;/&gt;&lt;left val=&quot;441&quot;/&gt;&lt;top val=&quot;436&quot;/&gt;&lt;width val=&quot;151&quot;/&gt;&lt;height val=&quot;46&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quot;/&gt;&lt;/TableIndex&gt;&lt;/ShapeTextInfo&gt;"/>
  <p:tag name="HTML_SHAPEINFO" val="&lt;ThreeDShapeInfo&gt;&lt;uuid val=&quot;{D5992418-9F32-4F08-B18D-F4048CDBF23C}&quot;/&gt;&lt;isInvalidForFieldText val=&quot;0&quot;/&gt;&lt;Image&gt;&lt;filename val=&quot;C:\Users\delroy\AppData\Local\Temp\CP1232823159046Session\CPTrustFolder1232823159046\PPTImport1232823191015\data\asimages\{D5992418-9F32-4F08-B18D-F4048CDBF23C}_3.png&quot;/&gt;&lt;left val=&quot;686&quot;/&gt;&lt;top val=&quot;434&quot;/&gt;&lt;width val=&quot;151&quot;/&gt;&lt;height val=&quot;4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3&quot;/&gt;&lt;lineCharCount val=&quot;15&quot;/&gt;&lt;/TableIndex&gt;&lt;/ShapeTextInfo&gt;"/>
  <p:tag name="HTML_SHAPEINFO" val="&lt;ThreeDShapeInfo&gt;&lt;uuid val=&quot;{178107F2-D13B-4646-B2FB-C946497FDB0C}&quot;/&gt;&lt;isInvalidForFieldText val=&quot;0&quot;/&gt;&lt;Image&gt;&lt;filename val=&quot;C:\Users\delroy\AppData\Local\Temp\CP1232823159046Session\CPTrustFolder1232823159046\PPTImport1232823191015\data\asimages\{178107F2-D13B-4646-B2FB-C946497FDB0C}_4.png&quot;/&gt;&lt;left val=&quot;233&quot;/&gt;&lt;top val=&quot;100&quot;/&gt;&lt;width val=&quot;813&quot;/&gt;&lt;height val=&quot;126&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40&quot;/&gt;&lt;lineCharCount val=&quot;41&quot;/&gt;&lt;lineCharCount val=&quot;22&quot;/&gt;&lt;lineCharCount val=&quot;22&quot;/&gt;&lt;lineCharCount val=&quot;21&quot;/&gt;&lt;/TableIndex&gt;&lt;/ShapeTextInfo&gt;"/>
  <p:tag name="HTML_SHAPEINFO" val="&lt;ThreeDShapeInfo&gt;&lt;uuid val=&quot;{C5231941-363C-446E-9904-60767ABE0DEB}&quot;/&gt;&lt;isInvalidForFieldText val=&quot;0&quot;/&gt;&lt;Image&gt;&lt;filename val=&quot;C:\Users\delroy\AppData\Local\Temp\CP1232823159046Session\CPTrustFolder1232823159046\PPTImport1232823191015\data\asimages\{C5231941-363C-446E-9904-60767ABE0DEB}_4.png&quot;/&gt;&lt;left val=&quot;161&quot;/&gt;&lt;top val=&quot;267&quot;/&gt;&lt;width val=&quot;455&quot;/&gt;&lt;height val=&quot;335&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1&quot;/&gt;&lt;lineCharCount val=&quot;17&quot;/&gt;&lt;lineCharCount val=&quot;2&quot;/&gt;&lt;lineCharCount val=&quot;13&quot;/&gt;&lt;lineCharCount val=&quot;29&quot;/&gt;&lt;lineCharCount val=&quot;2&quot;/&gt;&lt;lineCharCount val=&quot;1&quot;/&gt;&lt;lineCharCount val=&quot;14&quot;/&gt;&lt;lineCharCount val=&quot;2&quot;/&gt;&lt;lineCharCount val=&quot;13&quot;/&gt;&lt;lineCharCount val=&quot;35&quot;/&gt;&lt;lineCharCount val=&quot;1&quot;/&gt;&lt;/TableIndex&gt;&lt;/ShapeTextInfo&gt;"/>
  <p:tag name="HTML_SHAPEINFO" val="&lt;ThreeDShapeInfo&gt;&lt;uuid val=&quot;{1D609B69-069B-43A9-A67A-4A7A6E96D30B}&quot;/&gt;&lt;isInvalidForFieldText val=&quot;0&quot;/&gt;&lt;Image&gt;&lt;filename val=&quot;C:\Users\delroy\AppData\Local\Temp\CP1232823159046Session\CPTrustFolder1232823159046\PPTImport1232823191015\data\asimages\{1D609B69-069B-43A9-A67A-4A7A6E96D30B}_4.png&quot;/&gt;&lt;left val=&quot;660&quot;/&gt;&lt;top val=&quot;274&quot;/&gt;&lt;width val=&quot;454&quot;/&gt;&lt;height val=&quot;329&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3&quot;/&gt;&lt;/TableIndex&gt;&lt;/ShapeTextInfo&gt;"/>
  <p:tag name="HTML_SHAPEINFO" val="&lt;ThreeDShapeInfo&gt;&lt;uuid val=&quot;{3988195E-AEC5-4C71-BCA7-87968AE1B744}&quot;/&gt;&lt;isInvalidForFieldText val=&quot;0&quot;/&gt;&lt;Image&gt;&lt;filename val=&quot;C:\Users\delroy\AppData\Local\Temp\CP1232823159046Session\CPTrustFolder1232823159046\PPTImport1232823191015\data\asimages\{3988195E-AEC5-4C71-BCA7-87968AE1B744}_5.png&quot;/&gt;&lt;left val=&quot;167&quot;/&gt;&lt;top val=&quot;447&quot;/&gt;&lt;width val=&quot;945&quot;/&gt;&lt;height val=&quot;134&quot;/&gt;&lt;hasText val=&quot;1&quot;/&gt;&lt;/Image&gt;&lt;/ThreeDShape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7&quot;/&gt;&lt;/TableIndex&gt;&lt;/ShapeTextInfo&gt;"/>
  <p:tag name="HTML_SHAPEINFO" val="&lt;ThreeDShapeInfo&gt;&lt;uuid val=&quot;{83736FE4-A507-4073-BAB3-40BBFB7C7AED}&quot;/&gt;&lt;isInvalidForFieldText val=&quot;0&quot;/&gt;&lt;Image&gt;&lt;filename val=&quot;C:\Users\delroy\AppData\Local\Temp\CP1232823159046Session\CPTrustFolder1232823159046\PPTImport1232823191015\data\asimages\{83736FE4-A507-4073-BAB3-40BBFB7C7AED}_6.png&quot;/&gt;&lt;left val=&quot;538&quot;/&gt;&lt;top val=&quot;100&quot;/&gt;&lt;width val=&quot;641&quot;/&gt;&lt;height val=&quot;126&quot;/&gt;&lt;hasText val=&quot;1&quot;/&gt;&lt;/Image&gt;&lt;/ThreeDShapeInfo&gt;"/>
</p:tagLst>
</file>

<file path=ppt/tags/tag47.xml><?xml version="1.0" encoding="utf-8"?>
<p:tagLst xmlns:a="http://schemas.openxmlformats.org/drawingml/2006/main" xmlns:r="http://schemas.openxmlformats.org/officeDocument/2006/relationships" xmlns:p="http://schemas.openxmlformats.org/presentationml/2006/main">
  <p:tag name="PRESENTER_SHAPEINFO" val="&lt;ThreeDShapeInfo&gt;&lt;uuid val=&quot;{776CD3A6-7EEB-4980-923C-DB620C7E3181}&quot;/&gt;&lt;isInvalidForFieldText val=&quot;0&quot;/&gt;&lt;Image&gt;&lt;filename val=&quot;C:\Users\delroy\AppData\Local\Temp\CP1232823159046Session\CPTrustFolder1232823159046\PPTImport1232823191015\data\asimages\{776CD3A6-7EEB-4980-923C-DB620C7E3181}_6.png&quot;/&gt;&lt;left val=&quot;96&quot;/&gt;&lt;top val=&quot;432&quot;/&gt;&lt;width val=&quot;397&quot;/&gt;&lt;height val=&quot;130&quot;/&gt;&lt;hasText val=&quot;1&quot;/&gt;&lt;/Image&gt;&lt;/ThreeDShape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36&quot;/&gt;&lt;lineCharCount val=&quot;39&quot;/&gt;&lt;lineCharCount val=&quot;57&quot;/&gt;&lt;lineCharCount val=&quot;58&quot;/&gt;&lt;lineCharCount val=&quot;63&quot;/&gt;&lt;lineCharCount val=&quot;16&quot;/&gt;&lt;lineCharCount val=&quot;49&quot;/&gt;&lt;/TableIndex&gt;&lt;/ShapeTextInfo&gt;"/>
  <p:tag name="HTML_SHAPEINFO" val="&lt;ThreeDShapeInfo&gt;&lt;uuid val=&quot;{23DDEBCB-A8BA-4450-90B9-C6C2534B127E}&quot;/&gt;&lt;isInvalidForFieldText val=&quot;0&quot;/&gt;&lt;Image&gt;&lt;filename val=&quot;C:\Users\delroy\AppData\Local\Temp\CP1232823159046Session\CPTrustFolder1232823159046\PPTImport1232823191015\data\asimages\{23DDEBCB-A8BA-4450-90B9-C6C2534B127E}_6.png&quot;/&gt;&lt;left val=&quot;529&quot;/&gt;&lt;top val=&quot;256&quot;/&gt;&lt;width val=&quot;650&quot;/&gt;&lt;height val=&quot;362&quot;/&gt;&lt;hasText val=&quot;1&quot;/&gt;&lt;/Image&gt;&lt;/ThreeDShape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6&quot;/&gt;&lt;lineCharCount val=&quot;20&quot;/&gt;&lt;/TableIndex&gt;&lt;/ShapeTextInfo&gt;"/>
  <p:tag name="HTML_SHAPEINFO" val="&lt;ThreeDShapeInfo&gt;&lt;uuid val=&quot;{24A87C02-9ACA-4F8C-9523-C8713DE73451}&quot;/&gt;&lt;isInvalidForFieldText val=&quot;0&quot;/&gt;&lt;Image&gt;&lt;filename val=&quot;C:\Users\delroy\AppData\Local\Temp\CP1232823159046Session\CPTrustFolder1232823159046\PPTImport1232823191015\data\asimages\{24A87C02-9ACA-4F8C-9523-C8713DE73451}_7.png&quot;/&gt;&lt;left val=&quot;233&quot;/&gt;&lt;top val=&quot;100&quot;/&gt;&lt;width val=&quot;813&quot;/&gt;&lt;height val=&quot;126&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5&quot;/&gt;&lt;lineCharCount val=&quot;1&quot;/&gt;&lt;lineCharCount val=&quot;17&quot;/&gt;&lt;lineCharCount val=&quot;2&quot;/&gt;&lt;lineCharCount val=&quot;13&quot;/&gt;&lt;lineCharCount val=&quot;29&quot;/&gt;&lt;lineCharCount val=&quot;1&quot;/&gt;&lt;/TableIndex&gt;&lt;/ShapeTextInfo&gt;"/>
  <p:tag name="HTML_SHAPEINFO" val="&lt;ThreeDShapeInfo&gt;&lt;uuid val=&quot;{DFDE7023-5A91-451B-91AC-D7A6745FB184}&quot;/&gt;&lt;isInvalidForFieldText val=&quot;0&quot;/&gt;&lt;Image&gt;&lt;filename val=&quot;C:\Users\delroy\AppData\Local\Temp\CP1232823159046Session\CPTrustFolder1232823159046\PPTImport1232823191015\data\asimages\{DFDE7023-5A91-451B-91AC-D7A6745FB184}_7.png&quot;/&gt;&lt;left val=&quot;160&quot;/&gt;&lt;top val=&quot;273&quot;/&gt;&lt;width val=&quot;454&quot;/&gt;&lt;height val=&quot;225&quot;/&gt;&lt;hasText val=&quot;1&quot;/&gt;&lt;/Image&gt;&lt;/ThreeDShape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8&quot;/&gt;&lt;lineCharCount val=&quot;1&quot;/&gt;&lt;lineCharCount val=&quot;14&quot;/&gt;&lt;lineCharCount val=&quot;2&quot;/&gt;&lt;lineCharCount val=&quot;13&quot;/&gt;&lt;lineCharCount val=&quot;35&quot;/&gt;&lt;lineCharCount val=&quot;1&quot;/&gt;&lt;/TableIndex&gt;&lt;/ShapeTextInfo&gt;"/>
  <p:tag name="HTML_SHAPEINFO" val="&lt;ThreeDShapeInfo&gt;&lt;uuid val=&quot;{0142D68A-FCA2-4D97-9FBE-DD9127277E80}&quot;/&gt;&lt;isInvalidForFieldText val=&quot;0&quot;/&gt;&lt;Image&gt;&lt;filename val=&quot;C:\Users\delroy\AppData\Local\Temp\CP1232823159046Session\CPTrustFolder1232823159046\PPTImport1232823191015\data\asimages\{0142D68A-FCA2-4D97-9FBE-DD9127277E80}_7.png&quot;/&gt;&lt;left val=&quot;659&quot;/&gt;&lt;top val=&quot;273&quot;/&gt;&lt;width val=&quot;478&quot;/&gt;&lt;height val=&quot;225&quot;/&gt;&lt;hasText val=&quot;1&quot;/&gt;&lt;/Image&gt;&lt;/ThreeDShape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6&quot;/&gt;&lt;lineCharCount val=&quot;16&quot;/&gt;&lt;/TableIndex&gt;&lt;/ShapeTextInfo&gt;"/>
  <p:tag name="HTML_SHAPEINFO" val="&lt;ThreeDShapeInfo&gt;&lt;uuid val=&quot;{42331F5D-9202-4BDB-994A-E68873E84862}&quot;/&gt;&lt;isInvalidForFieldText val=&quot;0&quot;/&gt;&lt;Image&gt;&lt;filename val=&quot;C:\Users\delroy\AppData\Local\Temp\CP1232823159046Session\CPTrustFolder1232823159046\PPTImport1232823191015\data\asimages\{42331F5D-9202-4BDB-994A-E68873E84862}_8.png&quot;/&gt;&lt;left val=&quot;158&quot;/&gt;&lt;top val=&quot;100&quot;/&gt;&lt;width val=&quot;482&quot;/&gt;&lt;height val=&quot;126&quot;/&gt;&lt;hasText val=&quot;1&quot;/&gt;&lt;/Image&gt;&lt;/ThreeDShapeInfo&gt;"/>
</p:tagLst>
</file>

<file path=ppt/tags/tag5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9963266-C1FA-4B80-890A-455B10F80A81}&quot;/&gt;&lt;isInvalidForFieldText val=&quot;0&quot;/&gt;&lt;Image&gt;&lt;filename val=&quot;C:\Users\delroy\AppData\Local\Temp\CP1232823159046Session\CPTrustFolder1232823159046\PPTImport1232823191015\data\asimages\{69963266-C1FA-4B80-890A-455B10F80A81}_8.png&quot;/&gt;&lt;left val=&quot;184&quot;/&gt;&lt;top val=&quot;334&quot;/&gt;&lt;width val=&quot;430&quot;/&gt;&lt;height val=&quot;164&quot;/&gt;&lt;hasText val=&quot;1&quot;/&gt;&lt;/Image&gt;&lt;/ThreeDShape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4&quot;/&gt;&lt;lineCharCount val=&quot;13&quot;/&gt;&lt;lineCharCount val=&quot;1&quot;/&gt;&lt;lineCharCount val=&quot;12&quot;/&gt;&lt;lineCharCount val=&quot;2&quot;/&gt;&lt;lineCharCount val=&quot;13&quot;/&gt;&lt;lineCharCount val=&quot;19&quot;/&gt;&lt;lineCharCount val=&quot;12&quot;/&gt;&lt;lineCharCount val=&quot;20&quot;/&gt;&lt;lineCharCount val=&quot;3&quot;/&gt;&lt;lineCharCount val=&quot;1&quot;/&gt;&lt;lineCharCount val=&quot;18&quot;/&gt;&lt;lineCharCount val=&quot;2&quot;/&gt;&lt;lineCharCount val=&quot;15&quot;/&gt;&lt;lineCharCount val=&quot;1&quot;/&gt;&lt;/TableIndex&gt;&lt;/ShapeTextInfo&gt;"/>
  <p:tag name="HTML_SHAPEINFO" val="&lt;ThreeDShapeInfo&gt;&lt;uuid val=&quot;{0D2E4308-75DD-472B-88D4-09EFFFA03C75}&quot;/&gt;&lt;isInvalidForFieldText val=&quot;0&quot;/&gt;&lt;Image&gt;&lt;filename val=&quot;C:\Users\delroy\AppData\Local\Temp\CP1232823159046Session\CPTrustFolder1232823159046\PPTImport1232823191015\data\asimages\{0D2E4308-75DD-472B-88D4-09EFFFA03C75}_8.png&quot;/&gt;&lt;left val=&quot;842&quot;/&gt;&lt;top val=&quot;165&quot;/&gt;&lt;width val=&quot;280&quot;/&gt;&lt;height val=&quot;446&quot;/&gt;&lt;hasText val=&quot;1&quot;/&gt;&lt;/Image&gt;&lt;/ThreeDShape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8&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1908</TotalTime>
  <Words>1156</Words>
  <Application>Microsoft Office PowerPoint</Application>
  <PresentationFormat>Widescreen</PresentationFormat>
  <Paragraphs>87</Paragraphs>
  <Slides>8</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Consolas</vt:lpstr>
      <vt:lpstr>Gill Sans MT</vt:lpstr>
      <vt:lpstr>Parcel</vt:lpstr>
      <vt:lpstr>Association</vt:lpstr>
      <vt:lpstr>Association: Double-Ended Aggregation</vt:lpstr>
      <vt:lpstr>Association: UML Symbol and Class Roles</vt:lpstr>
      <vt:lpstr>Additional Association Characteristics</vt:lpstr>
      <vt:lpstr>Directionality Drives association</vt:lpstr>
      <vt:lpstr>Reading Direction</vt:lpstr>
      <vt:lpstr>Implementing Association: Forward Declarations</vt:lpstr>
      <vt:lpstr>Association and Inline functions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Association</dc:title>
  <dc:creator>Delroy Brinkerhoff</dc:creator>
  <cp:lastModifiedBy>Delroy Brinkerhoff</cp:lastModifiedBy>
  <cp:revision>22</cp:revision>
  <dcterms:created xsi:type="dcterms:W3CDTF">2016-07-13T22:03:45Z</dcterms:created>
  <dcterms:modified xsi:type="dcterms:W3CDTF">2023-06-08T12:31:38Z</dcterms:modified>
</cp:coreProperties>
</file>