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heme/theme3.xml" ContentType="application/vnd.openxmlformats-officedocument.them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2.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3.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notesSlides/notesSlide6.xml" ContentType="application/vnd.openxmlformats-officedocument.presentationml.notesSlide+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7.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notesSlides/notesSlide8.xml" ContentType="application/vnd.openxmlformats-officedocument.presentationml.notesSlide+xml"/>
  <Override PartName="/ppt/tags/tag83.xml" ContentType="application/vnd.openxmlformats-officedocument.presentationml.tags+xml"/>
  <Override PartName="/ppt/tags/tag84.xml" ContentType="application/vnd.openxmlformats-officedocument.presentationml.tags+xml"/>
  <Override PartName="/ppt/notesSlides/notesSlide9.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notesSlides/notesSlide10.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14"/>
  </p:notesMasterIdLst>
  <p:sldIdLst>
    <p:sldId id="256" r:id="rId3"/>
    <p:sldId id="280" r:id="rId4"/>
    <p:sldId id="278" r:id="rId5"/>
    <p:sldId id="273" r:id="rId6"/>
    <p:sldId id="283" r:id="rId7"/>
    <p:sldId id="282" r:id="rId8"/>
    <p:sldId id="281" r:id="rId9"/>
    <p:sldId id="285" r:id="rId10"/>
    <p:sldId id="284" r:id="rId11"/>
    <p:sldId id="265" r:id="rId12"/>
    <p:sldId id="28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38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718E50-3E4D-428D-9EE0-6C57844E3F5D}" type="datetimeFigureOut">
              <a:rPr lang="en-US" smtClean="0"/>
              <a:t>10/17/2024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AA1F5B-348B-45D8-A522-C7E5D7345BBF}" type="slidenum">
              <a:rPr lang="en-US" smtClean="0"/>
              <a:t>‹#›</a:t>
            </a:fld>
            <a:endParaRPr lang="en-US" dirty="0"/>
          </a:p>
        </p:txBody>
      </p:sp>
    </p:spTree>
    <p:extLst>
      <p:ext uri="{BB962C8B-B14F-4D97-AF65-F5344CB8AC3E}">
        <p14:creationId xmlns:p14="http://schemas.microsoft.com/office/powerpoint/2010/main" val="1826003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This example is the fourth based on the Actor inheritance hierarchy but adds composition and aggregation. The example, as presented in the textbook, is extensive and detailed. For brevity, the video presents a simplified overview intended to prepare students to engage with the details in the text.</a:t>
            </a:r>
          </a:p>
          <a:p>
            <a:endParaRPr lang="en-US" dirty="0"/>
          </a:p>
        </p:txBody>
      </p:sp>
      <p:sp>
        <p:nvSpPr>
          <p:cNvPr id="4" name="Slide Number Placeholder 3"/>
          <p:cNvSpPr>
            <a:spLocks noGrp="1"/>
          </p:cNvSpPr>
          <p:nvPr>
            <p:ph type="sldNum" sz="quarter" idx="5"/>
          </p:nvPr>
        </p:nvSpPr>
        <p:spPr/>
        <p:txBody>
          <a:bodyPr/>
          <a:lstStyle/>
          <a:p>
            <a:fld id="{7AAA1F5B-348B-45D8-A522-C7E5D7345BBF}" type="slidenum">
              <a:rPr lang="en-US" smtClean="0"/>
              <a:t>1</a:t>
            </a:fld>
            <a:endParaRPr lang="en-US" dirty="0"/>
          </a:p>
        </p:txBody>
      </p:sp>
    </p:spTree>
    <p:extLst>
      <p:ext uri="{BB962C8B-B14F-4D97-AF65-F5344CB8AC3E}">
        <p14:creationId xmlns:p14="http://schemas.microsoft.com/office/powerpoint/2010/main" val="40355614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 with the display function, the Person I/O functions are more complex than the subclass versions because they chain twice, once to a composed part and once to an aggregated part. Composition is straightforward, using the variable name and dot operator, but aggregation is more involved than previous examples.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inserter checks the aggregating variable for null, skipping the chaining function call if it is. C++ implements aggregation with a pointer, but none of the I/O functions have a pointer argument. So, the whole class I/O functions must dereference the aggregating pointers to match the part classes’ I/O function’s second parameter. Like the casting operation described previously, dereferencing doesn’t change the pointer but creates an expression that matches the second parameter.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C7D90DD-4C94-4727-9BD9-10CBC01C74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5977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driver appearing in the textbook presents four scenarios demonstrating function chaining in the Actor 4 example. For brevity, the video shows only two of these. The first scenario creates a Star object automatically on the stack. It fills the objects with information with a constructor chain and a setter function and prints the saved data with a chain of display function calls and extractor operators.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last example, the fourth scenario in the text, creates a Star object dynamically on the heap. It fills the objects (Star, Actor, and Person) with data taken from the console by an extractor call chain and prints it with an inserter call chain.</a:t>
            </a:r>
          </a:p>
          <a:p>
            <a:endParaRPr lang="en-US" dirty="0"/>
          </a:p>
        </p:txBody>
      </p:sp>
      <p:sp>
        <p:nvSpPr>
          <p:cNvPr id="4" name="Slide Number Placeholder 3"/>
          <p:cNvSpPr>
            <a:spLocks noGrp="1"/>
          </p:cNvSpPr>
          <p:nvPr>
            <p:ph type="sldNum" sz="quarter" idx="5"/>
          </p:nvPr>
        </p:nvSpPr>
        <p:spPr/>
        <p:txBody>
          <a:bodyPr/>
          <a:lstStyle/>
          <a:p>
            <a:fld id="{7AAA1F5B-348B-45D8-A522-C7E5D7345BBF}" type="slidenum">
              <a:rPr lang="en-US" smtClean="0"/>
              <a:t>11</a:t>
            </a:fld>
            <a:endParaRPr lang="en-US" dirty="0"/>
          </a:p>
        </p:txBody>
      </p:sp>
    </p:spTree>
    <p:extLst>
      <p:ext uri="{BB962C8B-B14F-4D97-AF65-F5344CB8AC3E}">
        <p14:creationId xmlns:p14="http://schemas.microsoft.com/office/powerpoint/2010/main" val="1274247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UML class diagrams summarize object-oriented programs’ static structure. The structure provides the paths along which objects send messages, cooperating to achieve a problem solution. The example’s core remains the central inheritance hierarchy that C++ implements with the superclass name and the scope resolution operator. This version of the Actor example adds composition, which C++ implements with an embedded object, and aggregation, implemented with a pointer.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27B76FC-4474-43E5-AF25-79F619687DB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2200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video omits many class details, allowing it to focus on the syntax necessary to chain the function calls moving data between objects. The example instantiates an object from the Star class, and a constructor chain passes data upwards through the diagram. The example saves data in a Date object with a setter function, so it’s not part of the constructor chain. A chain of display-function calls pulls the data down through the diagram. Extractor and inserter functions also move data through the diagram.</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27B76FC-4474-43E5-AF25-79F619687DB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636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Programs pass all data needed to initialize the objects related by inheritance and composition to the Star constructor, which uses one parameter to initialize the Star’s balance and passes the remaining parameters to the Actor constructor.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Actor constructor keeps one parameter to initialize the Actor’s agent’s name and passes the rest to the Person constructor.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Person constructor uses one parameter to initialize its name and passes two to the composed Address’s constructor. While it also sets the aggregating date pointer to null, C++ now allows programmers to do this in the class specification.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example also includes a default constructor for each class. These constructors allow programs to create “empty” objects and initialize their members with the default values specified in the class specifications.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D50132E-9544-42BE-BAC1-3B5C8291285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0944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Constructors initialize the classes related by inheritance and composition, but not aggregation. The Person class includes two setter functions to initialize its aggregated Date part. The first receives the Date information through its parameters and creates a new Date object. The second receives a Date object created elsewhere in the program. Both check for an existing Date and delete it before saving the new one. Whole classes with aggregated parts typically only include one setter, but as this example demonstrates, they may have more than one.</a:t>
            </a:r>
          </a:p>
          <a:p>
            <a:endParaRPr lang="en-US" dirty="0"/>
          </a:p>
        </p:txBody>
      </p:sp>
      <p:sp>
        <p:nvSpPr>
          <p:cNvPr id="4" name="Slide Number Placeholder 3"/>
          <p:cNvSpPr>
            <a:spLocks noGrp="1"/>
          </p:cNvSpPr>
          <p:nvPr>
            <p:ph type="sldNum" sz="quarter" idx="5"/>
          </p:nvPr>
        </p:nvSpPr>
        <p:spPr/>
        <p:txBody>
          <a:bodyPr/>
          <a:lstStyle/>
          <a:p>
            <a:fld id="{7AAA1F5B-348B-45D8-A522-C7E5D7345BBF}" type="slidenum">
              <a:rPr lang="en-US" smtClean="0"/>
              <a:t>5</a:t>
            </a:fld>
            <a:endParaRPr lang="en-US" dirty="0"/>
          </a:p>
        </p:txBody>
      </p:sp>
    </p:spTree>
    <p:extLst>
      <p:ext uri="{BB962C8B-B14F-4D97-AF65-F5344CB8AC3E}">
        <p14:creationId xmlns:p14="http://schemas.microsoft.com/office/powerpoint/2010/main" val="26070406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Recall that a Star is an Actor, and an Actor is a Person, implying that a Star object is simultaneously an Actor and a Person object. When a program instantiates a Star object, the constructors distribute the Star’s information over the three related objects. When it displays the Star’s information, the display functions gather it and display it on the console.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display function is simple, having no parameters and a void return type. Nevertheless, it illustrates the C++ syntax chaining member function calls. Adding parameters or a non-void return type doesn’t change the basic calling syntax. The chain begins when the program instantiates a Star object, and the Star display function calls the Actor display. Each class in the inheritance hierarchy has a display function, so the calling syntax specifies the intended function with the superclass name, the scope resolution operator, and the function name.</a:t>
            </a:r>
          </a:p>
          <a:p>
            <a:endParaRPr lang="en-US" dirty="0"/>
          </a:p>
        </p:txBody>
      </p:sp>
      <p:sp>
        <p:nvSpPr>
          <p:cNvPr id="4" name="Slide Number Placeholder 3"/>
          <p:cNvSpPr>
            <a:spLocks noGrp="1"/>
          </p:cNvSpPr>
          <p:nvPr>
            <p:ph type="sldNum" sz="quarter" idx="5"/>
          </p:nvPr>
        </p:nvSpPr>
        <p:spPr/>
        <p:txBody>
          <a:bodyPr/>
          <a:lstStyle/>
          <a:p>
            <a:fld id="{7AAA1F5B-348B-45D8-A522-C7E5D7345BBF}" type="slidenum">
              <a:rPr lang="en-US" smtClean="0"/>
              <a:t>6</a:t>
            </a:fld>
            <a:endParaRPr lang="en-US" dirty="0"/>
          </a:p>
        </p:txBody>
      </p:sp>
    </p:spTree>
    <p:extLst>
      <p:ext uri="{BB962C8B-B14F-4D97-AF65-F5344CB8AC3E}">
        <p14:creationId xmlns:p14="http://schemas.microsoft.com/office/powerpoint/2010/main" val="2517720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Person display function is the most complex. The Person class is at the top of the inheritance hierarchy, so it doesn’t call a superclass display function. However, it has two part classes, one connected by composition and one by aggregation, and it does call their display functions. C++ implements these relationships with member variables in the whole class.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implements composition with an embedded object in the whole class and aggregation with a pointer. The example continues chaining the display function with the name of the implementing member variable, a selection operator, and the display function name. The member variable determines the correct selection operator: arrow for aggregation’s pointer and dot for composition’s non-pointer. Calling a function through a null pointer is a runtime error, so the function tests for this condition and skips the call if the pointer is null.</a:t>
            </a:r>
          </a:p>
          <a:p>
            <a:endParaRPr lang="en-US" dirty="0"/>
          </a:p>
        </p:txBody>
      </p:sp>
      <p:sp>
        <p:nvSpPr>
          <p:cNvPr id="4" name="Slide Number Placeholder 3"/>
          <p:cNvSpPr>
            <a:spLocks noGrp="1"/>
          </p:cNvSpPr>
          <p:nvPr>
            <p:ph type="sldNum" sz="quarter" idx="5"/>
          </p:nvPr>
        </p:nvSpPr>
        <p:spPr/>
        <p:txBody>
          <a:bodyPr/>
          <a:lstStyle/>
          <a:p>
            <a:fld id="{7AAA1F5B-348B-45D8-A522-C7E5D7345BBF}" type="slidenum">
              <a:rPr lang="en-US" smtClean="0"/>
              <a:t>7</a:t>
            </a:fld>
            <a:endParaRPr lang="en-US" dirty="0"/>
          </a:p>
        </p:txBody>
      </p:sp>
    </p:spTree>
    <p:extLst>
      <p:ext uri="{BB962C8B-B14F-4D97-AF65-F5344CB8AC3E}">
        <p14:creationId xmlns:p14="http://schemas.microsoft.com/office/powerpoint/2010/main" val="2088160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Chaining the inserter and extractor I/O functions in an inheritance hierarchy involves some unexpected casting operations. Recall that the C++ compiler selects overloaded functions based on their parameter lists, which require at least one unique parameter. The first inserter parameter is always an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the first extractor parameter is always an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The second parameter ties the functions to a specific class. Therefore, for a subclass I/O function to match its corresponding superclass function, it must match its parameter list by casting the subclass object to the superclass. A Star is an Actor by inheritance, so the conversion makes sense. The cast doesn’t change the object but forms an expression that matches the superclass function.</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C7D90DD-4C94-4727-9BD9-10CBC01C74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39183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Similarly, the Actor I/O functions must cast the Actor parameter to a Person to match the second parameter in the corresponding functions.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C7D90DD-4C94-4727-9BD9-10CBC01C74D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37922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slideMaster" Target="../slideMasters/slideMaster2.xml"/><Relationship Id="rId5" Type="http://schemas.openxmlformats.org/officeDocument/2006/relationships/tags" Target="../tags/tag38.xml"/><Relationship Id="rId4" Type="http://schemas.openxmlformats.org/officeDocument/2006/relationships/tags" Target="../tags/tag3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slideMaster" Target="../slideMasters/slideMaster2.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52.xml"/><Relationship Id="rId3" Type="http://schemas.openxmlformats.org/officeDocument/2006/relationships/tags" Target="../tags/tag47.xml"/><Relationship Id="rId7" Type="http://schemas.openxmlformats.org/officeDocument/2006/relationships/tags" Target="../tags/tag51.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9"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slideMaster" Target="../slideMasters/slideMaster1.xml"/><Relationship Id="rId4" Type="http://schemas.openxmlformats.org/officeDocument/2006/relationships/tags" Target="../tags/tag2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091443863"/>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3237383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71306040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10/17/2024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080208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4164797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6537855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1676679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17497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859233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4143729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882527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10/17/2024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10/17/2024</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10/17/2024</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10/17/2024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10/17/2024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tags" Target="../tags/tag33.xml"/><Relationship Id="rId2" Type="http://schemas.openxmlformats.org/officeDocument/2006/relationships/slideLayout" Target="../slideLayouts/slideLayout13.xml"/><Relationship Id="rId16" Type="http://schemas.openxmlformats.org/officeDocument/2006/relationships/tags" Target="../tags/tag3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ags" Target="../tags/tag31.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10/17/2024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420841541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6.xml"/><Relationship Id="rId1" Type="http://schemas.openxmlformats.org/officeDocument/2006/relationships/tags" Target="../tags/tag85.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58.xml"/><Relationship Id="rId7" Type="http://schemas.openxmlformats.org/officeDocument/2006/relationships/tags" Target="../tags/tag6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5" Type="http://schemas.openxmlformats.org/officeDocument/2006/relationships/tags" Target="../tags/tag60.xml"/><Relationship Id="rId10" Type="http://schemas.openxmlformats.org/officeDocument/2006/relationships/image" Target="../media/image1.png"/><Relationship Id="rId4" Type="http://schemas.openxmlformats.org/officeDocument/2006/relationships/tags" Target="../tags/tag59.xml"/><Relationship Id="rId9"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notesSlide" Target="../notesSlides/notesSlide4.xml"/><Relationship Id="rId4"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74.xml"/><Relationship Id="rId7" Type="http://schemas.openxmlformats.org/officeDocument/2006/relationships/slideLayout" Target="../slideLayouts/slideLayout5.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s>
</file>

<file path=ppt/slides/_rels/slide7.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2.xml"/><Relationship Id="rId1" Type="http://schemas.openxmlformats.org/officeDocument/2006/relationships/tags" Target="../tags/tag8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84.xml"/><Relationship Id="rId1" Type="http://schemas.openxmlformats.org/officeDocument/2006/relationships/tags" Target="../tags/tag83.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Actor 4 Example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Chaining Operators And Function Calls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7C5CC-4F70-4244-B02F-E1E8559E8CE5}"/>
              </a:ext>
            </a:extLst>
          </p:cNvPr>
          <p:cNvSpPr>
            <a:spLocks noGrp="1"/>
          </p:cNvSpPr>
          <p:nvPr>
            <p:ph type="title"/>
            <p:custDataLst>
              <p:tags r:id="rId1"/>
            </p:custDataLst>
          </p:nvPr>
        </p:nvSpPr>
        <p:spPr bwMode="black">
          <a:xfrm>
            <a:off x="8787865" y="2921173"/>
            <a:ext cx="2745667" cy="1015663"/>
          </a:xfrm>
          <a:prstGeom prst="rect">
            <a:avLst/>
          </a:prstGeom>
          <a:solidFill>
            <a:srgbClr val="FFFFFF"/>
          </a:solidFill>
          <a:ln w="31750" cap="sq">
            <a:solidFill>
              <a:srgbClr val="404040"/>
            </a:solidFill>
            <a:miter lim="800000"/>
          </a:ln>
        </p:spPr>
        <p:txBody>
          <a:bodyPr>
            <a:normAutofit/>
          </a:bodyPr>
          <a:lstStyle/>
          <a:p>
            <a:r>
              <a:rPr lang="en-US" sz="2000" cap="none" dirty="0">
                <a:latin typeface="Consolas" panose="020B0609020204030204" pitchFamily="49" charset="0"/>
              </a:rPr>
              <a:t>Person</a:t>
            </a:r>
            <a:r>
              <a:rPr lang="en-US" sz="2000" dirty="0"/>
              <a:t> I/O functions</a:t>
            </a:r>
          </a:p>
        </p:txBody>
      </p:sp>
      <p:sp>
        <p:nvSpPr>
          <p:cNvPr id="3" name="TextBox 2">
            <a:extLst>
              <a:ext uri="{FF2B5EF4-FFF2-40B4-BE49-F238E27FC236}">
                <a16:creationId xmlns:a16="http://schemas.microsoft.com/office/drawing/2014/main" id="{84C35121-E59C-5B36-A7FE-56C3D4322629}"/>
              </a:ext>
            </a:extLst>
          </p:cNvPr>
          <p:cNvSpPr txBox="1"/>
          <p:nvPr>
            <p:custDataLst>
              <p:tags r:id="rId2"/>
            </p:custDataLst>
          </p:nvPr>
        </p:nvSpPr>
        <p:spPr>
          <a:xfrm>
            <a:off x="616027" y="995683"/>
            <a:ext cx="7658299" cy="5078313"/>
          </a:xfrm>
          <a:prstGeom prst="rect">
            <a:avLst/>
          </a:prstGeom>
          <a:noFill/>
        </p:spPr>
        <p:txBody>
          <a:bodyPr wrap="square" rtlCol="0">
            <a:spAutoFit/>
          </a:bodyPr>
          <a:lstStyle/>
          <a:p>
            <a:r>
              <a:rPr lang="en-US" dirty="0">
                <a:latin typeface="Consolas" panose="020B0609020204030204" pitchFamily="49" charset="0"/>
              </a:rPr>
              <a:t>friend ostream&amp; operator&lt;&lt;(ostream&amp; out, Person&amp; me)</a:t>
            </a:r>
          </a:p>
          <a:p>
            <a:r>
              <a:rPr lang="en-US" dirty="0">
                <a:latin typeface="Consolas" panose="020B0609020204030204" pitchFamily="49" charset="0"/>
              </a:rPr>
              <a:t>{</a:t>
            </a:r>
          </a:p>
          <a:p>
            <a:r>
              <a:rPr lang="en-US" dirty="0">
                <a:latin typeface="Consolas" panose="020B0609020204030204" pitchFamily="49" charset="0"/>
              </a:rPr>
              <a:t>    out &lt;&lt; me.name &lt;&lt; " " &lt;&lt; </a:t>
            </a:r>
            <a:r>
              <a:rPr lang="en-US" dirty="0">
                <a:solidFill>
                  <a:srgbClr val="FF0000"/>
                </a:solidFill>
                <a:latin typeface="Consolas" panose="020B0609020204030204" pitchFamily="49" charset="0"/>
              </a:rPr>
              <a:t>me.addr </a:t>
            </a:r>
            <a:r>
              <a:rPr lang="en-US" dirty="0">
                <a:latin typeface="Consolas" panose="020B0609020204030204" pitchFamily="49" charset="0"/>
              </a:rPr>
              <a:t>&lt;&lt; endl;</a:t>
            </a:r>
          </a:p>
          <a:p>
            <a:r>
              <a:rPr lang="en-US" dirty="0">
                <a:latin typeface="Consolas" panose="020B0609020204030204" pitchFamily="49" charset="0"/>
              </a:rPr>
              <a:t>    if (me.date != nullptr)</a:t>
            </a:r>
          </a:p>
          <a:p>
            <a:r>
              <a:rPr lang="en-US" dirty="0">
                <a:latin typeface="Consolas" panose="020B0609020204030204" pitchFamily="49" charset="0"/>
              </a:rPr>
              <a:t>        out &lt;&lt; </a:t>
            </a:r>
            <a:r>
              <a:rPr lang="en-US" dirty="0">
                <a:solidFill>
                  <a:srgbClr val="FF0000"/>
                </a:solidFill>
                <a:latin typeface="Consolas" panose="020B0609020204030204" pitchFamily="49" charset="0"/>
              </a:rPr>
              <a:t>*me.date </a:t>
            </a:r>
            <a:r>
              <a:rPr lang="en-US" dirty="0">
                <a:latin typeface="Consolas" panose="020B0609020204030204" pitchFamily="49" charset="0"/>
              </a:rPr>
              <a:t>&lt;&lt; endl;</a:t>
            </a:r>
          </a:p>
          <a:p>
            <a:r>
              <a:rPr lang="en-US" dirty="0">
                <a:latin typeface="Consolas" panose="020B0609020204030204" pitchFamily="49" charset="0"/>
              </a:rPr>
              <a:t>    return out;</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friend istream&amp; operator&gt;&gt;(istream&amp; in, Person&amp; me)</a:t>
            </a:r>
          </a:p>
          <a:p>
            <a:r>
              <a:rPr lang="en-US" dirty="0">
                <a:latin typeface="Consolas" panose="020B0609020204030204" pitchFamily="49" charset="0"/>
              </a:rPr>
              <a:t>{</a:t>
            </a:r>
          </a:p>
          <a:p>
            <a:r>
              <a:rPr lang="en-US" dirty="0">
                <a:latin typeface="Consolas" panose="020B0609020204030204" pitchFamily="49" charset="0"/>
              </a:rPr>
              <a:t>    cout &lt;&lt; "Name: ";</a:t>
            </a:r>
          </a:p>
          <a:p>
            <a:r>
              <a:rPr lang="en-US" dirty="0">
                <a:latin typeface="Consolas" panose="020B0609020204030204" pitchFamily="49" charset="0"/>
              </a:rPr>
              <a:t>    getline(in, me.name);</a:t>
            </a:r>
          </a:p>
          <a:p>
            <a:r>
              <a:rPr lang="en-US" dirty="0">
                <a:latin typeface="Consolas" panose="020B0609020204030204" pitchFamily="49" charset="0"/>
              </a:rPr>
              <a:t>    in &gt;&gt; </a:t>
            </a:r>
            <a:r>
              <a:rPr lang="en-US" dirty="0">
                <a:solidFill>
                  <a:srgbClr val="FF0000"/>
                </a:solidFill>
                <a:latin typeface="Consolas" panose="020B0609020204030204" pitchFamily="49" charset="0"/>
              </a:rPr>
              <a:t>me.addr</a:t>
            </a:r>
            <a:r>
              <a:rPr lang="en-US" dirty="0">
                <a:latin typeface="Consolas" panose="020B0609020204030204" pitchFamily="49" charset="0"/>
              </a:rPr>
              <a:t>;</a:t>
            </a:r>
          </a:p>
          <a:p>
            <a:r>
              <a:rPr lang="en-US" dirty="0">
                <a:latin typeface="Consolas" panose="020B0609020204030204" pitchFamily="49" charset="0"/>
              </a:rPr>
              <a:t>    Date* d = new Date;</a:t>
            </a:r>
          </a:p>
          <a:p>
            <a:r>
              <a:rPr lang="en-US" dirty="0">
                <a:latin typeface="Consolas" panose="020B0609020204030204" pitchFamily="49" charset="0"/>
              </a:rPr>
              <a:t>    in &gt;&gt; </a:t>
            </a:r>
            <a:r>
              <a:rPr lang="en-US" dirty="0">
                <a:solidFill>
                  <a:srgbClr val="FF0000"/>
                </a:solidFill>
                <a:latin typeface="Consolas" panose="020B0609020204030204" pitchFamily="49" charset="0"/>
              </a:rPr>
              <a:t>*</a:t>
            </a:r>
            <a:r>
              <a:rPr lang="en-US" dirty="0">
                <a:latin typeface="Consolas" panose="020B0609020204030204" pitchFamily="49" charset="0"/>
              </a:rPr>
              <a:t>d;</a:t>
            </a:r>
          </a:p>
          <a:p>
            <a:r>
              <a:rPr lang="en-US" dirty="0">
                <a:latin typeface="Consolas" panose="020B0609020204030204" pitchFamily="49" charset="0"/>
              </a:rPr>
              <a:t>    me.setDate(d);</a:t>
            </a:r>
          </a:p>
          <a:p>
            <a:r>
              <a:rPr lang="en-US" dirty="0">
                <a:latin typeface="Consolas" panose="020B0609020204030204" pitchFamily="49" charset="0"/>
              </a:rPr>
              <a:t>    return in;</a:t>
            </a:r>
          </a:p>
          <a:p>
            <a:r>
              <a:rPr lang="en-US" dirty="0">
                <a:latin typeface="Consolas" panose="020B0609020204030204" pitchFamily="49" charset="0"/>
              </a:rPr>
              <a:t>}</a:t>
            </a:r>
          </a:p>
        </p:txBody>
      </p:sp>
    </p:spTree>
    <p:extLst>
      <p:ext uri="{BB962C8B-B14F-4D97-AF65-F5344CB8AC3E}">
        <p14:creationId xmlns:p14="http://schemas.microsoft.com/office/powerpoint/2010/main" val="2487607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5D449-BBAB-8EB4-A8D2-79460E201C7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Instantiating objects</a:t>
            </a:r>
            <a:br>
              <a:rPr lang="en-US" dirty="0"/>
            </a:br>
            <a:r>
              <a:rPr lang="en-US" dirty="0"/>
              <a:t>and calling functions</a:t>
            </a:r>
          </a:p>
        </p:txBody>
      </p:sp>
      <p:sp>
        <p:nvSpPr>
          <p:cNvPr id="3" name="Content Placeholder 2">
            <a:extLst>
              <a:ext uri="{FF2B5EF4-FFF2-40B4-BE49-F238E27FC236}">
                <a16:creationId xmlns:a16="http://schemas.microsoft.com/office/drawing/2014/main" id="{2E157BAB-E49A-2AE8-6DCD-E84B1AE708C4}"/>
              </a:ext>
            </a:extLst>
          </p:cNvPr>
          <p:cNvSpPr>
            <a:spLocks noGrp="1"/>
          </p:cNvSpPr>
          <p:nvPr>
            <p:ph sz="half" idx="1"/>
            <p:custDataLst>
              <p:tags r:id="rId2"/>
            </p:custDataLst>
          </p:nvPr>
        </p:nvSpPr>
        <p:spPr>
          <a:xfrm>
            <a:off x="1581912" y="2638044"/>
            <a:ext cx="4271771" cy="3101982"/>
          </a:xfrm>
        </p:spPr>
        <p:txBody>
          <a:bodyPr/>
          <a:lstStyle/>
          <a:p>
            <a:pPr marL="0" indent="0">
              <a:spcBef>
                <a:spcPts val="0"/>
              </a:spcBef>
              <a:buNone/>
            </a:pPr>
            <a:r>
              <a:rPr lang="en-US" dirty="0">
                <a:latin typeface="Consolas" panose="020B0609020204030204" pitchFamily="49" charset="0"/>
              </a:rPr>
              <a:t>Star s1("John Wayne",</a:t>
            </a:r>
          </a:p>
          <a:p>
            <a:pPr marL="0" indent="0">
              <a:spcBef>
                <a:spcPts val="0"/>
              </a:spcBef>
              <a:buNone/>
            </a:pPr>
            <a:r>
              <a:rPr lang="en-US" dirty="0">
                <a:latin typeface="Consolas" panose="020B0609020204030204" pitchFamily="49" charset="0"/>
              </a:rPr>
              <a:t>    "Cranston Snort",</a:t>
            </a:r>
          </a:p>
          <a:p>
            <a:pPr marL="0" indent="0">
              <a:spcBef>
                <a:spcPts val="0"/>
              </a:spcBef>
              <a:buNone/>
            </a:pPr>
            <a:r>
              <a:rPr lang="en-US" dirty="0">
                <a:latin typeface="Consolas" panose="020B0609020204030204" pitchFamily="49" charset="0"/>
              </a:rPr>
              <a:t>    50000000, "115 Elm",</a:t>
            </a:r>
          </a:p>
          <a:p>
            <a:pPr marL="0" indent="0">
              <a:spcBef>
                <a:spcPts val="0"/>
              </a:spcBef>
              <a:buNone/>
            </a:pPr>
            <a:r>
              <a:rPr lang="en-US" dirty="0">
                <a:latin typeface="Consolas" panose="020B0609020204030204" pitchFamily="49" charset="0"/>
              </a:rPr>
              <a:t>    "Ogden");</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s1.setDate(1960, 12, 25);</a:t>
            </a:r>
          </a:p>
          <a:p>
            <a:pPr marL="0" indent="0">
              <a:spcBef>
                <a:spcPts val="0"/>
              </a:spcBef>
              <a:buNone/>
            </a:pPr>
            <a:r>
              <a:rPr lang="en-US" dirty="0">
                <a:latin typeface="Consolas" panose="020B0609020204030204" pitchFamily="49" charset="0"/>
              </a:rPr>
              <a:t>s1.display();</a:t>
            </a:r>
          </a:p>
          <a:p>
            <a:pPr marL="0" indent="0">
              <a:spcBef>
                <a:spcPts val="0"/>
              </a:spcBef>
              <a:buNone/>
            </a:pPr>
            <a:r>
              <a:rPr lang="en-US" dirty="0">
                <a:latin typeface="Consolas" panose="020B0609020204030204" pitchFamily="49" charset="0"/>
              </a:rPr>
              <a:t>cout &lt;&lt; s1 &lt;&lt; endl;</a:t>
            </a:r>
          </a:p>
        </p:txBody>
      </p:sp>
      <p:sp>
        <p:nvSpPr>
          <p:cNvPr id="4" name="Content Placeholder 3">
            <a:extLst>
              <a:ext uri="{FF2B5EF4-FFF2-40B4-BE49-F238E27FC236}">
                <a16:creationId xmlns:a16="http://schemas.microsoft.com/office/drawing/2014/main" id="{61082D22-9CB0-E99E-6700-718B7A09796A}"/>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nsolas" panose="020B0609020204030204" pitchFamily="49" charset="0"/>
              </a:rPr>
              <a:t>Star* s4 = new Star;</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cin &gt;&gt; *s4;</a:t>
            </a:r>
          </a:p>
          <a:p>
            <a:pPr marL="0" indent="0">
              <a:spcBef>
                <a:spcPts val="0"/>
              </a:spcBef>
              <a:buNone/>
            </a:pPr>
            <a:r>
              <a:rPr lang="en-US" dirty="0">
                <a:latin typeface="Consolas" panose="020B0609020204030204" pitchFamily="49" charset="0"/>
              </a:rPr>
              <a:t>Date* d2 = new Date;</a:t>
            </a:r>
          </a:p>
          <a:p>
            <a:pPr marL="0" indent="0">
              <a:spcBef>
                <a:spcPts val="0"/>
              </a:spcBef>
              <a:buNone/>
            </a:pPr>
            <a:r>
              <a:rPr lang="en-US" dirty="0">
                <a:latin typeface="Consolas" panose="020B0609020204030204" pitchFamily="49" charset="0"/>
              </a:rPr>
              <a:t>cin &gt;&gt; *d2;</a:t>
            </a:r>
          </a:p>
          <a:p>
            <a:pPr marL="0" indent="0">
              <a:spcBef>
                <a:spcPts val="0"/>
              </a:spcBef>
              <a:buNone/>
            </a:pPr>
            <a:r>
              <a:rPr lang="en-US" dirty="0">
                <a:latin typeface="Consolas" panose="020B0609020204030204" pitchFamily="49" charset="0"/>
              </a:rPr>
              <a:t>s4-&gt;setDate(d2);</a:t>
            </a:r>
          </a:p>
          <a:p>
            <a:pPr marL="0" indent="0">
              <a:spcBef>
                <a:spcPts val="0"/>
              </a:spcBef>
              <a:buNone/>
            </a:pPr>
            <a:r>
              <a:rPr lang="en-US" dirty="0">
                <a:latin typeface="Consolas" panose="020B0609020204030204" pitchFamily="49" charset="0"/>
              </a:rPr>
              <a:t>s4-&gt;display();</a:t>
            </a:r>
          </a:p>
          <a:p>
            <a:pPr marL="0" indent="0">
              <a:spcBef>
                <a:spcPts val="0"/>
              </a:spcBef>
              <a:buNone/>
            </a:pPr>
            <a:r>
              <a:rPr lang="en-US" dirty="0">
                <a:latin typeface="Consolas" panose="020B0609020204030204" pitchFamily="49" charset="0"/>
              </a:rPr>
              <a:t>cout &lt;&lt; *s4;</a:t>
            </a:r>
          </a:p>
        </p:txBody>
      </p:sp>
    </p:spTree>
    <p:extLst>
      <p:ext uri="{BB962C8B-B14F-4D97-AF65-F5344CB8AC3E}">
        <p14:creationId xmlns:p14="http://schemas.microsoft.com/office/powerpoint/2010/main" val="1203258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DCD3F51F-E0F2-41F0-9EAD-111C87DFF5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C704E171-8054-25CB-0877-5CB824E65E02}"/>
              </a:ext>
            </a:extLst>
          </p:cNvPr>
          <p:cNvSpPr>
            <a:spLocks noGrp="1"/>
          </p:cNvSpPr>
          <p:nvPr>
            <p:ph type="title"/>
            <p:custDataLst>
              <p:tags r:id="rId2"/>
            </p:custDataLst>
          </p:nvPr>
        </p:nvSpPr>
        <p:spPr bwMode="black">
          <a:xfrm>
            <a:off x="6119732" y="1290025"/>
            <a:ext cx="529132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800" dirty="0"/>
              <a:t>Actor 4 UML</a:t>
            </a:r>
            <a:br>
              <a:rPr lang="en-US" sz="2800" dirty="0"/>
            </a:br>
            <a:r>
              <a:rPr lang="en-US" sz="2800" dirty="0"/>
              <a:t>Class Diagram</a:t>
            </a:r>
            <a:endParaRPr lang="en-US" dirty="0"/>
          </a:p>
        </p:txBody>
      </p:sp>
      <p:sp>
        <p:nvSpPr>
          <p:cNvPr id="4" name="Content Placeholder 3">
            <a:extLst>
              <a:ext uri="{FF2B5EF4-FFF2-40B4-BE49-F238E27FC236}">
                <a16:creationId xmlns:a16="http://schemas.microsoft.com/office/drawing/2014/main" id="{33E0BFF2-27BA-C7E8-2259-EBFE23D451B9}"/>
              </a:ext>
            </a:extLst>
          </p:cNvPr>
          <p:cNvSpPr>
            <a:spLocks noGrp="1"/>
          </p:cNvSpPr>
          <p:nvPr>
            <p:ph sz="half" idx="2"/>
            <p:custDataLst>
              <p:tags r:id="rId3"/>
            </p:custDataLst>
          </p:nvPr>
        </p:nvSpPr>
        <p:spPr>
          <a:xfrm>
            <a:off x="6338315" y="2638044"/>
            <a:ext cx="4270247" cy="3101982"/>
          </a:xfrm>
        </p:spPr>
        <p:txBody>
          <a:bodyPr/>
          <a:lstStyle/>
          <a:p>
            <a:r>
              <a:rPr lang="en-US" dirty="0"/>
              <a:t>C++ implements</a:t>
            </a:r>
          </a:p>
          <a:p>
            <a:pPr lvl="1"/>
            <a:r>
              <a:rPr lang="en-US" dirty="0"/>
              <a:t>Inheritance with superclass name and the scope resolution operator</a:t>
            </a:r>
          </a:p>
          <a:p>
            <a:pPr lvl="1"/>
            <a:r>
              <a:rPr lang="en-US" dirty="0"/>
              <a:t>Composition with a member name</a:t>
            </a:r>
          </a:p>
          <a:p>
            <a:pPr lvl="1"/>
            <a:r>
              <a:rPr lang="en-US" dirty="0"/>
              <a:t>Aggregation with a member pointer</a:t>
            </a:r>
          </a:p>
        </p:txBody>
      </p:sp>
      <p:pic>
        <p:nvPicPr>
          <p:cNvPr id="5" name="Picture 4">
            <a:extLst>
              <a:ext uri="{FF2B5EF4-FFF2-40B4-BE49-F238E27FC236}">
                <a16:creationId xmlns:a16="http://schemas.microsoft.com/office/drawing/2014/main" id="{8B5AB73D-D18C-2976-BB83-7CDFBCD73353}"/>
              </a:ext>
            </a:extLst>
          </p:cNvPr>
          <p:cNvPicPr>
            <a:picLocks noChangeAspect="1"/>
          </p:cNvPicPr>
          <p:nvPr/>
        </p:nvPicPr>
        <p:blipFill>
          <a:blip r:embed="rId10"/>
          <a:stretch>
            <a:fillRect/>
          </a:stretch>
        </p:blipFill>
        <p:spPr>
          <a:xfrm>
            <a:off x="360157" y="1456772"/>
            <a:ext cx="4627265" cy="3944454"/>
          </a:xfrm>
          <a:prstGeom prst="rect">
            <a:avLst/>
          </a:prstGeom>
        </p:spPr>
      </p:pic>
      <p:sp>
        <p:nvSpPr>
          <p:cNvPr id="3" name="TextBox 2">
            <a:extLst>
              <a:ext uri="{FF2B5EF4-FFF2-40B4-BE49-F238E27FC236}">
                <a16:creationId xmlns:a16="http://schemas.microsoft.com/office/drawing/2014/main" id="{36999A78-E986-1BC6-8244-5499CD0C5117}"/>
              </a:ext>
            </a:extLst>
          </p:cNvPr>
          <p:cNvSpPr txBox="1"/>
          <p:nvPr>
            <p:custDataLst>
              <p:tags r:id="rId4"/>
            </p:custDataLst>
          </p:nvPr>
        </p:nvSpPr>
        <p:spPr>
          <a:xfrm>
            <a:off x="615637" y="986828"/>
            <a:ext cx="1855960" cy="369332"/>
          </a:xfrm>
          <a:prstGeom prst="rect">
            <a:avLst/>
          </a:prstGeom>
          <a:noFill/>
        </p:spPr>
        <p:txBody>
          <a:bodyPr wrap="square" rtlCol="0">
            <a:spAutoFit/>
          </a:bodyPr>
          <a:lstStyle/>
          <a:p>
            <a:r>
              <a:rPr lang="en-US" dirty="0">
                <a:solidFill>
                  <a:srgbClr val="FF0000"/>
                </a:solidFill>
                <a:latin typeface="Consolas" panose="020B0609020204030204" pitchFamily="49" charset="0"/>
              </a:rPr>
              <a:t>Address addr;</a:t>
            </a:r>
          </a:p>
        </p:txBody>
      </p:sp>
      <p:sp>
        <p:nvSpPr>
          <p:cNvPr id="6" name="TextBox 5">
            <a:extLst>
              <a:ext uri="{FF2B5EF4-FFF2-40B4-BE49-F238E27FC236}">
                <a16:creationId xmlns:a16="http://schemas.microsoft.com/office/drawing/2014/main" id="{3F6E82DE-F6EA-845E-8B5C-56685AEB54B8}"/>
              </a:ext>
            </a:extLst>
          </p:cNvPr>
          <p:cNvSpPr txBox="1"/>
          <p:nvPr>
            <p:custDataLst>
              <p:tags r:id="rId5"/>
            </p:custDataLst>
          </p:nvPr>
        </p:nvSpPr>
        <p:spPr>
          <a:xfrm>
            <a:off x="2987644" y="986828"/>
            <a:ext cx="1647730" cy="369332"/>
          </a:xfrm>
          <a:prstGeom prst="rect">
            <a:avLst/>
          </a:prstGeom>
          <a:noFill/>
        </p:spPr>
        <p:txBody>
          <a:bodyPr wrap="square" rtlCol="0">
            <a:spAutoFit/>
          </a:bodyPr>
          <a:lstStyle/>
          <a:p>
            <a:r>
              <a:rPr lang="en-US" dirty="0">
                <a:solidFill>
                  <a:srgbClr val="FF0000"/>
                </a:solidFill>
                <a:latin typeface="Consolas" panose="020B0609020204030204" pitchFamily="49" charset="0"/>
              </a:rPr>
              <a:t>Date* date;</a:t>
            </a:r>
          </a:p>
        </p:txBody>
      </p:sp>
      <p:sp>
        <p:nvSpPr>
          <p:cNvPr id="7" name="TextBox 6">
            <a:extLst>
              <a:ext uri="{FF2B5EF4-FFF2-40B4-BE49-F238E27FC236}">
                <a16:creationId xmlns:a16="http://schemas.microsoft.com/office/drawing/2014/main" id="{712A52E6-83BE-1897-78E5-B9AAB07BF1AB}"/>
              </a:ext>
            </a:extLst>
          </p:cNvPr>
          <p:cNvSpPr txBox="1"/>
          <p:nvPr>
            <p:custDataLst>
              <p:tags r:id="rId6"/>
            </p:custDataLst>
          </p:nvPr>
        </p:nvSpPr>
        <p:spPr>
          <a:xfrm>
            <a:off x="2673789" y="2516084"/>
            <a:ext cx="1251825" cy="369332"/>
          </a:xfrm>
          <a:prstGeom prst="rect">
            <a:avLst/>
          </a:prstGeom>
          <a:noFill/>
        </p:spPr>
        <p:txBody>
          <a:bodyPr wrap="square" rtlCol="0">
            <a:spAutoFit/>
          </a:bodyPr>
          <a:lstStyle/>
          <a:p>
            <a:r>
              <a:rPr lang="en-US" dirty="0">
                <a:solidFill>
                  <a:srgbClr val="FF0000"/>
                </a:solidFill>
                <a:latin typeface="Consolas" panose="020B0609020204030204" pitchFamily="49" charset="0"/>
              </a:rPr>
              <a:t>Person::</a:t>
            </a:r>
          </a:p>
        </p:txBody>
      </p:sp>
      <p:sp>
        <p:nvSpPr>
          <p:cNvPr id="8" name="TextBox 7">
            <a:extLst>
              <a:ext uri="{FF2B5EF4-FFF2-40B4-BE49-F238E27FC236}">
                <a16:creationId xmlns:a16="http://schemas.microsoft.com/office/drawing/2014/main" id="{7A249187-09C6-37FC-06AC-0142D7B52EA2}"/>
              </a:ext>
            </a:extLst>
          </p:cNvPr>
          <p:cNvSpPr txBox="1"/>
          <p:nvPr>
            <p:custDataLst>
              <p:tags r:id="rId7"/>
            </p:custDataLst>
          </p:nvPr>
        </p:nvSpPr>
        <p:spPr>
          <a:xfrm>
            <a:off x="2705320" y="3958655"/>
            <a:ext cx="1251825" cy="369332"/>
          </a:xfrm>
          <a:prstGeom prst="rect">
            <a:avLst/>
          </a:prstGeom>
          <a:noFill/>
        </p:spPr>
        <p:txBody>
          <a:bodyPr wrap="square" rtlCol="0">
            <a:spAutoFit/>
          </a:bodyPr>
          <a:lstStyle/>
          <a:p>
            <a:r>
              <a:rPr lang="en-US" dirty="0">
                <a:solidFill>
                  <a:srgbClr val="FF0000"/>
                </a:solidFill>
                <a:latin typeface="Consolas" panose="020B0609020204030204" pitchFamily="49" charset="0"/>
              </a:rPr>
              <a:t>Actor::</a:t>
            </a:r>
          </a:p>
        </p:txBody>
      </p:sp>
    </p:spTree>
    <p:extLst>
      <p:ext uri="{BB962C8B-B14F-4D97-AF65-F5344CB8AC3E}">
        <p14:creationId xmlns:p14="http://schemas.microsoft.com/office/powerpoint/2010/main" val="529284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DCD3F51F-E0F2-41F0-9EAD-111C87DFF5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5315061" y="-2"/>
            <a:ext cx="6876939" cy="685800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C704E171-8054-25CB-0877-5CB824E65E02}"/>
              </a:ext>
            </a:extLst>
          </p:cNvPr>
          <p:cNvSpPr>
            <a:spLocks noGrp="1"/>
          </p:cNvSpPr>
          <p:nvPr>
            <p:ph type="title"/>
            <p:custDataLst>
              <p:tags r:id="rId2"/>
            </p:custDataLst>
          </p:nvPr>
        </p:nvSpPr>
        <p:spPr bwMode="black">
          <a:xfrm>
            <a:off x="6119732" y="1290025"/>
            <a:ext cx="529132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800" dirty="0"/>
              <a:t>Actor 4 UML</a:t>
            </a:r>
            <a:br>
              <a:rPr lang="en-US" sz="2800" dirty="0"/>
            </a:br>
            <a:r>
              <a:rPr lang="en-US" sz="2800" dirty="0"/>
              <a:t>Class Diagram</a:t>
            </a:r>
            <a:endParaRPr lang="en-US" dirty="0"/>
          </a:p>
        </p:txBody>
      </p:sp>
      <p:sp>
        <p:nvSpPr>
          <p:cNvPr id="4" name="Content Placeholder 3">
            <a:extLst>
              <a:ext uri="{FF2B5EF4-FFF2-40B4-BE49-F238E27FC236}">
                <a16:creationId xmlns:a16="http://schemas.microsoft.com/office/drawing/2014/main" id="{33E0BFF2-27BA-C7E8-2259-EBFE23D451B9}"/>
              </a:ext>
            </a:extLst>
          </p:cNvPr>
          <p:cNvSpPr>
            <a:spLocks noGrp="1"/>
          </p:cNvSpPr>
          <p:nvPr>
            <p:ph sz="half" idx="2"/>
            <p:custDataLst>
              <p:tags r:id="rId3"/>
            </p:custDataLst>
          </p:nvPr>
        </p:nvSpPr>
        <p:spPr>
          <a:xfrm>
            <a:off x="6338315" y="2638044"/>
            <a:ext cx="4270247" cy="3101982"/>
          </a:xfrm>
        </p:spPr>
        <p:txBody>
          <a:bodyPr/>
          <a:lstStyle/>
          <a:p>
            <a:r>
              <a:rPr lang="en-US" dirty="0"/>
              <a:t>Focus on syntax</a:t>
            </a:r>
          </a:p>
          <a:p>
            <a:r>
              <a:rPr lang="en-US" dirty="0"/>
              <a:t>Constructor calls</a:t>
            </a:r>
          </a:p>
          <a:p>
            <a:r>
              <a:rPr lang="en-US" dirty="0"/>
              <a:t>Member function calls</a:t>
            </a:r>
          </a:p>
          <a:p>
            <a:r>
              <a:rPr lang="en-US" dirty="0"/>
              <a:t>I/O operators</a:t>
            </a:r>
          </a:p>
          <a:p>
            <a:pPr lvl="1"/>
            <a:r>
              <a:rPr lang="en-US" dirty="0"/>
              <a:t>operator&lt;&lt; (extractor)</a:t>
            </a:r>
          </a:p>
          <a:p>
            <a:pPr lvl="1"/>
            <a:r>
              <a:rPr lang="en-US" dirty="0"/>
              <a:t>operator&gt;&gt; (inserter)</a:t>
            </a:r>
          </a:p>
        </p:txBody>
      </p:sp>
      <p:pic>
        <p:nvPicPr>
          <p:cNvPr id="5" name="Picture 4">
            <a:extLst>
              <a:ext uri="{FF2B5EF4-FFF2-40B4-BE49-F238E27FC236}">
                <a16:creationId xmlns:a16="http://schemas.microsoft.com/office/drawing/2014/main" id="{8B5AB73D-D18C-2976-BB83-7CDFBCD73353}"/>
              </a:ext>
            </a:extLst>
          </p:cNvPr>
          <p:cNvPicPr>
            <a:picLocks noChangeAspect="1"/>
          </p:cNvPicPr>
          <p:nvPr/>
        </p:nvPicPr>
        <p:blipFill>
          <a:blip r:embed="rId6"/>
          <a:stretch>
            <a:fillRect/>
          </a:stretch>
        </p:blipFill>
        <p:spPr>
          <a:xfrm>
            <a:off x="360157" y="1456772"/>
            <a:ext cx="4627265" cy="3944454"/>
          </a:xfrm>
          <a:prstGeom prst="rect">
            <a:avLst/>
          </a:prstGeom>
        </p:spPr>
      </p:pic>
    </p:spTree>
    <p:extLst>
      <p:ext uri="{BB962C8B-B14F-4D97-AF65-F5344CB8AC3E}">
        <p14:creationId xmlns:p14="http://schemas.microsoft.com/office/powerpoint/2010/main" val="3106504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6BA0E-A591-CE78-1968-7478AB2E646B}"/>
              </a:ext>
            </a:extLst>
          </p:cNvPr>
          <p:cNvSpPr>
            <a:spLocks noGrp="1"/>
          </p:cNvSpPr>
          <p:nvPr>
            <p:ph type="title"/>
            <p:custDataLst>
              <p:tags r:id="rId1"/>
            </p:custDataLst>
          </p:nvPr>
        </p:nvSpPr>
        <p:spPr bwMode="black">
          <a:xfrm>
            <a:off x="804672" y="964692"/>
            <a:ext cx="3278441"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Constructor Chaining</a:t>
            </a:r>
          </a:p>
        </p:txBody>
      </p:sp>
      <p:sp>
        <p:nvSpPr>
          <p:cNvPr id="4" name="Content Placeholder 3">
            <a:extLst>
              <a:ext uri="{FF2B5EF4-FFF2-40B4-BE49-F238E27FC236}">
                <a16:creationId xmlns:a16="http://schemas.microsoft.com/office/drawing/2014/main" id="{778688B7-2958-9E71-4FD1-90C821E89686}"/>
              </a:ext>
            </a:extLst>
          </p:cNvPr>
          <p:cNvSpPr>
            <a:spLocks noGrp="1"/>
          </p:cNvSpPr>
          <p:nvPr>
            <p:ph sz="half" idx="2"/>
            <p:custDataLst>
              <p:tags r:id="rId2"/>
            </p:custDataLst>
          </p:nvPr>
        </p:nvSpPr>
        <p:spPr>
          <a:xfrm>
            <a:off x="803244" y="2638044"/>
            <a:ext cx="3063765" cy="3263206"/>
          </a:xfrm>
        </p:spPr>
        <p:txBody>
          <a:bodyPr vert="horz" lIns="91440" tIns="45720" rIns="91440" bIns="45720" rtlCol="0">
            <a:normAutofit/>
          </a:bodyPr>
          <a:lstStyle/>
          <a:p>
            <a:r>
              <a:rPr lang="en-US" dirty="0">
                <a:latin typeface="Consolas" panose="020B0609020204030204" pitchFamily="49" charset="0"/>
              </a:rPr>
              <a:t>Date() {}</a:t>
            </a:r>
          </a:p>
          <a:p>
            <a:r>
              <a:rPr lang="en-US" dirty="0">
                <a:latin typeface="Consolas" panose="020B0609020204030204" pitchFamily="49" charset="0"/>
              </a:rPr>
              <a:t>Address() {}</a:t>
            </a:r>
          </a:p>
          <a:p>
            <a:r>
              <a:rPr lang="en-US" dirty="0">
                <a:latin typeface="Consolas" panose="020B0609020204030204" pitchFamily="49" charset="0"/>
              </a:rPr>
              <a:t>Person() {}</a:t>
            </a:r>
          </a:p>
          <a:p>
            <a:r>
              <a:rPr lang="en-US" dirty="0">
                <a:latin typeface="Consolas" panose="020B0609020204030204" pitchFamily="49" charset="0"/>
              </a:rPr>
              <a:t>Actor() {}</a:t>
            </a:r>
          </a:p>
          <a:p>
            <a:r>
              <a:rPr lang="en-US" dirty="0">
                <a:latin typeface="Consolas" panose="020B0609020204030204" pitchFamily="49" charset="0"/>
              </a:rPr>
              <a:t>Star() {}</a:t>
            </a:r>
          </a:p>
        </p:txBody>
      </p:sp>
      <p:sp>
        <p:nvSpPr>
          <p:cNvPr id="7" name="Content Placeholder 2">
            <a:extLst>
              <a:ext uri="{FF2B5EF4-FFF2-40B4-BE49-F238E27FC236}">
                <a16:creationId xmlns:a16="http://schemas.microsoft.com/office/drawing/2014/main" id="{71B8A169-FE76-2303-52E8-88D9EBD7A094}"/>
              </a:ext>
            </a:extLst>
          </p:cNvPr>
          <p:cNvSpPr>
            <a:spLocks noGrp="1"/>
          </p:cNvSpPr>
          <p:nvPr>
            <p:ph idx="1"/>
            <p:custDataLst>
              <p:tags r:id="rId3"/>
            </p:custDataLst>
          </p:nvPr>
        </p:nvSpPr>
        <p:spPr>
          <a:xfrm>
            <a:off x="4286272" y="2529397"/>
            <a:ext cx="7293110" cy="3101983"/>
          </a:xfrm>
        </p:spPr>
        <p:txBody>
          <a:bodyPr/>
          <a:lstStyle/>
          <a:p>
            <a:r>
              <a:rPr lang="en-US" dirty="0">
                <a:latin typeface="Consolas" panose="020B0609020204030204" pitchFamily="49" charset="0"/>
              </a:rPr>
              <a:t>Address(string s, string c) : street(s), city(c) {}</a:t>
            </a:r>
          </a:p>
          <a:p>
            <a:r>
              <a:rPr lang="en-US" dirty="0">
                <a:latin typeface="Consolas" panose="020B0609020204030204" pitchFamily="49" charset="0"/>
              </a:rPr>
              <a:t>Person(string n, string s, string c)</a:t>
            </a:r>
          </a:p>
          <a:p>
            <a:pPr marL="0" indent="0">
              <a:spcBef>
                <a:spcPts val="0"/>
              </a:spcBef>
              <a:buNone/>
            </a:pPr>
            <a:r>
              <a:rPr lang="en-US" dirty="0">
                <a:latin typeface="Consolas" panose="020B0609020204030204" pitchFamily="49" charset="0"/>
              </a:rPr>
              <a:t>	: name(n), addr(s, c), date(nullptr) {}</a:t>
            </a:r>
          </a:p>
          <a:p>
            <a:r>
              <a:rPr lang="en-US" dirty="0">
                <a:latin typeface="Consolas" panose="020B0609020204030204" pitchFamily="49" charset="0"/>
              </a:rPr>
              <a:t>Actor(string n, string a, string s, string c)</a:t>
            </a:r>
          </a:p>
          <a:p>
            <a:pPr marL="0" indent="0">
              <a:spcBef>
                <a:spcPts val="0"/>
              </a:spcBef>
              <a:buNone/>
            </a:pPr>
            <a:r>
              <a:rPr lang="en-US" dirty="0">
                <a:latin typeface="Consolas" panose="020B0609020204030204" pitchFamily="49" charset="0"/>
              </a:rPr>
              <a:t>	: Person(n, s, c), agent(a) {}</a:t>
            </a:r>
          </a:p>
          <a:p>
            <a:r>
              <a:rPr lang="en-US" dirty="0">
                <a:latin typeface="Consolas" panose="020B0609020204030204" pitchFamily="49" charset="0"/>
              </a:rPr>
              <a:t>Star(string n, string a, double b, string s, string c)</a:t>
            </a:r>
          </a:p>
          <a:p>
            <a:pPr marL="0" indent="0">
              <a:spcBef>
                <a:spcPts val="0"/>
              </a:spcBef>
              <a:buNone/>
            </a:pPr>
            <a:r>
              <a:rPr lang="en-US" dirty="0">
                <a:latin typeface="Consolas" panose="020B0609020204030204" pitchFamily="49" charset="0"/>
              </a:rPr>
              <a:t>	: Actor(n, a, s, c), balance(b) {}</a:t>
            </a:r>
          </a:p>
        </p:txBody>
      </p:sp>
      <p:cxnSp>
        <p:nvCxnSpPr>
          <p:cNvPr id="10" name="Straight Connector 9">
            <a:extLst>
              <a:ext uri="{FF2B5EF4-FFF2-40B4-BE49-F238E27FC236}">
                <a16:creationId xmlns:a16="http://schemas.microsoft.com/office/drawing/2014/main" id="{5F1FBBC2-6D73-40A9-7ADD-9EF27E71D48A}"/>
              </a:ext>
            </a:extLst>
          </p:cNvPr>
          <p:cNvCxnSpPr>
            <a:cxnSpLocks/>
          </p:cNvCxnSpPr>
          <p:nvPr/>
        </p:nvCxnSpPr>
        <p:spPr>
          <a:xfrm>
            <a:off x="3349782" y="2692356"/>
            <a:ext cx="0" cy="1879641"/>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71773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F0E4849-E85D-A3E6-CF54-654DC8D99D4F}"/>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Person</a:t>
            </a:r>
            <a:r>
              <a:rPr lang="en-US" dirty="0"/>
              <a:t> setter functions</a:t>
            </a:r>
          </a:p>
        </p:txBody>
      </p:sp>
      <p:sp>
        <p:nvSpPr>
          <p:cNvPr id="3" name="Content Placeholder 2">
            <a:extLst>
              <a:ext uri="{FF2B5EF4-FFF2-40B4-BE49-F238E27FC236}">
                <a16:creationId xmlns:a16="http://schemas.microsoft.com/office/drawing/2014/main" id="{1B8FE27F-DE81-4941-A898-70C6A6636890}"/>
              </a:ext>
            </a:extLst>
          </p:cNvPr>
          <p:cNvSpPr>
            <a:spLocks noGrp="1"/>
          </p:cNvSpPr>
          <p:nvPr>
            <p:ph sz="half" idx="1"/>
            <p:custDataLst>
              <p:tags r:id="rId2"/>
            </p:custDataLst>
          </p:nvPr>
        </p:nvSpPr>
        <p:spPr>
          <a:xfrm>
            <a:off x="1518744" y="2638044"/>
            <a:ext cx="4334939" cy="3101982"/>
          </a:xfrm>
        </p:spPr>
        <p:txBody>
          <a:bodyPr>
            <a:normAutofit/>
          </a:bodyPr>
          <a:lstStyle/>
          <a:p>
            <a:pPr marL="0" indent="0">
              <a:spcBef>
                <a:spcPts val="0"/>
              </a:spcBef>
              <a:buNone/>
            </a:pPr>
            <a:r>
              <a:rPr lang="en-US" dirty="0">
                <a:latin typeface="Consolas" panose="020B0609020204030204" pitchFamily="49" charset="0"/>
              </a:rPr>
              <a:t>void setDate(int y, int m, int d)</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if (date != nullptr)</a:t>
            </a:r>
          </a:p>
          <a:p>
            <a:pPr marL="0" indent="0">
              <a:spcBef>
                <a:spcPts val="0"/>
              </a:spcBef>
              <a:buNone/>
            </a:pPr>
            <a:r>
              <a:rPr lang="en-US" dirty="0">
                <a:latin typeface="Consolas" panose="020B0609020204030204" pitchFamily="49" charset="0"/>
              </a:rPr>
              <a:t>        delete date;</a:t>
            </a:r>
          </a:p>
          <a:p>
            <a:pPr marL="0" indent="0">
              <a:spcBef>
                <a:spcPts val="0"/>
              </a:spcBef>
              <a:buNone/>
            </a:pPr>
            <a:r>
              <a:rPr lang="en-US" dirty="0">
                <a:latin typeface="Consolas" panose="020B0609020204030204" pitchFamily="49" charset="0"/>
              </a:rPr>
              <a:t>    date = new Date(y, m, d);</a:t>
            </a:r>
          </a:p>
          <a:p>
            <a:pPr marL="0" indent="0">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F4EBC7B2-D27D-A80C-3991-9940F5990923}"/>
              </a:ext>
            </a:extLst>
          </p:cNvPr>
          <p:cNvSpPr>
            <a:spLocks noGrp="1"/>
          </p:cNvSpPr>
          <p:nvPr>
            <p:ph sz="half" idx="2"/>
            <p:custDataLst>
              <p:tags r:id="rId3"/>
            </p:custDataLst>
          </p:nvPr>
        </p:nvSpPr>
        <p:spPr>
          <a:xfrm>
            <a:off x="6338315" y="2638044"/>
            <a:ext cx="4413768" cy="3101982"/>
          </a:xfrm>
        </p:spPr>
        <p:txBody>
          <a:bodyPr>
            <a:normAutofit/>
          </a:bodyPr>
          <a:lstStyle/>
          <a:p>
            <a:pPr marL="0" indent="0">
              <a:spcBef>
                <a:spcPts val="0"/>
              </a:spcBef>
              <a:buNone/>
            </a:pPr>
            <a:r>
              <a:rPr lang="en-US" dirty="0">
                <a:latin typeface="Consolas" panose="020B0609020204030204" pitchFamily="49" charset="0"/>
              </a:rPr>
              <a:t>void setDate(Date* d)</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if (date != nullptr)</a:t>
            </a:r>
          </a:p>
          <a:p>
            <a:pPr marL="0" indent="0">
              <a:spcBef>
                <a:spcPts val="0"/>
              </a:spcBef>
              <a:buNone/>
            </a:pPr>
            <a:r>
              <a:rPr lang="en-US" dirty="0">
                <a:latin typeface="Consolas" panose="020B0609020204030204" pitchFamily="49" charset="0"/>
              </a:rPr>
              <a:t>        delete date;</a:t>
            </a:r>
          </a:p>
          <a:p>
            <a:pPr marL="0" indent="0">
              <a:spcBef>
                <a:spcPts val="0"/>
              </a:spcBef>
              <a:buNone/>
            </a:pPr>
            <a:r>
              <a:rPr lang="en-US" dirty="0">
                <a:latin typeface="Consolas" panose="020B0609020204030204" pitchFamily="49" charset="0"/>
              </a:rPr>
              <a:t>    date = d;</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3664333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5DFDEE8-BA9D-FFF5-DF3B-DC21B1DE77E1}"/>
              </a:ext>
            </a:extLst>
          </p:cNvPr>
          <p:cNvSpPr>
            <a:spLocks noGrp="1"/>
          </p:cNvSpPr>
          <p:nvPr>
            <p:ph type="body" idx="1"/>
            <p:custDataLst>
              <p:tags r:id="rId1"/>
            </p:custDataLst>
          </p:nvPr>
        </p:nvSpPr>
        <p:spPr>
          <a:xfrm>
            <a:off x="1583436" y="2313433"/>
            <a:ext cx="4270248" cy="704087"/>
          </a:xfrm>
        </p:spPr>
        <p:txBody>
          <a:bodyPr/>
          <a:lstStyle/>
          <a:p>
            <a:r>
              <a:rPr lang="en-US" cap="none" dirty="0"/>
              <a:t>Actor</a:t>
            </a:r>
            <a:endParaRPr lang="en-US" dirty="0"/>
          </a:p>
        </p:txBody>
      </p:sp>
      <p:sp>
        <p:nvSpPr>
          <p:cNvPr id="3" name="Content Placeholder 2">
            <a:extLst>
              <a:ext uri="{FF2B5EF4-FFF2-40B4-BE49-F238E27FC236}">
                <a16:creationId xmlns:a16="http://schemas.microsoft.com/office/drawing/2014/main" id="{0DB0BBC3-9FA7-9DD8-3A93-4D86E6B0C0A9}"/>
              </a:ext>
            </a:extLst>
          </p:cNvPr>
          <p:cNvSpPr>
            <a:spLocks noGrp="1"/>
          </p:cNvSpPr>
          <p:nvPr>
            <p:ph sz="half" idx="2"/>
            <p:custDataLst>
              <p:tags r:id="rId2"/>
            </p:custDataLst>
          </p:nvPr>
        </p:nvSpPr>
        <p:spPr>
          <a:xfrm>
            <a:off x="1583436" y="3143250"/>
            <a:ext cx="4270248" cy="2596776"/>
          </a:xfrm>
        </p:spPr>
        <p:txBody>
          <a:bodyPr/>
          <a:lstStyle/>
          <a:p>
            <a:pPr marL="0" indent="0">
              <a:spcBef>
                <a:spcPts val="0"/>
              </a:spcBef>
              <a:buNone/>
            </a:pPr>
            <a:r>
              <a:rPr lang="en-US" dirty="0">
                <a:latin typeface="Consolas" panose="020B0609020204030204" pitchFamily="49" charset="0"/>
              </a:rPr>
              <a:t>void display()</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a:t>
            </a:r>
            <a:r>
              <a:rPr lang="en-US" dirty="0">
                <a:solidFill>
                  <a:srgbClr val="FF0000"/>
                </a:solidFill>
                <a:latin typeface="Consolas" panose="020B0609020204030204" pitchFamily="49" charset="0"/>
              </a:rPr>
              <a:t>Person::</a:t>
            </a:r>
            <a:r>
              <a:rPr lang="en-US" dirty="0">
                <a:latin typeface="Consolas" panose="020B0609020204030204" pitchFamily="49" charset="0"/>
              </a:rPr>
              <a:t>display();</a:t>
            </a:r>
          </a:p>
          <a:p>
            <a:pPr marL="0" indent="0">
              <a:spcBef>
                <a:spcPts val="0"/>
              </a:spcBef>
              <a:buNone/>
            </a:pPr>
            <a:r>
              <a:rPr lang="en-US" dirty="0">
                <a:latin typeface="Consolas" panose="020B0609020204030204" pitchFamily="49" charset="0"/>
              </a:rPr>
              <a:t>    cout &lt;&lt; agent &lt;&lt; endl;</a:t>
            </a:r>
          </a:p>
          <a:p>
            <a:pPr marL="0" indent="0">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3E69B483-2FA3-55A0-9D31-97DA63ED4EE3}"/>
              </a:ext>
            </a:extLst>
          </p:cNvPr>
          <p:cNvSpPr>
            <a:spLocks noGrp="1"/>
          </p:cNvSpPr>
          <p:nvPr>
            <p:ph sz="quarter" idx="4"/>
            <p:custDataLst>
              <p:tags r:id="rId3"/>
            </p:custDataLst>
          </p:nvPr>
        </p:nvSpPr>
        <p:spPr>
          <a:xfrm>
            <a:off x="6338316" y="3143250"/>
            <a:ext cx="4253484" cy="2596776"/>
          </a:xfrm>
        </p:spPr>
        <p:txBody>
          <a:bodyPr/>
          <a:lstStyle/>
          <a:p>
            <a:pPr marL="0" indent="0">
              <a:spcBef>
                <a:spcPts val="0"/>
              </a:spcBef>
              <a:buNone/>
            </a:pPr>
            <a:r>
              <a:rPr lang="en-US" dirty="0">
                <a:latin typeface="Consolas" panose="020B0609020204030204" pitchFamily="49" charset="0"/>
              </a:rPr>
              <a:t>void display()</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a:t>
            </a:r>
            <a:r>
              <a:rPr lang="en-US" dirty="0">
                <a:solidFill>
                  <a:srgbClr val="FF0000"/>
                </a:solidFill>
                <a:latin typeface="Consolas" panose="020B0609020204030204" pitchFamily="49" charset="0"/>
              </a:rPr>
              <a:t>Actor::</a:t>
            </a:r>
            <a:r>
              <a:rPr lang="en-US" dirty="0">
                <a:latin typeface="Consolas" panose="020B0609020204030204" pitchFamily="49" charset="0"/>
              </a:rPr>
              <a:t>display();</a:t>
            </a:r>
          </a:p>
          <a:p>
            <a:pPr marL="0" indent="0">
              <a:spcBef>
                <a:spcPts val="0"/>
              </a:spcBef>
              <a:buNone/>
            </a:pPr>
            <a:r>
              <a:rPr lang="en-US" dirty="0">
                <a:latin typeface="Consolas" panose="020B0609020204030204" pitchFamily="49" charset="0"/>
              </a:rPr>
              <a:t>    cout &lt;&lt; balance &lt;&lt; endl;</a:t>
            </a:r>
          </a:p>
          <a:p>
            <a:pPr marL="0" indent="0">
              <a:spcBef>
                <a:spcPts val="0"/>
              </a:spcBef>
              <a:buNone/>
            </a:pPr>
            <a:r>
              <a:rPr lang="en-US" dirty="0">
                <a:latin typeface="Consolas" panose="020B0609020204030204" pitchFamily="49" charset="0"/>
              </a:rPr>
              <a:t>}</a:t>
            </a:r>
          </a:p>
        </p:txBody>
      </p:sp>
      <p:sp>
        <p:nvSpPr>
          <p:cNvPr id="5" name="Text Placeholder 4">
            <a:extLst>
              <a:ext uri="{FF2B5EF4-FFF2-40B4-BE49-F238E27FC236}">
                <a16:creationId xmlns:a16="http://schemas.microsoft.com/office/drawing/2014/main" id="{02D7340E-6FB5-43D6-258F-5F3FCB7BAE43}"/>
              </a:ext>
            </a:extLst>
          </p:cNvPr>
          <p:cNvSpPr>
            <a:spLocks noGrp="1"/>
          </p:cNvSpPr>
          <p:nvPr>
            <p:ph type="body" sz="quarter" idx="13"/>
            <p:custDataLst>
              <p:tags r:id="rId4"/>
            </p:custDataLst>
          </p:nvPr>
        </p:nvSpPr>
        <p:spPr>
          <a:xfrm>
            <a:off x="6338316" y="2313433"/>
            <a:ext cx="4270248" cy="704087"/>
          </a:xfrm>
        </p:spPr>
        <p:txBody>
          <a:bodyPr/>
          <a:lstStyle/>
          <a:p>
            <a:r>
              <a:rPr lang="en-US" cap="none" dirty="0"/>
              <a:t>Star</a:t>
            </a:r>
          </a:p>
        </p:txBody>
      </p:sp>
      <p:sp>
        <p:nvSpPr>
          <p:cNvPr id="6" name="Title 5">
            <a:extLst>
              <a:ext uri="{FF2B5EF4-FFF2-40B4-BE49-F238E27FC236}">
                <a16:creationId xmlns:a16="http://schemas.microsoft.com/office/drawing/2014/main" id="{E4B77C90-9F36-126C-6E4B-9E424DB4B2BC}"/>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Chaining functions with Inheritance</a:t>
            </a:r>
          </a:p>
        </p:txBody>
      </p:sp>
      <p:sp>
        <p:nvSpPr>
          <p:cNvPr id="7" name="TextBox 6">
            <a:extLst>
              <a:ext uri="{FF2B5EF4-FFF2-40B4-BE49-F238E27FC236}">
                <a16:creationId xmlns:a16="http://schemas.microsoft.com/office/drawing/2014/main" id="{99EA9B96-0B40-4013-78BC-D4A46B29A3E8}"/>
              </a:ext>
            </a:extLst>
          </p:cNvPr>
          <p:cNvSpPr txBox="1"/>
          <p:nvPr>
            <p:custDataLst>
              <p:tags r:id="rId6"/>
            </p:custDataLst>
          </p:nvPr>
        </p:nvSpPr>
        <p:spPr>
          <a:xfrm>
            <a:off x="2231136" y="5069935"/>
            <a:ext cx="7729728"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dirty="0">
                <a:latin typeface="Consolas" panose="020B0609020204030204" pitchFamily="49" charset="0"/>
              </a:rPr>
              <a:t>display</a:t>
            </a:r>
            <a:r>
              <a:rPr lang="en-US" dirty="0"/>
              <a:t> function is simple but illustrates the general member function calling syntax</a:t>
            </a:r>
          </a:p>
        </p:txBody>
      </p:sp>
    </p:spTree>
    <p:extLst>
      <p:ext uri="{BB962C8B-B14F-4D97-AF65-F5344CB8AC3E}">
        <p14:creationId xmlns:p14="http://schemas.microsoft.com/office/powerpoint/2010/main" val="1930459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C36E07-D3E4-7337-6C57-E5411AA3867B}"/>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cap="none" dirty="0">
                <a:latin typeface="Consolas" panose="020B0609020204030204" pitchFamily="49" charset="0"/>
              </a:rPr>
              <a:t>Person display </a:t>
            </a:r>
            <a:r>
              <a:rPr lang="en-US" dirty="0"/>
              <a:t>function</a:t>
            </a:r>
          </a:p>
        </p:txBody>
      </p:sp>
      <p:sp>
        <p:nvSpPr>
          <p:cNvPr id="3" name="Content Placeholder 2">
            <a:extLst>
              <a:ext uri="{FF2B5EF4-FFF2-40B4-BE49-F238E27FC236}">
                <a16:creationId xmlns:a16="http://schemas.microsoft.com/office/drawing/2014/main" id="{2F2BA415-5C9B-6525-553F-CD3482673F64}"/>
              </a:ext>
            </a:extLst>
          </p:cNvPr>
          <p:cNvSpPr>
            <a:spLocks noGrp="1"/>
          </p:cNvSpPr>
          <p:nvPr>
            <p:ph sz="half" idx="1"/>
            <p:custDataLst>
              <p:tags r:id="rId2"/>
            </p:custDataLst>
          </p:nvPr>
        </p:nvSpPr>
        <p:spPr>
          <a:xfrm>
            <a:off x="1581912" y="2638044"/>
            <a:ext cx="4271771" cy="3101982"/>
          </a:xfrm>
        </p:spPr>
        <p:txBody>
          <a:bodyPr/>
          <a:lstStyle/>
          <a:p>
            <a:r>
              <a:rPr lang="en-US" dirty="0"/>
              <a:t>Composition uses the member variable’s name and the dot operator</a:t>
            </a:r>
          </a:p>
          <a:p>
            <a:r>
              <a:rPr lang="en-US" dirty="0"/>
              <a:t>Aggregation</a:t>
            </a:r>
          </a:p>
          <a:p>
            <a:pPr lvl="1"/>
            <a:r>
              <a:rPr lang="en-US" dirty="0"/>
              <a:t>Should check for a null pointer</a:t>
            </a:r>
          </a:p>
          <a:p>
            <a:pPr lvl="1"/>
            <a:r>
              <a:rPr lang="en-US" dirty="0"/>
              <a:t>Uses the pointer member’s name and the arrow operator</a:t>
            </a:r>
          </a:p>
        </p:txBody>
      </p:sp>
      <p:sp>
        <p:nvSpPr>
          <p:cNvPr id="4" name="Content Placeholder 3">
            <a:extLst>
              <a:ext uri="{FF2B5EF4-FFF2-40B4-BE49-F238E27FC236}">
                <a16:creationId xmlns:a16="http://schemas.microsoft.com/office/drawing/2014/main" id="{2E9F9504-97E3-3875-6F33-AD0A38F1231C}"/>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nsolas" panose="020B0609020204030204" pitchFamily="49" charset="0"/>
              </a:rPr>
              <a:t>void display()</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cout &lt;&lt; name &lt;&lt; endl;</a:t>
            </a:r>
          </a:p>
          <a:p>
            <a:pPr marL="0" indent="0">
              <a:spcBef>
                <a:spcPts val="0"/>
              </a:spcBef>
              <a:buNone/>
            </a:pPr>
            <a:r>
              <a:rPr lang="en-US" dirty="0">
                <a:latin typeface="Consolas" panose="020B0609020204030204" pitchFamily="49" charset="0"/>
              </a:rPr>
              <a:t>    addr.display()</a:t>
            </a:r>
          </a:p>
          <a:p>
            <a:pPr marL="0" indent="0">
              <a:spcBef>
                <a:spcPts val="0"/>
              </a:spcBef>
              <a:buNone/>
            </a:pPr>
            <a:r>
              <a:rPr lang="en-US" dirty="0">
                <a:latin typeface="Consolas" panose="020B0609020204030204" pitchFamily="49" charset="0"/>
              </a:rPr>
              <a:t>    if (date != nullptr)</a:t>
            </a:r>
          </a:p>
          <a:p>
            <a:pPr marL="0" indent="0">
              <a:spcBef>
                <a:spcPts val="0"/>
              </a:spcBef>
              <a:buNone/>
            </a:pPr>
            <a:r>
              <a:rPr lang="en-US" dirty="0">
                <a:latin typeface="Consolas" panose="020B0609020204030204" pitchFamily="49" charset="0"/>
              </a:rPr>
              <a:t>        date-&gt;display();</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793420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7C5CC-4F70-4244-B02F-E1E8559E8CE5}"/>
              </a:ext>
            </a:extLst>
          </p:cNvPr>
          <p:cNvSpPr>
            <a:spLocks noGrp="1"/>
          </p:cNvSpPr>
          <p:nvPr>
            <p:ph type="title"/>
            <p:custDataLst>
              <p:tags r:id="rId1"/>
            </p:custDataLst>
          </p:nvPr>
        </p:nvSpPr>
        <p:spPr bwMode="black">
          <a:xfrm>
            <a:off x="8787865" y="2921173"/>
            <a:ext cx="2745667" cy="1015663"/>
          </a:xfrm>
          <a:prstGeom prst="rect">
            <a:avLst/>
          </a:prstGeom>
          <a:solidFill>
            <a:srgbClr val="FFFFFF"/>
          </a:solidFill>
          <a:ln w="31750" cap="sq">
            <a:solidFill>
              <a:srgbClr val="404040"/>
            </a:solidFill>
            <a:miter lim="800000"/>
          </a:ln>
        </p:spPr>
        <p:txBody>
          <a:bodyPr>
            <a:normAutofit/>
          </a:bodyPr>
          <a:lstStyle/>
          <a:p>
            <a:r>
              <a:rPr lang="en-US" sz="2000" cap="none" dirty="0">
                <a:latin typeface="Consolas" panose="020B0609020204030204" pitchFamily="49" charset="0"/>
              </a:rPr>
              <a:t>Star</a:t>
            </a:r>
            <a:r>
              <a:rPr lang="en-US" sz="2000" dirty="0"/>
              <a:t> I/O functions</a:t>
            </a:r>
          </a:p>
        </p:txBody>
      </p:sp>
      <p:sp>
        <p:nvSpPr>
          <p:cNvPr id="3" name="TextBox 2">
            <a:extLst>
              <a:ext uri="{FF2B5EF4-FFF2-40B4-BE49-F238E27FC236}">
                <a16:creationId xmlns:a16="http://schemas.microsoft.com/office/drawing/2014/main" id="{84C35121-E59C-5B36-A7FE-56C3D4322629}"/>
              </a:ext>
            </a:extLst>
          </p:cNvPr>
          <p:cNvSpPr txBox="1"/>
          <p:nvPr>
            <p:custDataLst>
              <p:tags r:id="rId2"/>
            </p:custDataLst>
          </p:nvPr>
        </p:nvSpPr>
        <p:spPr>
          <a:xfrm>
            <a:off x="658468" y="1582340"/>
            <a:ext cx="7658299" cy="3693319"/>
          </a:xfrm>
          <a:prstGeom prst="rect">
            <a:avLst/>
          </a:prstGeom>
          <a:noFill/>
        </p:spPr>
        <p:txBody>
          <a:bodyPr wrap="square" rtlCol="0">
            <a:spAutoFit/>
          </a:bodyPr>
          <a:lstStyle/>
          <a:p>
            <a:r>
              <a:rPr lang="en-US" dirty="0">
                <a:latin typeface="Consolas" panose="020B0609020204030204" pitchFamily="49" charset="0"/>
              </a:rPr>
              <a:t>friend ostream&amp; operator&lt;&lt;(ostream&amp; out, Star&amp; me)</a:t>
            </a:r>
          </a:p>
          <a:p>
            <a:r>
              <a:rPr lang="en-US" dirty="0">
                <a:latin typeface="Consolas" panose="020B0609020204030204" pitchFamily="49" charset="0"/>
              </a:rPr>
              <a:t>{</a:t>
            </a:r>
          </a:p>
          <a:p>
            <a:r>
              <a:rPr lang="en-US" dirty="0">
                <a:latin typeface="Consolas" panose="020B0609020204030204" pitchFamily="49" charset="0"/>
              </a:rPr>
              <a:t>    out &lt;&lt; </a:t>
            </a:r>
            <a:r>
              <a:rPr lang="en-US" dirty="0">
                <a:solidFill>
                  <a:srgbClr val="FF0000"/>
                </a:solidFill>
                <a:latin typeface="Consolas" panose="020B0609020204030204" pitchFamily="49" charset="0"/>
              </a:rPr>
              <a:t>(Actor &amp;)me </a:t>
            </a:r>
            <a:r>
              <a:rPr lang="en-US" dirty="0">
                <a:latin typeface="Consolas" panose="020B0609020204030204" pitchFamily="49" charset="0"/>
              </a:rPr>
              <a:t>&lt;&lt; me.balance &lt;&lt; endl;</a:t>
            </a:r>
          </a:p>
          <a:p>
            <a:r>
              <a:rPr lang="en-US" dirty="0">
                <a:latin typeface="Consolas" panose="020B0609020204030204" pitchFamily="49" charset="0"/>
              </a:rPr>
              <a:t>    return out;</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friend istream&amp; operator&gt;&gt;(istream&amp; in, Star&amp; me)</a:t>
            </a:r>
          </a:p>
          <a:p>
            <a:r>
              <a:rPr lang="en-US" dirty="0">
                <a:latin typeface="Consolas" panose="020B0609020204030204" pitchFamily="49" charset="0"/>
              </a:rPr>
              <a:t>{</a:t>
            </a:r>
          </a:p>
          <a:p>
            <a:r>
              <a:rPr lang="en-US" dirty="0">
                <a:latin typeface="Consolas" panose="020B0609020204030204" pitchFamily="49" charset="0"/>
              </a:rPr>
              <a:t>    in &gt;&gt; </a:t>
            </a:r>
            <a:r>
              <a:rPr lang="en-US" dirty="0">
                <a:solidFill>
                  <a:srgbClr val="FF0000"/>
                </a:solidFill>
                <a:latin typeface="Consolas" panose="020B0609020204030204" pitchFamily="49" charset="0"/>
              </a:rPr>
              <a:t>(Actor &amp;)me</a:t>
            </a:r>
            <a:r>
              <a:rPr lang="en-US" dirty="0">
                <a:latin typeface="Consolas" panose="020B0609020204030204" pitchFamily="49" charset="0"/>
              </a:rPr>
              <a:t>;</a:t>
            </a:r>
          </a:p>
          <a:p>
            <a:r>
              <a:rPr lang="en-US" dirty="0">
                <a:latin typeface="Consolas" panose="020B0609020204030204" pitchFamily="49" charset="0"/>
              </a:rPr>
              <a:t>    cout &lt;&lt; "Balance: ";</a:t>
            </a:r>
          </a:p>
          <a:p>
            <a:r>
              <a:rPr lang="en-US" dirty="0">
                <a:latin typeface="Consolas" panose="020B0609020204030204" pitchFamily="49" charset="0"/>
              </a:rPr>
              <a:t>    in &gt;&gt; me.balance;</a:t>
            </a:r>
          </a:p>
          <a:p>
            <a:r>
              <a:rPr lang="en-US" dirty="0">
                <a:latin typeface="Consolas" panose="020B0609020204030204" pitchFamily="49" charset="0"/>
              </a:rPr>
              <a:t>    return in;</a:t>
            </a:r>
          </a:p>
          <a:p>
            <a:r>
              <a:rPr lang="en-US" dirty="0">
                <a:latin typeface="Consolas" panose="020B0609020204030204" pitchFamily="49" charset="0"/>
              </a:rPr>
              <a:t>}</a:t>
            </a:r>
          </a:p>
        </p:txBody>
      </p:sp>
    </p:spTree>
    <p:extLst>
      <p:ext uri="{BB962C8B-B14F-4D97-AF65-F5344CB8AC3E}">
        <p14:creationId xmlns:p14="http://schemas.microsoft.com/office/powerpoint/2010/main" val="3988399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F7C5CC-4F70-4244-B02F-E1E8559E8CE5}"/>
              </a:ext>
            </a:extLst>
          </p:cNvPr>
          <p:cNvSpPr>
            <a:spLocks noGrp="1"/>
          </p:cNvSpPr>
          <p:nvPr>
            <p:ph type="title"/>
            <p:custDataLst>
              <p:tags r:id="rId1"/>
            </p:custDataLst>
          </p:nvPr>
        </p:nvSpPr>
        <p:spPr bwMode="black">
          <a:xfrm>
            <a:off x="8787865" y="2921173"/>
            <a:ext cx="2745667" cy="1015663"/>
          </a:xfrm>
          <a:prstGeom prst="rect">
            <a:avLst/>
          </a:prstGeom>
          <a:solidFill>
            <a:srgbClr val="FFFFFF"/>
          </a:solidFill>
          <a:ln w="31750" cap="sq">
            <a:solidFill>
              <a:srgbClr val="404040"/>
            </a:solidFill>
            <a:miter lim="800000"/>
          </a:ln>
        </p:spPr>
        <p:txBody>
          <a:bodyPr>
            <a:normAutofit/>
          </a:bodyPr>
          <a:lstStyle/>
          <a:p>
            <a:r>
              <a:rPr lang="en-US" sz="2000" cap="none" dirty="0">
                <a:latin typeface="Consolas" panose="020B0609020204030204" pitchFamily="49" charset="0"/>
              </a:rPr>
              <a:t>Actor</a:t>
            </a:r>
            <a:r>
              <a:rPr lang="en-US" sz="2000" dirty="0"/>
              <a:t> I/O functions</a:t>
            </a:r>
          </a:p>
        </p:txBody>
      </p:sp>
      <p:sp>
        <p:nvSpPr>
          <p:cNvPr id="3" name="TextBox 2">
            <a:extLst>
              <a:ext uri="{FF2B5EF4-FFF2-40B4-BE49-F238E27FC236}">
                <a16:creationId xmlns:a16="http://schemas.microsoft.com/office/drawing/2014/main" id="{84C35121-E59C-5B36-A7FE-56C3D4322629}"/>
              </a:ext>
            </a:extLst>
          </p:cNvPr>
          <p:cNvSpPr txBox="1"/>
          <p:nvPr>
            <p:custDataLst>
              <p:tags r:id="rId2"/>
            </p:custDataLst>
          </p:nvPr>
        </p:nvSpPr>
        <p:spPr>
          <a:xfrm>
            <a:off x="658468" y="1582340"/>
            <a:ext cx="7658299" cy="3693319"/>
          </a:xfrm>
          <a:prstGeom prst="rect">
            <a:avLst/>
          </a:prstGeom>
          <a:noFill/>
        </p:spPr>
        <p:txBody>
          <a:bodyPr wrap="square" rtlCol="0">
            <a:spAutoFit/>
          </a:bodyPr>
          <a:lstStyle/>
          <a:p>
            <a:r>
              <a:rPr lang="en-US" dirty="0">
                <a:latin typeface="Consolas" panose="020B0609020204030204" pitchFamily="49" charset="0"/>
              </a:rPr>
              <a:t>friend ostream&amp; operator&lt;&lt;(ostream&amp; out, Actor&amp; me)</a:t>
            </a:r>
          </a:p>
          <a:p>
            <a:r>
              <a:rPr lang="en-US" dirty="0">
                <a:latin typeface="Consolas" panose="020B0609020204030204" pitchFamily="49" charset="0"/>
              </a:rPr>
              <a:t>{</a:t>
            </a:r>
          </a:p>
          <a:p>
            <a:r>
              <a:rPr lang="en-US" dirty="0">
                <a:latin typeface="Consolas" panose="020B0609020204030204" pitchFamily="49" charset="0"/>
              </a:rPr>
              <a:t>    out &lt;&lt; </a:t>
            </a:r>
            <a:r>
              <a:rPr lang="en-US" dirty="0">
                <a:solidFill>
                  <a:srgbClr val="FF0000"/>
                </a:solidFill>
                <a:latin typeface="Consolas" panose="020B0609020204030204" pitchFamily="49" charset="0"/>
              </a:rPr>
              <a:t>(Person &amp;)me </a:t>
            </a:r>
            <a:r>
              <a:rPr lang="en-US" dirty="0">
                <a:latin typeface="Consolas" panose="020B0609020204030204" pitchFamily="49" charset="0"/>
              </a:rPr>
              <a:t>&lt;&lt; me.agent &lt;&lt; endl;</a:t>
            </a:r>
          </a:p>
          <a:p>
            <a:r>
              <a:rPr lang="en-US" dirty="0">
                <a:latin typeface="Consolas" panose="020B0609020204030204" pitchFamily="49" charset="0"/>
              </a:rPr>
              <a:t>    return out;</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friend istream&amp; operator&gt;&gt;(istream&amp; in, Actor&amp; me)</a:t>
            </a:r>
          </a:p>
          <a:p>
            <a:r>
              <a:rPr lang="en-US" dirty="0">
                <a:latin typeface="Consolas" panose="020B0609020204030204" pitchFamily="49" charset="0"/>
              </a:rPr>
              <a:t>{</a:t>
            </a:r>
          </a:p>
          <a:p>
            <a:r>
              <a:rPr lang="en-US" dirty="0">
                <a:latin typeface="Consolas" panose="020B0609020204030204" pitchFamily="49" charset="0"/>
              </a:rPr>
              <a:t>    in &gt;&gt; </a:t>
            </a:r>
            <a:r>
              <a:rPr lang="en-US" dirty="0">
                <a:solidFill>
                  <a:srgbClr val="FF0000"/>
                </a:solidFill>
                <a:latin typeface="Consolas" panose="020B0609020204030204" pitchFamily="49" charset="0"/>
              </a:rPr>
              <a:t>(Person &amp;)me</a:t>
            </a:r>
            <a:r>
              <a:rPr lang="en-US" dirty="0">
                <a:latin typeface="Consolas" panose="020B0609020204030204" pitchFamily="49" charset="0"/>
              </a:rPr>
              <a:t>;</a:t>
            </a:r>
          </a:p>
          <a:p>
            <a:r>
              <a:rPr lang="en-US" dirty="0">
                <a:latin typeface="Consolas" panose="020B0609020204030204" pitchFamily="49" charset="0"/>
              </a:rPr>
              <a:t>    cout &lt;&lt; "Agent: ";</a:t>
            </a:r>
          </a:p>
          <a:p>
            <a:r>
              <a:rPr lang="en-US" dirty="0">
                <a:latin typeface="Consolas" panose="020B0609020204030204" pitchFamily="49" charset="0"/>
              </a:rPr>
              <a:t>    getline(in, me.agent);</a:t>
            </a:r>
          </a:p>
          <a:p>
            <a:r>
              <a:rPr lang="en-US" dirty="0">
                <a:latin typeface="Consolas" panose="020B0609020204030204" pitchFamily="49" charset="0"/>
              </a:rPr>
              <a:t>    return in;</a:t>
            </a:r>
          </a:p>
          <a:p>
            <a:r>
              <a:rPr lang="en-US" dirty="0">
                <a:latin typeface="Consolas" panose="020B0609020204030204" pitchFamily="49" charset="0"/>
              </a:rPr>
              <a:t>}</a:t>
            </a:r>
          </a:p>
        </p:txBody>
      </p:sp>
    </p:spTree>
    <p:extLst>
      <p:ext uri="{BB962C8B-B14F-4D97-AF65-F5344CB8AC3E}">
        <p14:creationId xmlns:p14="http://schemas.microsoft.com/office/powerpoint/2010/main" val="163269644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5&quot;/&gt;&lt;/TableIndex&gt;&lt;/ShapeTextInfo&gt;"/>
  <p:tag name="PRESENTER_DUMMYTAG" val="&lt;DummyForForceWrite&gt;&lt;/DummyForForceWrite&gt;"/>
  <p:tag name="HTML_SHAPEINFO" val="&lt;ThreeDShapeInfo&gt;&lt;uuid val=&quot;{C07701BE-DD86-471D-AAD0-D308AA71AE6F}&quot;/&gt;&lt;isInvalidForFieldText val=&quot;0&quot;/&gt;&lt;Image&gt;&lt;filename val=&quot;C:\Users\delroy\AppData\Local\Temp\CP3880188125609Session\CPTrustFolder3880188125625\PPTImport3880188154046\data\asimages\{C07701BE-DD86-471D-AAD0-D308AA71AE6F}_1.png&quot;/&gt;&lt;left val=&quot;167&quot;/&gt;&lt;top val=&quot;249&quot;/&gt;&lt;width val=&quot;945&quot;/&gt;&lt;height val=&quot;174&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7&quot;/&gt;&lt;/TableIndex&gt;&lt;/ShapeTextInfo&gt;"/>
  <p:tag name="PRESENTER_DUMMYTAG" val="&lt;DummyForForceWrite&gt;&lt;/DummyForForceWrite&gt;"/>
  <p:tag name="HTML_SHAPEINFO" val="&lt;ThreeDShapeInfo&gt;&lt;uuid val=&quot;{8178418E-9BB2-4911-9664-2FE6E950A216}&quot;/&gt;&lt;isInvalidForFieldText val=&quot;0&quot;/&gt;&lt;Image&gt;&lt;filename val=&quot;C:\Users\delroy\AppData\Local\Temp\CP3880188125609Session\CPTrustFolder3880188125625\PPTImport3880188154046\data\asimages\{8178418E-9BB2-4911-9664-2FE6E950A216}_1.png&quot;/&gt;&lt;left val=&quot;282&quot;/&gt;&lt;top val=&quot;452&quot;/&gt;&lt;width val=&quot;715&quot;/&gt;&lt;height val=&quot;135&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CC3EDABD-34DB-4754-9623-6A88276FC5A6}&quot;/&gt;&lt;isInvalidForFieldText val=&quot;0&quot;/&gt;&lt;Image&gt;&lt;filename val=&quot;C:\Users\delroy\AppData\Local\Temp\CP3880188125609Session\CPTrustFolder3880188125625\PPTImport3880188154046\data\asimages\{CC3EDABD-34DB-4754-9623-6A88276FC5A6}_1.png&quot;/&gt;&lt;left val=&quot;167&quot;/&gt;&lt;top val=&quot;647&quot;/&gt;&lt;width val=&quot;159&quot;/&gt;&lt;height val=&quot;35&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63C55E92-40A5-42CC-B6C4-D696C2471A82}&quot;/&gt;&lt;isInvalidForFieldText val=&quot;0&quot;/&gt;&lt;Image&gt;&lt;filename val=&quot;C:\Users\delroy\AppData\Local\Temp\CP3880188125609Session\CPTrustFolder3880188125625\PPTImport3880188154046\data\asimages\{63C55E92-40A5-42CC-B6C4-D696C2471A82}_2.png&quot;/&gt;&lt;left val=&quot;641&quot;/&gt;&lt;top val=&quot;134&quot;/&gt;&lt;width val=&quot;557&quot;/&gt;&lt;height val=&quot;126&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5&quot;/&gt;&lt;lineCharCount val=&quot;41&quot;/&gt;&lt;lineCharCount val=&quot;26&quot;/&gt;&lt;lineCharCount val=&quot;31&quot;/&gt;&lt;lineCharCount val=&quot;33&quot;/&gt;&lt;/TableIndex&gt;&lt;/ShapeTextInfo&gt;"/>
  <p:tag name="HTML_SHAPEINFO" val="&lt;ThreeDShapeInfo&gt;&lt;uuid val=&quot;{E45AA300-A091-4CD4-B851-2A25E7B85637}&quot;/&gt;&lt;isInvalidForFieldText val=&quot;0&quot;/&gt;&lt;Image&gt;&lt;filename val=&quot;C:\Users\delroy\AppData\Local\Temp\CP3880188125609Session\CPTrustFolder3880188125625\PPTImport3880188154046\data\asimages\{E45AA300-A091-4CD4-B851-2A25E7B85637}_2.png&quot;/&gt;&lt;left val=&quot;660&quot;/&gt;&lt;top val=&quot;273&quot;/&gt;&lt;width val=&quot;453&quot;/&gt;&lt;height val=&quot;329&quot;/&gt;&lt;hasText val=&quot;1&quot;/&gt;&lt;/Image&gt;&lt;/ThreeDShape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12314008-B177-4BBD-AFA7-61A7A42A3940}&quot;/&gt;&lt;isInvalidForFieldText val=&quot;0&quot;/&gt;&lt;Image&gt;&lt;filename val=&quot;C:\Users\delroy\AppData\Local\Temp\CP3880188125609Session\CPTrustFolder3880188125625\PPTImport3880188154046\data\asimages\{12314008-B177-4BBD-AFA7-61A7A42A3940}_2.png&quot;/&gt;&lt;left val=&quot;58&quot;/&gt;&lt;top val=&quot;100&quot;/&gt;&lt;width val=&quot;201&quot;/&gt;&lt;height val=&quot;52&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EE8E53EB-DA52-4922-A049-4719DB0A395F}&quot;/&gt;&lt;isInvalidForFieldText val=&quot;0&quot;/&gt;&lt;Image&gt;&lt;filename val=&quot;C:\Users\delroy\AppData\Local\Temp\CP3880188125609Session\CPTrustFolder3880188125625\PPTImport3880188154046\data\asimages\{EE8E53EB-DA52-4922-A049-4719DB0A395F}_2.png&quot;/&gt;&lt;left val=&quot;308&quot;/&gt;&lt;top val=&quot;100&quot;/&gt;&lt;width val=&quot;179&quot;/&gt;&lt;height val=&quot;52&quot;/&gt;&lt;hasText val=&quot;1&quot;/&gt;&lt;/Image&gt;&lt;/ThreeDShape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E62B1A4B-D31B-4493-AFB6-2E82CBF02E74}&quot;/&gt;&lt;isInvalidForFieldText val=&quot;0&quot;/&gt;&lt;Image&gt;&lt;filename val=&quot;C:\Users\delroy\AppData\Local\Temp\CP3880188125609Session\CPTrustFolder3880188125625\PPTImport3880188154046\data\asimages\{E62B1A4B-D31B-4493-AFB6-2E82CBF02E74}_2.png&quot;/&gt;&lt;left val=&quot;275&quot;/&gt;&lt;top val=&quot;260&quot;/&gt;&lt;width val=&quot;137&quot;/&gt;&lt;height val=&quot;52&quot;/&gt;&lt;hasText val=&quot;1&quot;/&gt;&lt;/Image&gt;&lt;/ThreeDShapeInfo&gt;"/>
</p:tagLst>
</file>

<file path=ppt/tags/tag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HTML_SHAPEINFO" val="&lt;ThreeDShapeInfo&gt;&lt;uuid val=&quot;{EECECDD1-13B4-4330-B6B6-F5C541ED2BE1}&quot;/&gt;&lt;isInvalidForFieldText val=&quot;0&quot;/&gt;&lt;Image&gt;&lt;filename val=&quot;C:\Users\delroy\AppData\Local\Temp\CP3880188125609Session\CPTrustFolder3880188125625\PPTImport3880188154046\data\asimages\{EECECDD1-13B4-4330-B6B6-F5C541ED2BE1}_2.png&quot;/&gt;&lt;left val=&quot;278&quot;/&gt;&lt;top val=&quot;412&quot;/&gt;&lt;width val=&quot;137&quot;/&gt;&lt;height val=&quot;52&quot;/&gt;&lt;hasText val=&quot;1&quot;/&gt;&lt;/Image&gt;&lt;/ThreeDShape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3&quot;/&gt;&lt;/TableIndex&gt;&lt;/ShapeTextInfo&gt;"/>
  <p:tag name="HTML_SHAPEINFO" val="&lt;ThreeDShapeInfo&gt;&lt;uuid val=&quot;{7BDD14E0-0AAF-45D6-AFDF-38B8F0F80A4A}&quot;/&gt;&lt;isInvalidForFieldText val=&quot;0&quot;/&gt;&lt;Image&gt;&lt;filename val=&quot;C:\Users\delroy\AppData\Local\Temp\CP3880188125609Session\CPTrustFolder3880188125625\PPTImport3880188154046\data\asimages\{7BDD14E0-0AAF-45D6-AFDF-38B8F0F80A4A}_3.png&quot;/&gt;&lt;left val=&quot;641&quot;/&gt;&lt;top val=&quot;134&quot;/&gt;&lt;width val=&quot;557&quot;/&gt;&lt;height val=&quot;126&quot;/&gt;&lt;hasText val=&quot;1&quot;/&gt;&lt;/Image&gt;&lt;/ThreeDShape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6&quot;/&gt;&lt;lineCharCount val=&quot;18&quot;/&gt;&lt;lineCharCount val=&quot;22&quot;/&gt;&lt;lineCharCount val=&quot;14&quot;/&gt;&lt;lineCharCount val=&quot;23&quot;/&gt;&lt;lineCharCount val=&quot;21&quot;/&gt;&lt;/TableIndex&gt;&lt;/ShapeTextInfo&gt;"/>
  <p:tag name="HTML_SHAPEINFO" val="&lt;ThreeDShapeInfo&gt;&lt;uuid val=&quot;{FEFDF2E1-4DA4-4C63-A37E-38360E4765AB}&quot;/&gt;&lt;isInvalidForFieldText val=&quot;0&quot;/&gt;&lt;Image&gt;&lt;filename val=&quot;C:\Users\delroy\AppData\Local\Temp\CP3880188125609Session\CPTrustFolder3880188125625\PPTImport3880188154046\data\asimages\{FEFDF2E1-4DA4-4C63-A37E-38360E4765AB}_3.png&quot;/&gt;&lt;left val=&quot;660&quot;/&gt;&lt;top val=&quot;273&quot;/&gt;&lt;width val=&quot;453&quot;/&gt;&lt;height val=&quot;329&quot;/&gt;&lt;hasText val=&quot;1&quot;/&gt;&lt;/Image&gt;&lt;/ThreeDShapeInfo&gt;"/>
</p:tagLst>
</file>

<file path=ppt/tags/tag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8&quot;/&gt;&lt;/TableIndex&gt;&lt;/ShapeTextInfo&gt;"/>
  <p:tag name="HTML_SHAPEINFO" val="&lt;ThreeDShapeInfo&gt;&lt;uuid val=&quot;{3E682EE8-0660-48D5-A519-15905F570294}&quot;/&gt;&lt;isInvalidForFieldText val=&quot;0&quot;/&gt;&lt;Image&gt;&lt;filename val=&quot;C:\Users\delroy\AppData\Local\Temp\CP3880188125609Session\CPTrustFolder3880188125625\PPTImport3880188154046\data\asimages\{3E682EE8-0660-48D5-A519-15905F570294}_4.png&quot;/&gt;&lt;left val=&quot;81&quot;/&gt;&lt;top val=&quot;100&quot;/&gt;&lt;width val=&quot;362&quot;/&gt;&lt;height val=&quot;126&quot;/&gt;&lt;hasText val=&quot;1&quot;/&gt;&lt;/Image&gt;&lt;/ThreeDShape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0&quot;/&gt;&lt;lineCharCount val=&quot;13&quot;/&gt;&lt;lineCharCount val=&quot;12&quot;/&gt;&lt;lineCharCount val=&quot;11&quot;/&gt;&lt;lineCharCount val=&quot;9&quot;/&gt;&lt;/TableIndex&gt;&lt;/ShapeTextInfo&gt;"/>
  <p:tag name="HTML_SHAPEINFO" val="&lt;ThreeDShapeInfo&gt;&lt;uuid val=&quot;{C0B169F1-4850-4926-8D74-25AA74AB4CCC}&quot;/&gt;&lt;isInvalidForFieldText val=&quot;0&quot;/&gt;&lt;Image&gt;&lt;filename val=&quot;C:\Users\delroy\AppData\Local\Temp\CP3880188125609Session\CPTrustFolder3880188125625\PPTImport3880188154046\data\asimages\{C0B169F1-4850-4926-8D74-25AA74AB4CCC}_4.png&quot;/&gt;&lt;left val=&quot;79&quot;/&gt;&lt;top val=&quot;273&quot;/&gt;&lt;width val=&quot;327&quot;/&gt;&lt;height val=&quot;346&quot;/&gt;&lt;hasText val=&quot;1&quot;/&gt;&lt;/Image&gt;&lt;/ThreeDShape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52&quot;/&gt;&lt;lineCharCount val=&quot;37&quot;/&gt;&lt;lineCharCount val=&quot;41&quot;/&gt;&lt;lineCharCount val=&quot;46&quot;/&gt;&lt;lineCharCount val=&quot;32&quot;/&gt;&lt;lineCharCount val=&quot;55&quot;/&gt;&lt;lineCharCount val=&quot;35&quot;/&gt;&lt;/TableIndex&gt;&lt;/ShapeTextInfo&gt;"/>
  <p:tag name="HTML_SHAPEINFO" val="&lt;ThreeDShapeInfo&gt;&lt;uuid val=&quot;{AF58BB4F-1C14-4CA6-B7B4-6C46E048D32F}&quot;/&gt;&lt;isInvalidForFieldText val=&quot;0&quot;/&gt;&lt;Image&gt;&lt;filename val=&quot;C:\Users\delroy\AppData\Local\Temp\CP3880188125609Session\CPTrustFolder3880188125625\PPTImport3880188154046\data\asimages\{AF58BB4F-1C14-4CA6-B7B4-6C46E048D32F}_4.png&quot;/&gt;&lt;left val=&quot;445&quot;/&gt;&lt;top val=&quot;262&quot;/&gt;&lt;width val=&quot;771&quot;/&gt;&lt;height val=&quot;329&quot;/&gt;&lt;hasText val=&quot;1&quot;/&gt;&lt;/Image&gt;&lt;/ThreeDShapeInfo&gt;"/>
</p:tagLst>
</file>

<file path=ppt/tags/tag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D6D2206E-9C1A-4B93-A6B7-C7A61755FE35}&quot;/&gt;&lt;isInvalidForFieldText val=&quot;0&quot;/&gt;&lt;Image&gt;&lt;filename val=&quot;C:\Users\delroy\AppData\Local\Temp\CP3880188125609Session\CPTrustFolder3880188125625\PPTImport3880188154046\data\asimages\{D6D2206E-9C1A-4B93-A6B7-C7A61755FE35}_5.png&quot;/&gt;&lt;left val=&quot;233&quot;/&gt;&lt;top val=&quot;100&quot;/&gt;&lt;width val=&quot;813&quot;/&gt;&lt;height val=&quot;126&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4&quot;/&gt;&lt;lineCharCount val=&quot;2&quot;/&gt;&lt;lineCharCount val=&quot;25&quot;/&gt;&lt;lineCharCount val=&quot;21&quot;/&gt;&lt;lineCharCount val=&quot;30&quot;/&gt;&lt;lineCharCount val=&quot;1&quot;/&gt;&lt;/TableIndex&gt;&lt;/ShapeTextInfo&gt;"/>
  <p:tag name="HTML_SHAPEINFO" val="&lt;ThreeDShapeInfo&gt;&lt;uuid val=&quot;{2A809FD5-1230-4856-AF1C-B622BA87918A}&quot;/&gt;&lt;isInvalidForFieldText val=&quot;0&quot;/&gt;&lt;Image&gt;&lt;filename val=&quot;C:\Users\delroy\AppData\Local\Temp\CP3880188125609Session\CPTrustFolder3880188125625\PPTImport3880188154046\data\asimages\{2A809FD5-1230-4856-AF1C-B622BA87918A}_5.png&quot;/&gt;&lt;left val=&quot;153&quot;/&gt;&lt;top val=&quot;273&quot;/&gt;&lt;width val=&quot;465&quot;/&gt;&lt;height val=&quot;329&quot;/&gt;&lt;hasText val=&quot;1&quot;/&gt;&lt;/Image&gt;&lt;/ThreeDShapeInfo&gt;"/>
</p:tagLst>
</file>

<file path=ppt/tags/tag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22&quot;/&gt;&lt;lineCharCount val=&quot;2&quot;/&gt;&lt;lineCharCount val=&quot;25&quot;/&gt;&lt;lineCharCount val=&quot;21&quot;/&gt;&lt;lineCharCount val=&quot;14&quot;/&gt;&lt;lineCharCount val=&quot;1&quot;/&gt;&lt;/TableIndex&gt;&lt;/ShapeTextInfo&gt;"/>
  <p:tag name="HTML_SHAPEINFO" val="&lt;ThreeDShapeInfo&gt;&lt;uuid val=&quot;{6604E05B-AA5D-44EA-9EC5-A3CEC23F00EF}&quot;/&gt;&lt;isInvalidForFieldText val=&quot;0&quot;/&gt;&lt;Image&gt;&lt;filename val=&quot;C:\Users\delroy\AppData\Local\Temp\CP3880188125609Session\CPTrustFolder3880188125625\PPTImport3880188154046\data\asimages\{6604E05B-AA5D-44EA-9EC5-A3CEC23F00EF}_5.png&quot;/&gt;&lt;left val=&quot;659&quot;/&gt;&lt;top val=&quot;273&quot;/&gt;&lt;width val=&quot;469&quot;/&gt;&lt;height val=&quot;329&quot;/&gt;&lt;hasText val=&quot;1&quot;/&gt;&lt;/Image&gt;&lt;/ThreeDShapeInfo&gt;"/>
</p:tagLst>
</file>

<file path=ppt/tags/tag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quot;/&gt;&lt;/TableIndex&gt;&lt;/ShapeTextInfo&gt;"/>
  <p:tag name="HTML_SHAPEINFO" val="&lt;ThreeDShapeInfo&gt;&lt;uuid val=&quot;{0991317C-947E-4CE8-8A18-9AF15B8C38E3}&quot;/&gt;&lt;isInvalidForFieldText val=&quot;0&quot;/&gt;&lt;Image&gt;&lt;filename val=&quot;C:\Users\delroy\AppData\Local\Temp\CP3880188125609Session\CPTrustFolder3880188125625\PPTImport3880188154046\data\asimages\{0991317C-947E-4CE8-8A18-9AF15B8C38E3}_6.png&quot;/&gt;&lt;left val=&quot;165&quot;/&gt;&lt;top val=&quot;242&quot;/&gt;&lt;width val=&quot;449&quot;/&gt;&lt;height val=&quot;85&quot;/&gt;&lt;hasText val=&quot;1&quot;/&gt;&lt;/Image&gt;&lt;/ThreeDShapeInfo&gt;"/>
</p:tagLst>
</file>

<file path=ppt/tags/tag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5&quot;/&gt;&lt;lineCharCount val=&quot;2&quot;/&gt;&lt;lineCharCount val=&quot;23&quot;/&gt;&lt;lineCharCount val=&quot;27&quot;/&gt;&lt;lineCharCount val=&quot;1&quot;/&gt;&lt;/TableIndex&gt;&lt;/ShapeTextInfo&gt;"/>
  <p:tag name="HTML_SHAPEINFO" val="&lt;ThreeDShapeInfo&gt;&lt;uuid val=&quot;{F2E99EB7-A946-4677-825F-81042F6B4BE3}&quot;/&gt;&lt;isInvalidForFieldText val=&quot;0&quot;/&gt;&lt;Image&gt;&lt;filename val=&quot;C:\Users\delroy\AppData\Local\Temp\CP3880188125609Session\CPTrustFolder3880188125625\PPTImport3880188154046\data\asimages\{F2E99EB7-A946-4677-825F-81042F6B4BE3}_6.png&quot;/&gt;&lt;left val=&quot;160&quot;/&gt;&lt;top val=&quot;326&quot;/&gt;&lt;width val=&quot;454&quot;/&gt;&lt;height val=&quot;276&quot;/&gt;&lt;hasText val=&quot;1&quot;/&gt;&lt;/Image&gt;&lt;/ThreeDShapeInfo&gt;"/>
</p:tagLst>
</file>

<file path=ppt/tags/tag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5&quot;/&gt;&lt;lineCharCount val=&quot;2&quot;/&gt;&lt;lineCharCount val=&quot;22&quot;/&gt;&lt;lineCharCount val=&quot;29&quot;/&gt;&lt;lineCharCount val=&quot;1&quot;/&gt;&lt;/TableIndex&gt;&lt;/ShapeTextInfo&gt;"/>
  <p:tag name="HTML_SHAPEINFO" val="&lt;ThreeDShapeInfo&gt;&lt;uuid val=&quot;{A231FB23-02C7-4042-8BD9-80001F1A7659}&quot;/&gt;&lt;isInvalidForFieldText val=&quot;0&quot;/&gt;&lt;Image&gt;&lt;filename val=&quot;C:\Users\delroy\AppData\Local\Temp\CP3880188125609Session\CPTrustFolder3880188125625\PPTImport3880188154046\data\asimages\{A231FB23-02C7-4042-8BD9-80001F1A7659}_6.png&quot;/&gt;&lt;left val=&quot;659&quot;/&gt;&lt;top val=&quot;326&quot;/&gt;&lt;width val=&quot;452&quot;/&gt;&lt;height val=&quot;276&quot;/&gt;&lt;hasText val=&quot;1&quot;/&gt;&lt;/Image&gt;&lt;/ThreeDShapeInfo&gt;"/>
</p:tagLst>
</file>

<file path=ppt/tags/tag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944EC319-E0D7-47D5-8692-3943420B8B24}&quot;/&gt;&lt;isInvalidForFieldText val=&quot;0&quot;/&gt;&lt;Image&gt;&lt;filename val=&quot;C:\Users\delroy\AppData\Local\Temp\CP3880188125609Session\CPTrustFolder3880188125625\PPTImport3880188154046\data\asimages\{944EC319-E0D7-47D5-8692-3943420B8B24}_6.png&quot;/&gt;&lt;left val=&quot;664&quot;/&gt;&lt;top val=&quot;242&quot;/&gt;&lt;width val=&quot;449&quot;/&gt;&lt;height val=&quot;85&quot;/&gt;&lt;hasText val=&quot;1&quot;/&gt;&lt;/Image&gt;&lt;/ThreeDShapeInfo&gt;"/>
</p:tagLst>
</file>

<file path=ppt/tags/tag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11&quot;/&gt;&lt;/TableIndex&gt;&lt;/ShapeTextInfo&gt;"/>
  <p:tag name="HTML_SHAPEINFO" val="&lt;ThreeDShapeInfo&gt;&lt;uuid val=&quot;{C14606E7-69CE-4734-B0E0-48667D9913BF}&quot;/&gt;&lt;isInvalidForFieldText val=&quot;0&quot;/&gt;&lt;Image&gt;&lt;filename val=&quot;C:\Users\delroy\AppData\Local\Temp\CP3880188125609Session\CPTrustFolder3880188125625\PPTImport3880188154046\data\asimages\{C14606E7-69CE-4734-B0E0-48667D9913BF}_6.png&quot;/&gt;&lt;left val=&quot;233&quot;/&gt;&lt;top val=&quot;100&quot;/&gt;&lt;width val=&quot;813&quot;/&gt;&lt;height val=&quot;126&quot;/&gt;&lt;hasText val=&quot;1&quot;/&gt;&lt;/Image&gt;&lt;/ThreeDShape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75&quot;/&gt;&lt;lineCharCount val=&quot;14&quot;/&gt;&lt;/TableIndex&gt;&lt;/ShapeTextInfo&gt;"/>
  <p:tag name="HTML_SHAPEINFO" val="&lt;ThreeDShapeInfo&gt;&lt;uuid val=&quot;{92601A37-1C17-46FE-946E-904423A394AC}&quot;/&gt;&lt;isInvalidForFieldText val=&quot;0&quot;/&gt;&lt;Image&gt;&lt;filename val=&quot;C:\Users\delroy\AppData\Local\Temp\CP3880188125609Session\CPTrustFolder3880188125625\PPTImport3880188154046\data\asimages\{92601A37-1C17-46FE-946E-904423A394AC}_6.png&quot;/&gt;&lt;left val=&quot;229&quot;/&gt;&lt;top val=&quot;528&quot;/&gt;&lt;width val=&quot;817&quot;/&gt;&lt;height val=&quot;81&quot;/&gt;&lt;hasText val=&quot;1&quot;/&gt;&lt;/Image&gt;&lt;/ThreeDShape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513853FA-197C-459C-AF9F-D0AF1D4901A0}&quot;/&gt;&lt;isInvalidForFieldText val=&quot;0&quot;/&gt;&lt;Image&gt;&lt;filename val=&quot;C:\Users\delroy\AppData\Local\Temp\CP3880188125609Session\CPTrustFolder3880188125625\PPTImport3880188154046\data\asimages\{513853FA-197C-459C-AF9F-D0AF1D4901A0}_7.png&quot;/&gt;&lt;left val=&quot;233&quot;/&gt;&lt;top val=&quot;100&quot;/&gt;&lt;width val=&quot;813&quot;/&gt;&lt;height val=&quot;126&quot;/&gt;&lt;hasText val=&quot;1&quot;/&gt;&lt;/Image&gt;&lt;/ThreeDShape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9&quot;/&gt;&lt;lineCharCount val=&quot;26&quot;/&gt;&lt;lineCharCount val=&quot;12&quot;/&gt;&lt;lineCharCount val=&quot;32&quot;/&gt;&lt;lineCharCount val=&quot;39&quot;/&gt;&lt;lineCharCount val=&quot;14&quot;/&gt;&lt;/TableIndex&gt;&lt;/ShapeTextInfo&gt;"/>
  <p:tag name="HTML_SHAPEINFO" val="&lt;ThreeDShapeInfo&gt;&lt;uuid val=&quot;{3049FF4A-CA42-4982-94D7-500ECD9D9112}&quot;/&gt;&lt;isInvalidForFieldText val=&quot;0&quot;/&gt;&lt;Image&gt;&lt;filename val=&quot;C:\Users\delroy\AppData\Local\Temp\CP3880188125609Session\CPTrustFolder3880188125625\PPTImport3880188154046\data\asimages\{3049FF4A-CA42-4982-94D7-500ECD9D9112}_7.png&quot;/&gt;&lt;left val=&quot;161&quot;/&gt;&lt;top val=&quot;273&quot;/&gt;&lt;width val=&quot;455&quot;/&gt;&lt;height val=&quot;329&quot;/&gt;&lt;hasText val=&quot;1&quot;/&gt;&lt;/Image&gt;&lt;/ThreeDShape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5&quot;/&gt;&lt;lineCharCount val=&quot;2&quot;/&gt;&lt;lineCharCount val=&quot;26&quot;/&gt;&lt;lineCharCount val=&quot;19&quot;/&gt;&lt;lineCharCount val=&quot;25&quot;/&gt;&lt;lineCharCount val=&quot;25&quot;/&gt;&lt;lineCharCount val=&quot;1&quot;/&gt;&lt;/TableIndex&gt;&lt;/ShapeTextInfo&gt;"/>
  <p:tag name="HTML_SHAPEINFO" val="&lt;ThreeDShapeInfo&gt;&lt;uuid val=&quot;{DFD212B4-BA00-4317-AD7B-E777752868DC}&quot;/&gt;&lt;isInvalidForFieldText val=&quot;0&quot;/&gt;&lt;Image&gt;&lt;filename val=&quot;C:\Users\delroy\AppData\Local\Temp\CP3880188125609Session\CPTrustFolder3880188125625\PPTImport3880188154046\data\asimages\{DFD212B4-BA00-4317-AD7B-E777752868DC}_7.png&quot;/&gt;&lt;left val=&quot;659&quot;/&gt;&lt;top val=&quot;273&quot;/&gt;&lt;width val=&quot;454&quot;/&gt;&lt;height val=&quot;329&quot;/&gt;&lt;hasText val=&quot;1&quot;/&gt;&lt;/Image&gt;&lt;/ThreeDShape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9&quot;/&gt;&lt;lineCharCount val=&quot;9&quot;/&gt;&lt;/TableIndex&gt;&lt;/ShapeTextInfo&gt;"/>
  <p:tag name="HTML_SHAPEINFO" val="&lt;ThreeDShapeInfo&gt;&lt;uuid val=&quot;{6FA1DEA1-85F9-47B2-9B14-AD580C946BB1}&quot;/&gt;&lt;isInvalidForFieldText val=&quot;0&quot;/&gt;&lt;Image&gt;&lt;filename val=&quot;C:\Users\delroy\AppData\Local\Temp\CP3880188125609Session\CPTrustFolder3880188125625\PPTImport3880188154046\data\asimages\{6FA1DEA1-85F9-47B2-9B14-AD580C946BB1}_8.png&quot;/&gt;&lt;left val=&quot;921&quot;/&gt;&lt;top val=&quot;305&quot;/&gt;&lt;width val=&quot;289&quot;/&gt;&lt;height val=&quot;108&quot;/&gt;&lt;hasText val=&quot;1&quot;/&gt;&lt;/Image&gt;&lt;/ThreeDShape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51&quot;/&gt;&lt;lineCharCount val=&quot;2&quot;/&gt;&lt;lineCharCount val=&quot;46&quot;/&gt;&lt;lineCharCount val=&quot;16&quot;/&gt;&lt;lineCharCount val=&quot;2&quot;/&gt;&lt;lineCharCount val=&quot;1&quot;/&gt;&lt;lineCharCount val=&quot;50&quot;/&gt;&lt;lineCharCount val=&quot;2&quot;/&gt;&lt;lineCharCount val=&quot;23&quot;/&gt;&lt;lineCharCount val=&quot;25&quot;/&gt;&lt;lineCharCount val=&quot;22&quot;/&gt;&lt;lineCharCount val=&quot;15&quot;/&gt;&lt;lineCharCount val=&quot;1&quot;/&gt;&lt;/TableIndex&gt;&lt;/ShapeTextInfo&gt;"/>
  <p:tag name="HTML_SHAPEINFO" val="&lt;ThreeDShapeInfo&gt;&lt;uuid val=&quot;{03EF7DAF-0D72-4AC1-8EF5-55DA911958A7}&quot;/&gt;&lt;isInvalidForFieldText val=&quot;0&quot;/&gt;&lt;Image&gt;&lt;filename val=&quot;C:\Users\delroy\AppData\Local\Temp\CP3880188125609Session\CPTrustFolder3880188125625\PPTImport3880188154046\data\asimages\{03EF7DAF-0D72-4AC1-8EF5-55DA911958A7}_8.png&quot;/&gt;&lt;left val=&quot;63&quot;/&gt;&lt;top val=&quot;162&quot;/&gt;&lt;width val=&quot;810&quot;/&gt;&lt;height val=&quot;397&quot;/&gt;&lt;hasText val=&quot;1&quot;/&gt;&lt;/Image&gt;&lt;/ThreeDShape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0&quot;/&gt;&lt;lineCharCount val=&quot;9&quot;/&gt;&lt;/TableIndex&gt;&lt;/ShapeTextInfo&gt;"/>
  <p:tag name="HTML_SHAPEINFO" val="&lt;ThreeDShapeInfo&gt;&lt;uuid val=&quot;{F712E47D-F9BC-43A1-92F1-FBF5571FDE86}&quot;/&gt;&lt;isInvalidForFieldText val=&quot;0&quot;/&gt;&lt;Image&gt;&lt;filename val=&quot;C:\Users\delroy\AppData\Local\Temp\CP3880188125609Session\CPTrustFolder3880188125625\PPTImport3880188154046\data\asimages\{F712E47D-F9BC-43A1-92F1-FBF5571FDE86}_9.png&quot;/&gt;&lt;left val=&quot;921&quot;/&gt;&lt;top val=&quot;305&quot;/&gt;&lt;width val=&quot;289&quot;/&gt;&lt;height val=&quot;108&quot;/&gt;&lt;hasText val=&quot;1&quot;/&gt;&lt;/Image&gt;&lt;/ThreeDShape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52&quot;/&gt;&lt;lineCharCount val=&quot;2&quot;/&gt;&lt;lineCharCount val=&quot;45&quot;/&gt;&lt;lineCharCount val=&quot;16&quot;/&gt;&lt;lineCharCount val=&quot;2&quot;/&gt;&lt;lineCharCount val=&quot;1&quot;/&gt;&lt;lineCharCount val=&quot;51&quot;/&gt;&lt;lineCharCount val=&quot;2&quot;/&gt;&lt;lineCharCount val=&quot;24&quot;/&gt;&lt;lineCharCount val=&quot;23&quot;/&gt;&lt;lineCharCount val=&quot;27&quot;/&gt;&lt;lineCharCount val=&quot;15&quot;/&gt;&lt;lineCharCount val=&quot;1&quot;/&gt;&lt;/TableIndex&gt;&lt;/ShapeTextInfo&gt;"/>
  <p:tag name="HTML_SHAPEINFO" val="&lt;ThreeDShapeInfo&gt;&lt;uuid val=&quot;{1E6641CB-97F8-4A5E-A2FB-20E831296990}&quot;/&gt;&lt;isInvalidForFieldText val=&quot;0&quot;/&gt;&lt;Image&gt;&lt;filename val=&quot;C:\Users\delroy\AppData\Local\Temp\CP3880188125609Session\CPTrustFolder3880188125625\PPTImport3880188154046\data\asimages\{1E6641CB-97F8-4A5E-A2FB-20E831296990}_9.png&quot;/&gt;&lt;left val=&quot;63&quot;/&gt;&lt;top val=&quot;162&quot;/&gt;&lt;width val=&quot;810&quot;/&gt;&lt;height val=&quot;397&quot;/&gt;&lt;hasText val=&quot;1&quot;/&gt;&lt;/Image&gt;&lt;/ThreeDShapeInfo&gt;"/>
</p:tagLst>
</file>

<file path=ppt/tags/tag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1&quot;/&gt;&lt;lineCharCount val=&quot;9&quot;/&gt;&lt;/TableIndex&gt;&lt;/ShapeTextInfo&gt;"/>
  <p:tag name="HTML_SHAPEINFO" val="&lt;ThreeDShapeInfo&gt;&lt;uuid val=&quot;{90B71E19-5D5E-4785-B910-54C261878E51}&quot;/&gt;&lt;isInvalidForFieldText val=&quot;0&quot;/&gt;&lt;Image&gt;&lt;filename val=&quot;C:\Users\delroy\AppData\Local\Temp\CP3880188125609Session\CPTrustFolder3880188125625\PPTImport3880188154046\data\asimages\{90B71E19-5D5E-4785-B910-54C261878E51}_10.png&quot;/&gt;&lt;left val=&quot;921&quot;/&gt;&lt;top val=&quot;305&quot;/&gt;&lt;width val=&quot;289&quot;/&gt;&lt;height val=&quot;108&quot;/&gt;&lt;hasText val=&quot;1&quot;/&gt;&lt;/Image&gt;&lt;/ThreeDShape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8&quot;/&gt;&lt;lineCharCount val=&quot;53&quot;/&gt;&lt;lineCharCount val=&quot;2&quot;/&gt;&lt;lineCharCount val=&quot;46&quot;/&gt;&lt;lineCharCount val=&quot;28&quot;/&gt;&lt;lineCharCount val=&quot;33&quot;/&gt;&lt;lineCharCount val=&quot;16&quot;/&gt;&lt;lineCharCount val=&quot;2&quot;/&gt;&lt;lineCharCount val=&quot;1&quot;/&gt;&lt;lineCharCount val=&quot;52&quot;/&gt;&lt;lineCharCount val=&quot;2&quot;/&gt;&lt;lineCharCount val=&quot;22&quot;/&gt;&lt;lineCharCount val=&quot;26&quot;/&gt;&lt;lineCharCount val=&quot;19&quot;/&gt;&lt;lineCharCount val=&quot;24&quot;/&gt;&lt;lineCharCount val=&quot;14&quot;/&gt;&lt;lineCharCount val=&quot;19&quot;/&gt;&lt;lineCharCount val=&quot;15&quot;/&gt;&lt;lineCharCount val=&quot;1&quot;/&gt;&lt;/TableIndex&gt;&lt;/ShapeTextInfo&gt;"/>
  <p:tag name="HTML_SHAPEINFO" val="&lt;ThreeDShapeInfo&gt;&lt;uuid val=&quot;{40E25AA3-BCAE-43BB-9A2D-A593EC062620}&quot;/&gt;&lt;isInvalidForFieldText val=&quot;0&quot;/&gt;&lt;Image&gt;&lt;filename val=&quot;C:\Users\delroy\AppData\Local\Temp\CP3880188125609Session\CPTrustFolder3880188125625\PPTImport3880188154046\data\asimages\{40E25AA3-BCAE-43BB-9A2D-A593EC062620}_10.png&quot;/&gt;&lt;left val=&quot;59&quot;/&gt;&lt;top val=&quot;101&quot;/&gt;&lt;width val=&quot;810&quot;/&gt;&lt;height val=&quot;541&quot;/&gt;&lt;hasText val=&quot;1&quot;/&gt;&lt;/Image&gt;&lt;/ThreeDShape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21&quot;/&gt;&lt;/TableIndex&gt;&lt;/ShapeTextInfo&gt;"/>
  <p:tag name="HTML_SHAPEINFO" val="&lt;ThreeDShapeInfo&gt;&lt;uuid val=&quot;{82D7C10B-4C4D-4708-90DD-8395576E0B4F}&quot;/&gt;&lt;isInvalidForFieldText val=&quot;0&quot;/&gt;&lt;Image&gt;&lt;filename val=&quot;C:\Users\delroy\AppData\Local\Temp\CP3880188125609Session\CPTrustFolder3880188125625\PPTImport3880188154046\data\asimages\{82D7C10B-4C4D-4708-90DD-8395576E0B4F}_11.png&quot;/&gt;&lt;left val=&quot;233&quot;/&gt;&lt;top val=&quot;100&quot;/&gt;&lt;width val=&quot;813&quot;/&gt;&lt;height val=&quot;126&quot;/&gt;&lt;hasText val=&quot;1&quot;/&gt;&lt;/Image&gt;&lt;/ThreeDShape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2&quot;/&gt;&lt;lineCharCount val=&quot;22&quot;/&gt;&lt;lineCharCount val=&quot;25&quot;/&gt;&lt;lineCharCount val=&quot;14&quot;/&gt;&lt;lineCharCount val=&quot;1&quot;/&gt;&lt;lineCharCount val=&quot;26&quot;/&gt;&lt;lineCharCount val=&quot;14&quot;/&gt;&lt;lineCharCount val=&quot;19&quot;/&gt;&lt;/TableIndex&gt;&lt;/ShapeTextInfo&gt;"/>
  <p:tag name="HTML_SHAPEINFO" val="&lt;ThreeDShapeInfo&gt;&lt;uuid val=&quot;{CDD11963-4619-4718-BC05-379A25FAD6F9}&quot;/&gt;&lt;isInvalidForFieldText val=&quot;0&quot;/&gt;&lt;Image&gt;&lt;filename val=&quot;C:\Users\delroy\AppData\Local\Temp\CP3880188125609Session\CPTrustFolder3880188125625\PPTImport3880188154046\data\asimages\{CDD11963-4619-4718-BC05-379A25FAD6F9}_11.png&quot;/&gt;&lt;left val=&quot;160&quot;/&gt;&lt;top val=&quot;273&quot;/&gt;&lt;width val=&quot;454&quot;/&gt;&lt;height val=&quot;329&quot;/&gt;&lt;hasText val=&quot;1&quot;/&gt;&lt;/Image&gt;&lt;/ThreeDShape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1&quot;/&gt;&lt;lineCharCount val=&quot;1&quot;/&gt;&lt;lineCharCount val=&quot;12&quot;/&gt;&lt;lineCharCount val=&quot;21&quot;/&gt;&lt;lineCharCount val=&quot;12&quot;/&gt;&lt;lineCharCount val=&quot;17&quot;/&gt;&lt;lineCharCount val=&quot;15&quot;/&gt;&lt;lineCharCount val=&quot;12&quot;/&gt;&lt;/TableIndex&gt;&lt;/ShapeTextInfo&gt;"/>
  <p:tag name="HTML_SHAPEINFO" val="&lt;ThreeDShapeInfo&gt;&lt;uuid val=&quot;{A9BEDC7D-B722-422C-AE9E-A8EC7B808889}&quot;/&gt;&lt;isInvalidForFieldText val=&quot;0&quot;/&gt;&lt;Image&gt;&lt;filename val=&quot;C:\Users\delroy\AppData\Local\Temp\CP3880188125609Session\CPTrustFolder3880188125625\PPTImport3880188154046\data\asimages\{A9BEDC7D-B722-422C-AE9E-A8EC7B808889}_11.png&quot;/&gt;&lt;left val=&quot;659&quot;/&gt;&lt;top val=&quot;273&quot;/&gt;&lt;width val=&quot;454&quot;/&gt;&lt;height val=&quot;329&quot;/&gt;&lt;hasText val=&quot;1&quot;/&gt;&lt;/Image&gt;&lt;/ThreeDShape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3_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764</TotalTime>
  <Words>1966</Words>
  <Application>Microsoft Office PowerPoint</Application>
  <PresentationFormat>Widescreen</PresentationFormat>
  <Paragraphs>164</Paragraphs>
  <Slides>11</Slides>
  <Notes>11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Consolas</vt:lpstr>
      <vt:lpstr>Gill Sans MT</vt:lpstr>
      <vt:lpstr>Parcel</vt:lpstr>
      <vt:lpstr>3_Parcel</vt:lpstr>
      <vt:lpstr>Actor 4 Example</vt:lpstr>
      <vt:lpstr>Actor 4 UML Class Diagram</vt:lpstr>
      <vt:lpstr>Actor 4 UML Class Diagram</vt:lpstr>
      <vt:lpstr>Constructor Chaining</vt:lpstr>
      <vt:lpstr>Person setter functions</vt:lpstr>
      <vt:lpstr>Chaining functions with Inheritance</vt:lpstr>
      <vt:lpstr>Person display function</vt:lpstr>
      <vt:lpstr>Star I/O functions</vt:lpstr>
      <vt:lpstr>Actor I/O functions</vt:lpstr>
      <vt:lpstr>Person I/O functions</vt:lpstr>
      <vt:lpstr>Instantiating objects and calling functions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Actor 4</dc:title>
  <dc:creator>Delroy Brinkerhoff</dc:creator>
  <cp:lastModifiedBy>delroy</cp:lastModifiedBy>
  <cp:revision>28</cp:revision>
  <dcterms:created xsi:type="dcterms:W3CDTF">2016-07-13T22:03:45Z</dcterms:created>
  <dcterms:modified xsi:type="dcterms:W3CDTF">2024-10-17T15:45:12Z</dcterms:modified>
</cp:coreProperties>
</file>