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8"/>
  </p:notesMasterIdLst>
  <p:sldIdLst>
    <p:sldId id="256" r:id="rId2"/>
    <p:sldId id="261" r:id="rId3"/>
    <p:sldId id="262" r:id="rId4"/>
    <p:sldId id="263" r:id="rId5"/>
    <p:sldId id="260" r:id="rId6"/>
    <p:sldId id="264" r:id="rId7"/>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108" d="100"/>
          <a:sy n="108" d="100"/>
        </p:scale>
        <p:origin x="678" y="10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07366B5-253A-4F2F-95BD-C3D606036399}" type="datetimeFigureOut">
              <a:rPr lang="en-US" smtClean="0"/>
              <a:t>5/8/2022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5B70DFC-347F-40EF-A260-736A5EF111ED}" type="slidenum">
              <a:rPr lang="en-US" smtClean="0"/>
              <a:t>‹#›</a:t>
            </a:fld>
            <a:endParaRPr lang="en-US"/>
          </a:p>
        </p:txBody>
      </p:sp>
    </p:spTree>
    <p:extLst>
      <p:ext uri="{BB962C8B-B14F-4D97-AF65-F5344CB8AC3E}">
        <p14:creationId xmlns:p14="http://schemas.microsoft.com/office/powerpoint/2010/main" val="364167850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Up to now, our preparation for polymorphism has focused on accessing the member variables inside an object. Although polymorphism is a behavior that is associated with member functions, it’s also possible to have functions that do not behave polymorphically. In this section, we briefly explore the behavior of non-polymorphic member functions but in the context of inheritance and casting.</a:t>
            </a:r>
          </a:p>
          <a:p>
            <a:endParaRPr lang="en-US" dirty="0"/>
          </a:p>
        </p:txBody>
      </p:sp>
      <p:sp>
        <p:nvSpPr>
          <p:cNvPr id="4" name="Slide Number Placeholder 3"/>
          <p:cNvSpPr>
            <a:spLocks noGrp="1"/>
          </p:cNvSpPr>
          <p:nvPr>
            <p:ph type="sldNum" sz="quarter" idx="5"/>
          </p:nvPr>
        </p:nvSpPr>
        <p:spPr/>
        <p:txBody>
          <a:bodyPr/>
          <a:lstStyle/>
          <a:p>
            <a:fld id="{25B70DFC-347F-40EF-A260-736A5EF111ED}" type="slidenum">
              <a:rPr lang="en-US" smtClean="0"/>
              <a:t>1</a:t>
            </a:fld>
            <a:endParaRPr lang="en-US"/>
          </a:p>
        </p:txBody>
      </p:sp>
    </p:spTree>
    <p:extLst>
      <p:ext uri="{BB962C8B-B14F-4D97-AF65-F5344CB8AC3E}">
        <p14:creationId xmlns:p14="http://schemas.microsoft.com/office/powerpoint/2010/main" val="14341785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The previous examples focused on variables and not on functions, so we introduce a new pair of classes, related by inheritance, that provide some example member functions. Notice that both classes provide a function named function1; foo also provides a second function named function2 that does not have a corresponding function in bar.</a:t>
            </a:r>
          </a:p>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When functions are provided in classes related by inheritance, and have the same name, the same return type, and the same argument list, we say the function in the subclass </a:t>
            </a:r>
            <a:r>
              <a:rPr lang="en-US" sz="1800" i="1" dirty="0">
                <a:effectLst/>
                <a:latin typeface="Calibri" panose="020F0502020204030204" pitchFamily="34" charset="0"/>
                <a:ea typeface="Times New Roman" panose="02020603050405020304" pitchFamily="18" charset="0"/>
                <a:cs typeface="Times New Roman" panose="02020603050405020304" pitchFamily="18" charset="0"/>
              </a:rPr>
              <a:t>overrides</a:t>
            </a: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 the function in the superclass. A function override is one of the requirements for polymorphism.</a:t>
            </a:r>
          </a:p>
          <a:p>
            <a:endParaRPr lang="en-US" dirty="0"/>
          </a:p>
        </p:txBody>
      </p:sp>
      <p:sp>
        <p:nvSpPr>
          <p:cNvPr id="4" name="Slide Number Placeholder 3"/>
          <p:cNvSpPr>
            <a:spLocks noGrp="1"/>
          </p:cNvSpPr>
          <p:nvPr>
            <p:ph type="sldNum" sz="quarter" idx="5"/>
          </p:nvPr>
        </p:nvSpPr>
        <p:spPr/>
        <p:txBody>
          <a:bodyPr/>
          <a:lstStyle/>
          <a:p>
            <a:fld id="{25B70DFC-347F-40EF-A260-736A5EF111ED}" type="slidenum">
              <a:rPr lang="en-US" smtClean="0"/>
              <a:t>2</a:t>
            </a:fld>
            <a:endParaRPr lang="en-US"/>
          </a:p>
        </p:txBody>
      </p:sp>
    </p:spTree>
    <p:extLst>
      <p:ext uri="{BB962C8B-B14F-4D97-AF65-F5344CB8AC3E}">
        <p14:creationId xmlns:p14="http://schemas.microsoft.com/office/powerpoint/2010/main" val="177547444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In this example, we make an instance of the superclass foo and store its address in a pointer of type foo. Now, when we call either function that belongs to class foo, the compiler enters the symbol table at the foo entry, where it finds information about both functions. As a result, both function calls are to the functions belonging to the foo class.</a:t>
            </a:r>
          </a:p>
          <a:p>
            <a:endParaRPr lang="en-US" dirty="0"/>
          </a:p>
        </p:txBody>
      </p:sp>
      <p:sp>
        <p:nvSpPr>
          <p:cNvPr id="4" name="Slide Number Placeholder 3"/>
          <p:cNvSpPr>
            <a:spLocks noGrp="1"/>
          </p:cNvSpPr>
          <p:nvPr>
            <p:ph type="sldNum" sz="quarter" idx="5"/>
          </p:nvPr>
        </p:nvSpPr>
        <p:spPr/>
        <p:txBody>
          <a:bodyPr/>
          <a:lstStyle/>
          <a:p>
            <a:fld id="{25B70DFC-347F-40EF-A260-736A5EF111ED}" type="slidenum">
              <a:rPr lang="en-US" smtClean="0"/>
              <a:t>3</a:t>
            </a:fld>
            <a:endParaRPr lang="en-US"/>
          </a:p>
        </p:txBody>
      </p:sp>
    </p:spTree>
    <p:extLst>
      <p:ext uri="{BB962C8B-B14F-4D97-AF65-F5344CB8AC3E}">
        <p14:creationId xmlns:p14="http://schemas.microsoft.com/office/powerpoint/2010/main" val="397297031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For the next example, we make an instance of the subclass bar and store its address in a bar pointer. When we call the functions, the compiler enters the symbol table at the bar entry, where it finds information about function1 but not about function2. The compiler generates code to call the bar version of function1, but it must follow the inheritance relationship to the superclass while searching for function2. The compiler finds function2 in the foo class and generates code to call it. </a:t>
            </a:r>
          </a:p>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In summary, the call to function1 runs bar function1, while the call to function2 runs the function2 inherited from the superclass or foo.</a:t>
            </a:r>
          </a:p>
          <a:p>
            <a:endParaRPr lang="en-US" dirty="0"/>
          </a:p>
        </p:txBody>
      </p:sp>
      <p:sp>
        <p:nvSpPr>
          <p:cNvPr id="4" name="Slide Number Placeholder 3"/>
          <p:cNvSpPr>
            <a:spLocks noGrp="1"/>
          </p:cNvSpPr>
          <p:nvPr>
            <p:ph type="sldNum" sz="quarter" idx="5"/>
          </p:nvPr>
        </p:nvSpPr>
        <p:spPr/>
        <p:txBody>
          <a:bodyPr/>
          <a:lstStyle/>
          <a:p>
            <a:fld id="{25B70DFC-347F-40EF-A260-736A5EF111ED}" type="slidenum">
              <a:rPr lang="en-US" smtClean="0"/>
              <a:t>4</a:t>
            </a:fld>
            <a:endParaRPr lang="en-US"/>
          </a:p>
        </p:txBody>
      </p:sp>
    </p:spTree>
    <p:extLst>
      <p:ext uri="{BB962C8B-B14F-4D97-AF65-F5344CB8AC3E}">
        <p14:creationId xmlns:p14="http://schemas.microsoft.com/office/powerpoint/2010/main" val="32487938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The most interesting, and arguably the most important, example is when we make an instance of the subclass bar, but upcast it to the superclass or foo. In the absence of polymorphism, which is the case in this example, the functions that are called are determined by solely by the class type of the pointer variable. So, in this example, both function calls run the functions belonging to the foo class.</a:t>
            </a:r>
          </a:p>
          <a:p>
            <a:endParaRPr lang="en-US" dirty="0"/>
          </a:p>
        </p:txBody>
      </p:sp>
      <p:sp>
        <p:nvSpPr>
          <p:cNvPr id="4" name="Slide Number Placeholder 3"/>
          <p:cNvSpPr>
            <a:spLocks noGrp="1"/>
          </p:cNvSpPr>
          <p:nvPr>
            <p:ph type="sldNum" sz="quarter" idx="5"/>
          </p:nvPr>
        </p:nvSpPr>
        <p:spPr/>
        <p:txBody>
          <a:bodyPr/>
          <a:lstStyle/>
          <a:p>
            <a:fld id="{25B70DFC-347F-40EF-A260-736A5EF111ED}" type="slidenum">
              <a:rPr lang="en-US" smtClean="0"/>
              <a:t>5</a:t>
            </a:fld>
            <a:endParaRPr lang="en-US"/>
          </a:p>
        </p:txBody>
      </p:sp>
    </p:spTree>
    <p:extLst>
      <p:ext uri="{BB962C8B-B14F-4D97-AF65-F5344CB8AC3E}">
        <p14:creationId xmlns:p14="http://schemas.microsoft.com/office/powerpoint/2010/main" val="245409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The term </a:t>
            </a:r>
            <a:r>
              <a:rPr lang="en-US" sz="1800" i="1" dirty="0">
                <a:effectLst/>
                <a:latin typeface="Calibri" panose="020F0502020204030204" pitchFamily="34" charset="0"/>
                <a:ea typeface="Times New Roman" panose="02020603050405020304" pitchFamily="18" charset="0"/>
                <a:cs typeface="Times New Roman" panose="02020603050405020304" pitchFamily="18" charset="0"/>
              </a:rPr>
              <a:t>function binding</a:t>
            </a: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 was introduced earlier in the chapter. The term just refers to the time when a function call is bound or connected with the correct function body, or, more precisely, with the machine code generated from the function body. When a program only has one function with a given name, function binding is simple. But programs can both overload and override functions, both of which can create multiple functions with the same name. So far, all the examples that we have seen demonstrate compile time, early, or static binding. All three terms mean the same thing: the compiler generates the function binding when it compiles the program.</a:t>
            </a:r>
          </a:p>
          <a:p>
            <a:endParaRPr lang="en-US" dirty="0"/>
          </a:p>
        </p:txBody>
      </p:sp>
      <p:sp>
        <p:nvSpPr>
          <p:cNvPr id="4" name="Slide Number Placeholder 3"/>
          <p:cNvSpPr>
            <a:spLocks noGrp="1"/>
          </p:cNvSpPr>
          <p:nvPr>
            <p:ph type="sldNum" sz="quarter" idx="5"/>
          </p:nvPr>
        </p:nvSpPr>
        <p:spPr/>
        <p:txBody>
          <a:bodyPr/>
          <a:lstStyle/>
          <a:p>
            <a:fld id="{25B70DFC-347F-40EF-A260-736A5EF111ED}" type="slidenum">
              <a:rPr lang="en-US" smtClean="0"/>
              <a:t>6</a:t>
            </a:fld>
            <a:endParaRPr lang="en-US"/>
          </a:p>
        </p:txBody>
      </p:sp>
    </p:spTree>
    <p:extLst>
      <p:ext uri="{BB962C8B-B14F-4D97-AF65-F5344CB8AC3E}">
        <p14:creationId xmlns:p14="http://schemas.microsoft.com/office/powerpoint/2010/main" val="83619178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lgn="ctr">
              <a:defRPr sz="3800">
                <a:solidFill>
                  <a:srgbClr val="262626"/>
                </a:solidFill>
              </a:defRPr>
            </a:lvl1pPr>
          </a:lstStyle>
          <a:p>
            <a:r>
              <a:rPr lang="en-US"/>
              <a:t>Click to edit Master title style</a:t>
            </a:r>
            <a:endParaRPr lang="en-US" dirty="0"/>
          </a:p>
        </p:txBody>
      </p:sp>
      <p:sp>
        <p:nvSpPr>
          <p:cNvPr id="3" name="Subtitle 2"/>
          <p:cNvSpPr>
            <a:spLocks noGrp="1"/>
          </p:cNvSpPr>
          <p:nvPr>
            <p:ph type="subTitle" idx="1"/>
          </p:nvPr>
        </p:nvSpPr>
        <p:spPr>
          <a:xfrm>
            <a:off x="2695194" y="4352544"/>
            <a:ext cx="6801612" cy="1239894"/>
          </a:xfrm>
          <a:noFill/>
        </p:spPr>
        <p:txBody>
          <a:bodyPr>
            <a:normAutofit/>
          </a:bodyPr>
          <a:lstStyle>
            <a:lvl1pPr marL="0" indent="0" algn="ctr">
              <a:buNone/>
              <a:defRPr sz="2000">
                <a:solidFill>
                  <a:schemeClr val="tx1">
                    <a:lumMod val="75000"/>
                    <a:lumOff val="25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7" name="Date Placeholder 6"/>
          <p:cNvSpPr>
            <a:spLocks noGrp="1"/>
          </p:cNvSpPr>
          <p:nvPr>
            <p:ph type="dt" sz="half" idx="10"/>
          </p:nvPr>
        </p:nvSpPr>
        <p:spPr/>
        <p:txBody>
          <a:bodyPr/>
          <a:lstStyle/>
          <a:p>
            <a:fld id="{B40FB4B4-2185-4162-9846-7C5876CD7D32}" type="datetimeFigureOut">
              <a:rPr lang="en-US" smtClean="0"/>
              <a:t>5/8/2022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302981806"/>
      </p:ext>
    </p:extLst>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40FB4B4-2185-4162-9846-7C5876CD7D32}" type="datetimeFigureOut">
              <a:rPr lang="en-US" smtClean="0"/>
              <a:t>5/8/2022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291333538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53112" y="937260"/>
            <a:ext cx="1298608" cy="498348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2231136" y="937260"/>
            <a:ext cx="6198489" cy="4983480"/>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40FB4B4-2185-4162-9846-7C5876CD7D32}" type="datetimeFigureOut">
              <a:rPr lang="en-US" smtClean="0"/>
              <a:t>5/8/2022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421850539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B40FB4B4-2185-4162-9846-7C5876CD7D32}" type="datetimeFigureOut">
              <a:rPr lang="en-US" smtClean="0"/>
              <a:t>5/8/2022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32863047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defRPr sz="3800">
                <a:solidFill>
                  <a:srgbClr val="262626"/>
                </a:solidFill>
              </a:defRPr>
            </a:lvl1pPr>
          </a:lstStyle>
          <a:p>
            <a:r>
              <a:rPr lang="en-US"/>
              <a:t>Click to edit Master title style</a:t>
            </a:r>
            <a:endParaRPr lang="en-US" dirty="0"/>
          </a:p>
        </p:txBody>
      </p:sp>
      <p:sp>
        <p:nvSpPr>
          <p:cNvPr id="3" name="Text Placeholder 2"/>
          <p:cNvSpPr>
            <a:spLocks noGrp="1"/>
          </p:cNvSpPr>
          <p:nvPr>
            <p:ph type="body" idx="1"/>
          </p:nvPr>
        </p:nvSpPr>
        <p:spPr>
          <a:xfrm>
            <a:off x="2695194" y="4352465"/>
            <a:ext cx="6801612" cy="1265082"/>
          </a:xfrm>
        </p:spPr>
        <p:txBody>
          <a:bodyPr anchor="t" anchorCtr="1">
            <a:normAutofit/>
          </a:bodyPr>
          <a:lstStyle>
            <a:lvl1pPr marL="0" indent="0">
              <a:buNone/>
              <a:defRPr sz="20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7" name="Date Placeholder 6"/>
          <p:cNvSpPr>
            <a:spLocks noGrp="1"/>
          </p:cNvSpPr>
          <p:nvPr>
            <p:ph type="dt" sz="half" idx="10"/>
          </p:nvPr>
        </p:nvSpPr>
        <p:spPr/>
        <p:txBody>
          <a:bodyPr/>
          <a:lstStyle/>
          <a:p>
            <a:fld id="{B40FB4B4-2185-4162-9846-7C5876CD7D32}" type="datetimeFigureOut">
              <a:rPr lang="en-US" smtClean="0"/>
              <a:t>5/8/2022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3941962398"/>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581912" y="2638044"/>
            <a:ext cx="4271771" cy="310198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338315" y="2638044"/>
            <a:ext cx="4270247" cy="310198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Date Placeholder 7"/>
          <p:cNvSpPr>
            <a:spLocks noGrp="1"/>
          </p:cNvSpPr>
          <p:nvPr>
            <p:ph type="dt" sz="half" idx="10"/>
          </p:nvPr>
        </p:nvSpPr>
        <p:spPr/>
        <p:txBody>
          <a:bodyPr/>
          <a:lstStyle/>
          <a:p>
            <a:fld id="{B40FB4B4-2185-4162-9846-7C5876CD7D32}" type="datetimeFigureOut">
              <a:rPr lang="en-US" smtClean="0"/>
              <a:t>5/8/2022</a:t>
            </a:fld>
            <a:endParaRPr lang="en-US" dirty="0"/>
          </a:p>
        </p:txBody>
      </p:sp>
      <p:sp>
        <p:nvSpPr>
          <p:cNvPr id="9" name="Footer Placeholder 8"/>
          <p:cNvSpPr>
            <a:spLocks noGrp="1"/>
          </p:cNvSpPr>
          <p:nvPr>
            <p:ph type="ftr" sz="quarter" idx="11"/>
          </p:nvPr>
        </p:nvSpPr>
        <p:spPr/>
        <p:txBody>
          <a:bodyPr/>
          <a:lstStyle/>
          <a:p>
            <a:endParaRPr lang="en-US" dirty="0"/>
          </a:p>
        </p:txBody>
      </p:sp>
      <p:sp>
        <p:nvSpPr>
          <p:cNvPr id="10" name="Slide Number Placeholder 9"/>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292423653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58343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583436" y="3143250"/>
            <a:ext cx="4270248" cy="2596776"/>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Content Placeholder 5"/>
          <p:cNvSpPr>
            <a:spLocks noGrp="1"/>
          </p:cNvSpPr>
          <p:nvPr>
            <p:ph sz="quarter" idx="4"/>
          </p:nvPr>
        </p:nvSpPr>
        <p:spPr>
          <a:xfrm>
            <a:off x="6338316" y="3143250"/>
            <a:ext cx="4253484" cy="2596776"/>
          </a:xfrm>
        </p:spPr>
        <p:txBody>
          <a:bodyPr/>
          <a:lstStyle>
            <a:lvl5pPr>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Text Placeholder 4"/>
          <p:cNvSpPr>
            <a:spLocks noGrp="1"/>
          </p:cNvSpPr>
          <p:nvPr>
            <p:ph type="body" sz="quarter" idx="13"/>
          </p:nvPr>
        </p:nvSpPr>
        <p:spPr>
          <a:xfrm>
            <a:off x="633831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7" name="Date Placeholder 6"/>
          <p:cNvSpPr>
            <a:spLocks noGrp="1"/>
          </p:cNvSpPr>
          <p:nvPr>
            <p:ph type="dt" sz="half" idx="10"/>
          </p:nvPr>
        </p:nvSpPr>
        <p:spPr/>
        <p:txBody>
          <a:bodyPr/>
          <a:lstStyle/>
          <a:p>
            <a:fld id="{B40FB4B4-2185-4162-9846-7C5876CD7D32}" type="datetimeFigureOut">
              <a:rPr lang="en-US" smtClean="0"/>
              <a:t>5/8/2022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D0C1318-927F-4BC9-B599-DD0BEB3764AB}" type="slidenum">
              <a:rPr lang="en-US" smtClean="0"/>
              <a:t>‹#›</a:t>
            </a:fld>
            <a:endParaRPr lang="en-US" dirty="0"/>
          </a:p>
        </p:txBody>
      </p:sp>
      <p:sp>
        <p:nvSpPr>
          <p:cNvPr id="10" name="Title 9"/>
          <p:cNvSpPr>
            <a:spLocks noGrp="1"/>
          </p:cNvSpPr>
          <p:nvPr>
            <p:ph type="title"/>
          </p:nvPr>
        </p:nvSpPr>
        <p:spPr/>
        <p:txBody>
          <a:bodyPr/>
          <a:lstStyle/>
          <a:p>
            <a:r>
              <a:rPr lang="en-US"/>
              <a:t>Click to edit Master title style</a:t>
            </a:r>
            <a:endParaRPr lang="en-US" dirty="0"/>
          </a:p>
        </p:txBody>
      </p:sp>
    </p:spTree>
    <p:extLst>
      <p:ext uri="{BB962C8B-B14F-4D97-AF65-F5344CB8AC3E}">
        <p14:creationId xmlns:p14="http://schemas.microsoft.com/office/powerpoint/2010/main" val="234513636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B40FB4B4-2185-4162-9846-7C5876CD7D32}" type="datetimeFigureOut">
              <a:rPr lang="en-US" smtClean="0"/>
              <a:t>5/8/2022</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321182909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40FB4B4-2185-4162-9846-7C5876CD7D32}" type="datetimeFigureOut">
              <a:rPr lang="en-US" smtClean="0"/>
              <a:t>5/8/2022</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269090369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6" name="Rectangle 25"/>
          <p:cNvSpPr/>
          <p:nvPr/>
        </p:nvSpPr>
        <p:spPr>
          <a:xfrm>
            <a:off x="0" y="0"/>
            <a:ext cx="6096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4672" y="2243828"/>
            <a:ext cx="4486656" cy="1141497"/>
          </a:xfrm>
          <a:solidFill>
            <a:srgbClr val="FFFFFF"/>
          </a:solidFill>
          <a:ln>
            <a:solidFill>
              <a:srgbClr val="404040"/>
            </a:solidFill>
          </a:ln>
        </p:spPr>
        <p:txBody>
          <a:bodyPr anchor="ctr" anchorCtr="1">
            <a:normAutofit/>
          </a:bodyPr>
          <a:lstStyle>
            <a:lvl1pPr>
              <a:defRPr sz="2200">
                <a:solidFill>
                  <a:srgbClr val="262626"/>
                </a:solidFill>
              </a:defRPr>
            </a:lvl1pPr>
          </a:lstStyle>
          <a:p>
            <a:r>
              <a:rPr lang="en-US"/>
              <a:t>Click to edit Master title style</a:t>
            </a:r>
            <a:endParaRPr lang="en-US" dirty="0"/>
          </a:p>
        </p:txBody>
      </p:sp>
      <p:sp>
        <p:nvSpPr>
          <p:cNvPr id="3" name="Content Placeholder 2"/>
          <p:cNvSpPr>
            <a:spLocks noGrp="1"/>
          </p:cNvSpPr>
          <p:nvPr>
            <p:ph idx="1"/>
          </p:nvPr>
        </p:nvSpPr>
        <p:spPr>
          <a:xfrm>
            <a:off x="6736080" y="804672"/>
            <a:ext cx="4815840" cy="5248656"/>
          </a:xfrm>
        </p:spPr>
        <p:txBody>
          <a:bodyPr>
            <a:normAutofit/>
          </a:bodyPr>
          <a:lstStyle>
            <a:lvl1pPr>
              <a:defRPr sz="1900">
                <a:solidFill>
                  <a:schemeClr val="tx1"/>
                </a:solidFill>
              </a:defRPr>
            </a:lvl1pPr>
            <a:lvl2pPr>
              <a:defRPr sz="1600">
                <a:solidFill>
                  <a:schemeClr val="tx1"/>
                </a:solidFill>
              </a:defRPr>
            </a:lvl2pPr>
            <a:lvl3pPr>
              <a:defRPr sz="1600">
                <a:solidFill>
                  <a:schemeClr val="tx1"/>
                </a:solidFill>
              </a:defRPr>
            </a:lvl3pPr>
            <a:lvl4pPr>
              <a:defRPr sz="1600">
                <a:solidFill>
                  <a:schemeClr val="tx1"/>
                </a:solidFill>
              </a:defRPr>
            </a:lvl4pPr>
            <a:lvl5pPr>
              <a:defRPr sz="1600">
                <a:solidFill>
                  <a:schemeClr val="tx1"/>
                </a:solidFill>
              </a:defRPr>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115568" y="3549918"/>
            <a:ext cx="3794760" cy="2194036"/>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9" name="Date Placeholder 8"/>
          <p:cNvSpPr>
            <a:spLocks noGrp="1"/>
          </p:cNvSpPr>
          <p:nvPr>
            <p:ph type="dt" sz="half" idx="10"/>
          </p:nvPr>
        </p:nvSpPr>
        <p:spPr/>
        <p:txBody>
          <a:bodyPr/>
          <a:lstStyle/>
          <a:p>
            <a:fld id="{B40FB4B4-2185-4162-9846-7C5876CD7D32}" type="datetimeFigureOut">
              <a:rPr lang="en-US" smtClean="0"/>
              <a:t>5/8/2022</a:t>
            </a:fld>
            <a:endParaRPr lang="en-US" dirty="0"/>
          </a:p>
        </p:txBody>
      </p:sp>
      <p:sp>
        <p:nvSpPr>
          <p:cNvPr id="10" name="Footer Placeholder 9"/>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dirty="0"/>
          </a:p>
        </p:txBody>
      </p:sp>
      <p:sp>
        <p:nvSpPr>
          <p:cNvPr id="11" name="Slide Number Placeholder 10"/>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229691919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18" name="Rectangle 17"/>
          <p:cNvSpPr/>
          <p:nvPr/>
        </p:nvSpPr>
        <p:spPr>
          <a:xfrm>
            <a:off x="0" y="0"/>
            <a:ext cx="6095999"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8523" y="2243828"/>
            <a:ext cx="4494998" cy="1134640"/>
          </a:xfrm>
          <a:solidFill>
            <a:srgbClr val="FFFFFF"/>
          </a:solidFill>
          <a:ln>
            <a:solidFill>
              <a:srgbClr val="404040"/>
            </a:solidFill>
          </a:ln>
        </p:spPr>
        <p:txBody>
          <a:bodyPr anchor="ctr" anchorCtr="1">
            <a:noAutofit/>
          </a:bodyPr>
          <a:lstStyle>
            <a:lvl1pPr>
              <a:defRPr sz="2200">
                <a:solidFill>
                  <a:srgbClr val="262626"/>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6095999" y="0"/>
            <a:ext cx="6102097" cy="6858000"/>
          </a:xfrm>
          <a:solidFill>
            <a:schemeClr val="bg1">
              <a:lumMod val="75000"/>
            </a:schemeClr>
          </a:solidFill>
        </p:spPr>
        <p:txBody>
          <a:bodyPr anchor="t"/>
          <a:lstStyle>
            <a:lvl1pPr marL="0" indent="0">
              <a:buNone/>
              <a:defRPr sz="3200">
                <a:solidFill>
                  <a:schemeClr val="bg1">
                    <a:lumMod val="85000"/>
                    <a:lumOff val="1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4" name="Text Placeholder 3"/>
          <p:cNvSpPr>
            <a:spLocks noGrp="1"/>
          </p:cNvSpPr>
          <p:nvPr>
            <p:ph type="body" sz="half" idx="2"/>
          </p:nvPr>
        </p:nvSpPr>
        <p:spPr>
          <a:xfrm>
            <a:off x="1115568" y="3549918"/>
            <a:ext cx="3794760" cy="2194037"/>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8" name="Date Placeholder 7"/>
          <p:cNvSpPr>
            <a:spLocks noGrp="1"/>
          </p:cNvSpPr>
          <p:nvPr>
            <p:ph type="dt" sz="half" idx="10"/>
          </p:nvPr>
        </p:nvSpPr>
        <p:spPr/>
        <p:txBody>
          <a:bodyPr/>
          <a:lstStyle>
            <a:lvl1pPr>
              <a:defRPr>
                <a:solidFill>
                  <a:srgbClr val="FFFFFF"/>
                </a:solidFill>
                <a:effectLst>
                  <a:outerShdw blurRad="50800" dist="38100" dir="2700000" algn="tl" rotWithShape="0">
                    <a:prstClr val="black">
                      <a:alpha val="43000"/>
                    </a:prstClr>
                  </a:outerShdw>
                </a:effectLst>
              </a:defRPr>
            </a:lvl1pPr>
          </a:lstStyle>
          <a:p>
            <a:fld id="{B40FB4B4-2185-4162-9846-7C5876CD7D32}" type="datetimeFigureOut">
              <a:rPr lang="en-US" smtClean="0"/>
              <a:t>5/8/2022</a:t>
            </a:fld>
            <a:endParaRPr lang="en-US" dirty="0"/>
          </a:p>
        </p:txBody>
      </p:sp>
      <p:sp>
        <p:nvSpPr>
          <p:cNvPr id="9" name="Footer Placeholder 8"/>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dirty="0"/>
          </a:p>
        </p:txBody>
      </p:sp>
      <p:sp>
        <p:nvSpPr>
          <p:cNvPr id="10" name="Slide Number Placeholder 9"/>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105980212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bwMode="black">
          <a:xfrm>
            <a:off x="2231136" y="964692"/>
            <a:ext cx="7729728" cy="1188720"/>
          </a:xfrm>
          <a:prstGeom prst="rect">
            <a:avLst/>
          </a:prstGeom>
          <a:solidFill>
            <a:srgbClr val="FFFFFF"/>
          </a:solidFill>
          <a:ln w="31750" cap="sq">
            <a:solidFill>
              <a:srgbClr val="404040"/>
            </a:solidFill>
            <a:miter lim="800000"/>
          </a:ln>
        </p:spPr>
        <p:txBody>
          <a:bodyPr vert="horz" lIns="182880" tIns="182880" rIns="182880" bIns="18288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2231136" y="2638044"/>
            <a:ext cx="7729728" cy="3101983"/>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7821429" y="6238816"/>
            <a:ext cx="2753746" cy="323968"/>
          </a:xfrm>
          <a:prstGeom prst="rect">
            <a:avLst/>
          </a:prstGeom>
        </p:spPr>
        <p:txBody>
          <a:bodyPr vert="horz" lIns="91440" tIns="45720" rIns="91440" bIns="45720" rtlCol="0" anchor="ctr"/>
          <a:lstStyle>
            <a:lvl1pPr algn="r">
              <a:defRPr sz="1050">
                <a:solidFill>
                  <a:schemeClr val="tx1">
                    <a:alpha val="70000"/>
                  </a:schemeClr>
                </a:solidFill>
              </a:defRPr>
            </a:lvl1pPr>
          </a:lstStyle>
          <a:p>
            <a:fld id="{B40FB4B4-2185-4162-9846-7C5876CD7D32}" type="datetimeFigureOut">
              <a:rPr lang="en-US" smtClean="0"/>
              <a:t>5/8/2022</a:t>
            </a:fld>
            <a:endParaRPr lang="en-US" dirty="0"/>
          </a:p>
        </p:txBody>
      </p:sp>
      <p:sp>
        <p:nvSpPr>
          <p:cNvPr id="5" name="Footer Placeholder 4"/>
          <p:cNvSpPr>
            <a:spLocks noGrp="1"/>
          </p:cNvSpPr>
          <p:nvPr>
            <p:ph type="ftr" sz="quarter" idx="3"/>
          </p:nvPr>
        </p:nvSpPr>
        <p:spPr>
          <a:xfrm>
            <a:off x="1600200" y="6236208"/>
            <a:ext cx="5901189" cy="320040"/>
          </a:xfrm>
          <a:prstGeom prst="rect">
            <a:avLst/>
          </a:prstGeom>
        </p:spPr>
        <p:txBody>
          <a:bodyPr vert="horz" lIns="91440" tIns="45720" rIns="91440" bIns="45720" rtlCol="0" anchor="ctr"/>
          <a:lstStyle>
            <a:lvl1pPr algn="l">
              <a:defRPr sz="1050">
                <a:solidFill>
                  <a:schemeClr val="tx1">
                    <a:alpha val="70000"/>
                  </a:schemeClr>
                </a:solidFill>
              </a:defRPr>
            </a:lvl1pPr>
          </a:lstStyle>
          <a:p>
            <a:endParaRPr lang="en-US" dirty="0"/>
          </a:p>
        </p:txBody>
      </p:sp>
      <p:sp>
        <p:nvSpPr>
          <p:cNvPr id="6" name="Slide Number Placeholder 5"/>
          <p:cNvSpPr>
            <a:spLocks noGrp="1"/>
          </p:cNvSpPr>
          <p:nvPr>
            <p:ph type="sldNum" sz="quarter" idx="4"/>
          </p:nvPr>
        </p:nvSpPr>
        <p:spPr>
          <a:xfrm>
            <a:off x="10758922" y="6217920"/>
            <a:ext cx="365760" cy="365760"/>
          </a:xfrm>
          <a:prstGeom prst="ellipse">
            <a:avLst/>
          </a:prstGeom>
          <a:solidFill>
            <a:srgbClr val="1D1D1D">
              <a:alpha val="70000"/>
            </a:srgbClr>
          </a:solidFill>
        </p:spPr>
        <p:txBody>
          <a:bodyPr vert="horz" lIns="18288" tIns="45720" rIns="18288" bIns="45720" rtlCol="0" anchor="ctr">
            <a:noAutofit/>
          </a:bodyPr>
          <a:lstStyle>
            <a:lvl1pPr algn="ctr">
              <a:defRPr sz="1100" spc="0" baseline="0">
                <a:solidFill>
                  <a:srgbClr val="FFFFFF"/>
                </a:solidFill>
              </a:defRPr>
            </a:lvl1pPr>
          </a:lstStyle>
          <a:p>
            <a:fld id="{BD0C1318-927F-4BC9-B599-DD0BEB3764AB}" type="slidenum">
              <a:rPr lang="en-US" smtClean="0"/>
              <a:t>‹#›</a:t>
            </a:fld>
            <a:endParaRPr lang="en-US" dirty="0"/>
          </a:p>
        </p:txBody>
      </p:sp>
    </p:spTree>
    <p:extLst>
      <p:ext uri="{BB962C8B-B14F-4D97-AF65-F5344CB8AC3E}">
        <p14:creationId xmlns:p14="http://schemas.microsoft.com/office/powerpoint/2010/main" val="254524647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p:titleStyle>
    <p:bodyStyle>
      <a:lvl1pPr marL="228600" indent="-228600" algn="l" defTabSz="914400" rtl="0" eaLnBrk="1" latinLnBrk="0" hangingPunct="1">
        <a:lnSpc>
          <a:spcPct val="100000"/>
        </a:lnSpc>
        <a:spcBef>
          <a:spcPts val="1000"/>
        </a:spcBef>
        <a:buClr>
          <a:schemeClr val="accent2"/>
        </a:buClr>
        <a:buFont typeface="Arial" panose="020B0604020202020204" pitchFamily="34" charset="0"/>
        <a:buChar char="•"/>
        <a:defRPr sz="1800" kern="1200">
          <a:solidFill>
            <a:schemeClr val="tx1">
              <a:lumMod val="85000"/>
              <a:lumOff val="15000"/>
            </a:schemeClr>
          </a:solidFill>
          <a:latin typeface="+mn-lt"/>
          <a:ea typeface="+mn-ea"/>
          <a:cs typeface="+mn-cs"/>
        </a:defRPr>
      </a:lvl1pPr>
      <a:lvl2pPr marL="4572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2pPr>
      <a:lvl3pPr marL="6858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3pPr>
      <a:lvl4pPr marL="9144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4pPr>
      <a:lvl5pPr marL="11430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5pPr>
      <a:lvl6pPr marL="131286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6pPr>
      <a:lvl7pPr marL="148431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7pPr>
      <a:lvl8pPr marL="165735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8pPr>
      <a:lvl9pPr marL="1882775"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Casting &amp; Member Functions</a:t>
            </a:r>
          </a:p>
        </p:txBody>
      </p:sp>
      <p:sp>
        <p:nvSpPr>
          <p:cNvPr id="3" name="Subtitle 2"/>
          <p:cNvSpPr>
            <a:spLocks noGrp="1"/>
          </p:cNvSpPr>
          <p:nvPr>
            <p:ph type="subTitle" idx="1"/>
          </p:nvPr>
        </p:nvSpPr>
        <p:spPr/>
        <p:txBody>
          <a:bodyPr/>
          <a:lstStyle/>
          <a:p>
            <a:r>
              <a:rPr lang="en-US" dirty="0"/>
              <a:t>Locating and calling functions within inheritance hierarchies</a:t>
            </a:r>
          </a:p>
        </p:txBody>
      </p:sp>
      <p:sp>
        <p:nvSpPr>
          <p:cNvPr id="4" name="TextBox 3"/>
          <p:cNvSpPr txBox="1"/>
          <p:nvPr/>
        </p:nvSpPr>
        <p:spPr>
          <a:xfrm>
            <a:off x="1600200" y="6179127"/>
            <a:ext cx="1506566" cy="276999"/>
          </a:xfrm>
          <a:prstGeom prst="rect">
            <a:avLst/>
          </a:prstGeom>
          <a:noFill/>
        </p:spPr>
        <p:txBody>
          <a:bodyPr wrap="none" rtlCol="0">
            <a:spAutoFit/>
          </a:bodyPr>
          <a:lstStyle/>
          <a:p>
            <a:r>
              <a:rPr lang="en-US" sz="1200" dirty="0"/>
              <a:t>Delroy A. Brinkerhoff</a:t>
            </a:r>
          </a:p>
        </p:txBody>
      </p:sp>
    </p:spTree>
    <p:extLst>
      <p:ext uri="{BB962C8B-B14F-4D97-AF65-F5344CB8AC3E}">
        <p14:creationId xmlns:p14="http://schemas.microsoft.com/office/powerpoint/2010/main" val="212472604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068138-E514-4BA8-8168-A5422EB75AAB}"/>
              </a:ext>
            </a:extLst>
          </p:cNvPr>
          <p:cNvSpPr>
            <a:spLocks noGrp="1"/>
          </p:cNvSpPr>
          <p:nvPr>
            <p:ph type="title"/>
          </p:nvPr>
        </p:nvSpPr>
        <p:spPr/>
        <p:txBody>
          <a:bodyPr/>
          <a:lstStyle/>
          <a:p>
            <a:r>
              <a:rPr lang="en-US" dirty="0"/>
              <a:t>Member Functions &amp; Inheritance</a:t>
            </a:r>
          </a:p>
        </p:txBody>
      </p:sp>
      <p:pic>
        <p:nvPicPr>
          <p:cNvPr id="5" name="Content Placeholder 4">
            <a:extLst>
              <a:ext uri="{FF2B5EF4-FFF2-40B4-BE49-F238E27FC236}">
                <a16:creationId xmlns:a16="http://schemas.microsoft.com/office/drawing/2014/main" id="{79AB2ABB-8DC0-429E-95D5-0C98C815297A}"/>
              </a:ext>
            </a:extLst>
          </p:cNvPr>
          <p:cNvPicPr>
            <a:picLocks noGrp="1" noChangeAspect="1"/>
          </p:cNvPicPr>
          <p:nvPr>
            <p:ph sz="half" idx="1"/>
          </p:nvPr>
        </p:nvPicPr>
        <p:blipFill>
          <a:blip r:embed="rId3"/>
          <a:stretch>
            <a:fillRect/>
          </a:stretch>
        </p:blipFill>
        <p:spPr>
          <a:xfrm>
            <a:off x="1988018" y="2678694"/>
            <a:ext cx="1574025" cy="2781300"/>
          </a:xfrm>
          <a:prstGeom prst="rect">
            <a:avLst/>
          </a:prstGeom>
        </p:spPr>
      </p:pic>
      <p:sp>
        <p:nvSpPr>
          <p:cNvPr id="4" name="Content Placeholder 3">
            <a:extLst>
              <a:ext uri="{FF2B5EF4-FFF2-40B4-BE49-F238E27FC236}">
                <a16:creationId xmlns:a16="http://schemas.microsoft.com/office/drawing/2014/main" id="{159BAE01-2587-438B-8021-6A55BC2B57E8}"/>
              </a:ext>
            </a:extLst>
          </p:cNvPr>
          <p:cNvSpPr>
            <a:spLocks noGrp="1"/>
          </p:cNvSpPr>
          <p:nvPr>
            <p:ph sz="half" idx="2"/>
          </p:nvPr>
        </p:nvSpPr>
        <p:spPr>
          <a:xfrm>
            <a:off x="4590509" y="2514425"/>
            <a:ext cx="2741030" cy="2942018"/>
          </a:xfrm>
        </p:spPr>
        <p:txBody>
          <a:bodyPr>
            <a:normAutofit/>
          </a:bodyPr>
          <a:lstStyle/>
          <a:p>
            <a:pPr marL="0" indent="0">
              <a:lnSpc>
                <a:spcPct val="80000"/>
              </a:lnSpc>
              <a:spcBef>
                <a:spcPts val="0"/>
              </a:spcBef>
              <a:buNone/>
            </a:pPr>
            <a:r>
              <a:rPr lang="en-US" dirty="0"/>
              <a:t>class foo</a:t>
            </a:r>
          </a:p>
          <a:p>
            <a:pPr marL="0" indent="0">
              <a:lnSpc>
                <a:spcPct val="80000"/>
              </a:lnSpc>
              <a:spcBef>
                <a:spcPts val="0"/>
              </a:spcBef>
              <a:buNone/>
            </a:pPr>
            <a:r>
              <a:rPr lang="en-US" dirty="0"/>
              <a:t>{</a:t>
            </a:r>
          </a:p>
          <a:p>
            <a:pPr marL="0" indent="0">
              <a:lnSpc>
                <a:spcPct val="80000"/>
              </a:lnSpc>
              <a:spcBef>
                <a:spcPts val="0"/>
              </a:spcBef>
              <a:buNone/>
            </a:pPr>
            <a:r>
              <a:rPr lang="en-US" dirty="0"/>
              <a:t>        public:</a:t>
            </a:r>
          </a:p>
          <a:p>
            <a:pPr marL="0" indent="0">
              <a:lnSpc>
                <a:spcPct val="80000"/>
              </a:lnSpc>
              <a:spcBef>
                <a:spcPts val="0"/>
              </a:spcBef>
              <a:buNone/>
            </a:pPr>
            <a:r>
              <a:rPr lang="en-US" dirty="0"/>
              <a:t>	void function1();</a:t>
            </a:r>
          </a:p>
          <a:p>
            <a:pPr marL="0" indent="0">
              <a:lnSpc>
                <a:spcPct val="80000"/>
              </a:lnSpc>
              <a:spcBef>
                <a:spcPts val="0"/>
              </a:spcBef>
              <a:buNone/>
            </a:pPr>
            <a:r>
              <a:rPr lang="en-US" dirty="0"/>
              <a:t>	void function2();</a:t>
            </a:r>
          </a:p>
          <a:p>
            <a:pPr marL="0" indent="0">
              <a:lnSpc>
                <a:spcPct val="80000"/>
              </a:lnSpc>
              <a:spcBef>
                <a:spcPts val="0"/>
              </a:spcBef>
              <a:buNone/>
            </a:pPr>
            <a:r>
              <a:rPr lang="en-US" dirty="0"/>
              <a:t>};</a:t>
            </a:r>
          </a:p>
          <a:p>
            <a:pPr marL="0" indent="0">
              <a:lnSpc>
                <a:spcPct val="80000"/>
              </a:lnSpc>
              <a:spcBef>
                <a:spcPts val="0"/>
              </a:spcBef>
              <a:buNone/>
            </a:pPr>
            <a:endParaRPr lang="en-US" dirty="0"/>
          </a:p>
          <a:p>
            <a:pPr marL="0" indent="0">
              <a:lnSpc>
                <a:spcPct val="80000"/>
              </a:lnSpc>
              <a:spcBef>
                <a:spcPts val="0"/>
              </a:spcBef>
              <a:buNone/>
            </a:pPr>
            <a:r>
              <a:rPr lang="en-US" dirty="0"/>
              <a:t>class bar : public foo</a:t>
            </a:r>
          </a:p>
          <a:p>
            <a:pPr marL="0" indent="0">
              <a:lnSpc>
                <a:spcPct val="80000"/>
              </a:lnSpc>
              <a:spcBef>
                <a:spcPts val="0"/>
              </a:spcBef>
              <a:buNone/>
            </a:pPr>
            <a:r>
              <a:rPr lang="en-US" dirty="0"/>
              <a:t>{</a:t>
            </a:r>
          </a:p>
          <a:p>
            <a:pPr marL="0" indent="0">
              <a:lnSpc>
                <a:spcPct val="80000"/>
              </a:lnSpc>
              <a:spcBef>
                <a:spcPts val="0"/>
              </a:spcBef>
              <a:buNone/>
            </a:pPr>
            <a:r>
              <a:rPr lang="en-US" dirty="0"/>
              <a:t>        public:</a:t>
            </a:r>
          </a:p>
          <a:p>
            <a:pPr marL="0" indent="0">
              <a:lnSpc>
                <a:spcPct val="80000"/>
              </a:lnSpc>
              <a:spcBef>
                <a:spcPts val="0"/>
              </a:spcBef>
              <a:buNone/>
            </a:pPr>
            <a:r>
              <a:rPr lang="en-US" dirty="0"/>
              <a:t>	void function1();</a:t>
            </a:r>
          </a:p>
          <a:p>
            <a:pPr marL="0" indent="0">
              <a:lnSpc>
                <a:spcPct val="80000"/>
              </a:lnSpc>
              <a:spcBef>
                <a:spcPts val="0"/>
              </a:spcBef>
              <a:buNone/>
            </a:pPr>
            <a:r>
              <a:rPr lang="en-US" dirty="0"/>
              <a:t>};</a:t>
            </a:r>
          </a:p>
        </p:txBody>
      </p:sp>
    </p:spTree>
    <p:extLst>
      <p:ext uri="{BB962C8B-B14F-4D97-AF65-F5344CB8AC3E}">
        <p14:creationId xmlns:p14="http://schemas.microsoft.com/office/powerpoint/2010/main" val="159598090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068138-E514-4BA8-8168-A5422EB75AAB}"/>
              </a:ext>
            </a:extLst>
          </p:cNvPr>
          <p:cNvSpPr>
            <a:spLocks noGrp="1"/>
          </p:cNvSpPr>
          <p:nvPr>
            <p:ph type="title"/>
          </p:nvPr>
        </p:nvSpPr>
        <p:spPr/>
        <p:txBody>
          <a:bodyPr/>
          <a:lstStyle/>
          <a:p>
            <a:r>
              <a:rPr lang="en-US" dirty="0"/>
              <a:t>Member Functions &amp; Inheritance</a:t>
            </a:r>
          </a:p>
        </p:txBody>
      </p:sp>
      <p:pic>
        <p:nvPicPr>
          <p:cNvPr id="5" name="Content Placeholder 4">
            <a:extLst>
              <a:ext uri="{FF2B5EF4-FFF2-40B4-BE49-F238E27FC236}">
                <a16:creationId xmlns:a16="http://schemas.microsoft.com/office/drawing/2014/main" id="{79AB2ABB-8DC0-429E-95D5-0C98C815297A}"/>
              </a:ext>
            </a:extLst>
          </p:cNvPr>
          <p:cNvPicPr>
            <a:picLocks noGrp="1" noChangeAspect="1"/>
          </p:cNvPicPr>
          <p:nvPr>
            <p:ph sz="half" idx="1"/>
          </p:nvPr>
        </p:nvPicPr>
        <p:blipFill>
          <a:blip r:embed="rId3"/>
          <a:stretch>
            <a:fillRect/>
          </a:stretch>
        </p:blipFill>
        <p:spPr>
          <a:xfrm>
            <a:off x="1988018" y="2678694"/>
            <a:ext cx="1574025" cy="2781300"/>
          </a:xfrm>
          <a:prstGeom prst="rect">
            <a:avLst/>
          </a:prstGeom>
        </p:spPr>
      </p:pic>
      <p:sp>
        <p:nvSpPr>
          <p:cNvPr id="4" name="Content Placeholder 3">
            <a:extLst>
              <a:ext uri="{FF2B5EF4-FFF2-40B4-BE49-F238E27FC236}">
                <a16:creationId xmlns:a16="http://schemas.microsoft.com/office/drawing/2014/main" id="{159BAE01-2587-438B-8021-6A55BC2B57E8}"/>
              </a:ext>
            </a:extLst>
          </p:cNvPr>
          <p:cNvSpPr>
            <a:spLocks noGrp="1"/>
          </p:cNvSpPr>
          <p:nvPr>
            <p:ph sz="half" idx="2"/>
          </p:nvPr>
        </p:nvSpPr>
        <p:spPr>
          <a:xfrm>
            <a:off x="4590509" y="2514425"/>
            <a:ext cx="2741030" cy="2942018"/>
          </a:xfrm>
        </p:spPr>
        <p:txBody>
          <a:bodyPr>
            <a:normAutofit/>
          </a:bodyPr>
          <a:lstStyle/>
          <a:p>
            <a:pPr marL="0" indent="0">
              <a:lnSpc>
                <a:spcPct val="80000"/>
              </a:lnSpc>
              <a:spcBef>
                <a:spcPts val="0"/>
              </a:spcBef>
              <a:buNone/>
            </a:pPr>
            <a:r>
              <a:rPr lang="en-US" dirty="0"/>
              <a:t>class foo</a:t>
            </a:r>
          </a:p>
          <a:p>
            <a:pPr marL="0" indent="0">
              <a:lnSpc>
                <a:spcPct val="80000"/>
              </a:lnSpc>
              <a:spcBef>
                <a:spcPts val="0"/>
              </a:spcBef>
              <a:buNone/>
            </a:pPr>
            <a:r>
              <a:rPr lang="en-US" dirty="0"/>
              <a:t>{</a:t>
            </a:r>
          </a:p>
          <a:p>
            <a:pPr marL="0" indent="0">
              <a:lnSpc>
                <a:spcPct val="80000"/>
              </a:lnSpc>
              <a:spcBef>
                <a:spcPts val="0"/>
              </a:spcBef>
              <a:buNone/>
            </a:pPr>
            <a:r>
              <a:rPr lang="en-US" dirty="0"/>
              <a:t>        public:</a:t>
            </a:r>
          </a:p>
          <a:p>
            <a:pPr marL="0" indent="0">
              <a:lnSpc>
                <a:spcPct val="80000"/>
              </a:lnSpc>
              <a:spcBef>
                <a:spcPts val="0"/>
              </a:spcBef>
              <a:buNone/>
            </a:pPr>
            <a:r>
              <a:rPr lang="en-US" dirty="0"/>
              <a:t>	void function1();</a:t>
            </a:r>
          </a:p>
          <a:p>
            <a:pPr marL="0" indent="0">
              <a:lnSpc>
                <a:spcPct val="80000"/>
              </a:lnSpc>
              <a:spcBef>
                <a:spcPts val="0"/>
              </a:spcBef>
              <a:buNone/>
            </a:pPr>
            <a:r>
              <a:rPr lang="en-US" dirty="0"/>
              <a:t>	void function2();</a:t>
            </a:r>
          </a:p>
          <a:p>
            <a:pPr marL="0" indent="0">
              <a:lnSpc>
                <a:spcPct val="80000"/>
              </a:lnSpc>
              <a:spcBef>
                <a:spcPts val="0"/>
              </a:spcBef>
              <a:buNone/>
            </a:pPr>
            <a:r>
              <a:rPr lang="en-US" dirty="0"/>
              <a:t>};</a:t>
            </a:r>
          </a:p>
          <a:p>
            <a:pPr marL="0" indent="0">
              <a:lnSpc>
                <a:spcPct val="80000"/>
              </a:lnSpc>
              <a:spcBef>
                <a:spcPts val="0"/>
              </a:spcBef>
              <a:buNone/>
            </a:pPr>
            <a:endParaRPr lang="en-US" dirty="0"/>
          </a:p>
          <a:p>
            <a:pPr marL="0" indent="0">
              <a:lnSpc>
                <a:spcPct val="80000"/>
              </a:lnSpc>
              <a:spcBef>
                <a:spcPts val="0"/>
              </a:spcBef>
              <a:buNone/>
            </a:pPr>
            <a:r>
              <a:rPr lang="en-US" dirty="0"/>
              <a:t>class bar : public foo</a:t>
            </a:r>
          </a:p>
          <a:p>
            <a:pPr marL="0" indent="0">
              <a:lnSpc>
                <a:spcPct val="80000"/>
              </a:lnSpc>
              <a:spcBef>
                <a:spcPts val="0"/>
              </a:spcBef>
              <a:buNone/>
            </a:pPr>
            <a:r>
              <a:rPr lang="en-US" dirty="0"/>
              <a:t>{</a:t>
            </a:r>
          </a:p>
          <a:p>
            <a:pPr marL="0" indent="0">
              <a:lnSpc>
                <a:spcPct val="80000"/>
              </a:lnSpc>
              <a:spcBef>
                <a:spcPts val="0"/>
              </a:spcBef>
              <a:buNone/>
            </a:pPr>
            <a:r>
              <a:rPr lang="en-US" dirty="0"/>
              <a:t>        public:</a:t>
            </a:r>
          </a:p>
          <a:p>
            <a:pPr marL="0" indent="0">
              <a:lnSpc>
                <a:spcPct val="80000"/>
              </a:lnSpc>
              <a:spcBef>
                <a:spcPts val="0"/>
              </a:spcBef>
              <a:buNone/>
            </a:pPr>
            <a:r>
              <a:rPr lang="en-US" dirty="0"/>
              <a:t>	void function1();</a:t>
            </a:r>
          </a:p>
          <a:p>
            <a:pPr marL="0" indent="0">
              <a:lnSpc>
                <a:spcPct val="80000"/>
              </a:lnSpc>
              <a:spcBef>
                <a:spcPts val="0"/>
              </a:spcBef>
              <a:buNone/>
            </a:pPr>
            <a:r>
              <a:rPr lang="en-US" dirty="0"/>
              <a:t>};</a:t>
            </a:r>
          </a:p>
        </p:txBody>
      </p:sp>
      <p:sp>
        <p:nvSpPr>
          <p:cNvPr id="6" name="TextBox 5">
            <a:extLst>
              <a:ext uri="{FF2B5EF4-FFF2-40B4-BE49-F238E27FC236}">
                <a16:creationId xmlns:a16="http://schemas.microsoft.com/office/drawing/2014/main" id="{D62FF1ED-D12A-4BE0-98FD-C877D71FAB93}"/>
              </a:ext>
            </a:extLst>
          </p:cNvPr>
          <p:cNvSpPr txBox="1"/>
          <p:nvPr/>
        </p:nvSpPr>
        <p:spPr>
          <a:xfrm>
            <a:off x="8360005" y="2514425"/>
            <a:ext cx="1975486" cy="1200329"/>
          </a:xfrm>
          <a:prstGeom prst="rect">
            <a:avLst/>
          </a:prstGeom>
          <a:noFill/>
        </p:spPr>
        <p:txBody>
          <a:bodyPr wrap="square" rtlCol="0">
            <a:spAutoFit/>
          </a:bodyPr>
          <a:lstStyle/>
          <a:p>
            <a:r>
              <a:rPr lang="en-US" dirty="0"/>
              <a:t>foo*	p1 = new foo;</a:t>
            </a:r>
          </a:p>
          <a:p>
            <a:endParaRPr lang="en-US" dirty="0"/>
          </a:p>
          <a:p>
            <a:r>
              <a:rPr lang="en-US" dirty="0"/>
              <a:t>p1-&gt;function1();</a:t>
            </a:r>
          </a:p>
          <a:p>
            <a:r>
              <a:rPr lang="en-US" dirty="0"/>
              <a:t>p1-&gt;function2();</a:t>
            </a:r>
          </a:p>
        </p:txBody>
      </p:sp>
    </p:spTree>
    <p:extLst>
      <p:ext uri="{BB962C8B-B14F-4D97-AF65-F5344CB8AC3E}">
        <p14:creationId xmlns:p14="http://schemas.microsoft.com/office/powerpoint/2010/main" val="101732433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068138-E514-4BA8-8168-A5422EB75AAB}"/>
              </a:ext>
            </a:extLst>
          </p:cNvPr>
          <p:cNvSpPr>
            <a:spLocks noGrp="1"/>
          </p:cNvSpPr>
          <p:nvPr>
            <p:ph type="title"/>
          </p:nvPr>
        </p:nvSpPr>
        <p:spPr/>
        <p:txBody>
          <a:bodyPr/>
          <a:lstStyle/>
          <a:p>
            <a:r>
              <a:rPr lang="en-US" dirty="0"/>
              <a:t>Member Functions &amp; Inheritance</a:t>
            </a:r>
          </a:p>
        </p:txBody>
      </p:sp>
      <p:pic>
        <p:nvPicPr>
          <p:cNvPr id="5" name="Content Placeholder 4">
            <a:extLst>
              <a:ext uri="{FF2B5EF4-FFF2-40B4-BE49-F238E27FC236}">
                <a16:creationId xmlns:a16="http://schemas.microsoft.com/office/drawing/2014/main" id="{79AB2ABB-8DC0-429E-95D5-0C98C815297A}"/>
              </a:ext>
            </a:extLst>
          </p:cNvPr>
          <p:cNvPicPr>
            <a:picLocks noGrp="1" noChangeAspect="1"/>
          </p:cNvPicPr>
          <p:nvPr>
            <p:ph sz="half" idx="1"/>
          </p:nvPr>
        </p:nvPicPr>
        <p:blipFill>
          <a:blip r:embed="rId3"/>
          <a:stretch>
            <a:fillRect/>
          </a:stretch>
        </p:blipFill>
        <p:spPr>
          <a:xfrm>
            <a:off x="1988018" y="2678694"/>
            <a:ext cx="1574025" cy="2781300"/>
          </a:xfrm>
          <a:prstGeom prst="rect">
            <a:avLst/>
          </a:prstGeom>
        </p:spPr>
      </p:pic>
      <p:sp>
        <p:nvSpPr>
          <p:cNvPr id="4" name="Content Placeholder 3">
            <a:extLst>
              <a:ext uri="{FF2B5EF4-FFF2-40B4-BE49-F238E27FC236}">
                <a16:creationId xmlns:a16="http://schemas.microsoft.com/office/drawing/2014/main" id="{159BAE01-2587-438B-8021-6A55BC2B57E8}"/>
              </a:ext>
            </a:extLst>
          </p:cNvPr>
          <p:cNvSpPr>
            <a:spLocks noGrp="1"/>
          </p:cNvSpPr>
          <p:nvPr>
            <p:ph sz="half" idx="2"/>
          </p:nvPr>
        </p:nvSpPr>
        <p:spPr>
          <a:xfrm>
            <a:off x="4590509" y="2514425"/>
            <a:ext cx="2741030" cy="2942018"/>
          </a:xfrm>
        </p:spPr>
        <p:txBody>
          <a:bodyPr>
            <a:normAutofit/>
          </a:bodyPr>
          <a:lstStyle/>
          <a:p>
            <a:pPr marL="0" indent="0">
              <a:lnSpc>
                <a:spcPct val="80000"/>
              </a:lnSpc>
              <a:spcBef>
                <a:spcPts val="0"/>
              </a:spcBef>
              <a:buNone/>
            </a:pPr>
            <a:r>
              <a:rPr lang="en-US" dirty="0"/>
              <a:t>class foo</a:t>
            </a:r>
          </a:p>
          <a:p>
            <a:pPr marL="0" indent="0">
              <a:lnSpc>
                <a:spcPct val="80000"/>
              </a:lnSpc>
              <a:spcBef>
                <a:spcPts val="0"/>
              </a:spcBef>
              <a:buNone/>
            </a:pPr>
            <a:r>
              <a:rPr lang="en-US" dirty="0"/>
              <a:t>{</a:t>
            </a:r>
          </a:p>
          <a:p>
            <a:pPr marL="0" indent="0">
              <a:lnSpc>
                <a:spcPct val="80000"/>
              </a:lnSpc>
              <a:spcBef>
                <a:spcPts val="0"/>
              </a:spcBef>
              <a:buNone/>
            </a:pPr>
            <a:r>
              <a:rPr lang="en-US" dirty="0"/>
              <a:t>        public:</a:t>
            </a:r>
          </a:p>
          <a:p>
            <a:pPr marL="0" indent="0">
              <a:lnSpc>
                <a:spcPct val="80000"/>
              </a:lnSpc>
              <a:spcBef>
                <a:spcPts val="0"/>
              </a:spcBef>
              <a:buNone/>
            </a:pPr>
            <a:r>
              <a:rPr lang="en-US" dirty="0"/>
              <a:t>	void function1();</a:t>
            </a:r>
          </a:p>
          <a:p>
            <a:pPr marL="0" indent="0">
              <a:lnSpc>
                <a:spcPct val="80000"/>
              </a:lnSpc>
              <a:spcBef>
                <a:spcPts val="0"/>
              </a:spcBef>
              <a:buNone/>
            </a:pPr>
            <a:r>
              <a:rPr lang="en-US" dirty="0"/>
              <a:t>	void function2();</a:t>
            </a:r>
          </a:p>
          <a:p>
            <a:pPr marL="0" indent="0">
              <a:lnSpc>
                <a:spcPct val="80000"/>
              </a:lnSpc>
              <a:spcBef>
                <a:spcPts val="0"/>
              </a:spcBef>
              <a:buNone/>
            </a:pPr>
            <a:r>
              <a:rPr lang="en-US" dirty="0"/>
              <a:t>};</a:t>
            </a:r>
          </a:p>
          <a:p>
            <a:pPr marL="0" indent="0">
              <a:lnSpc>
                <a:spcPct val="80000"/>
              </a:lnSpc>
              <a:spcBef>
                <a:spcPts val="0"/>
              </a:spcBef>
              <a:buNone/>
            </a:pPr>
            <a:endParaRPr lang="en-US" dirty="0"/>
          </a:p>
          <a:p>
            <a:pPr marL="0" indent="0">
              <a:lnSpc>
                <a:spcPct val="80000"/>
              </a:lnSpc>
              <a:spcBef>
                <a:spcPts val="0"/>
              </a:spcBef>
              <a:buNone/>
            </a:pPr>
            <a:r>
              <a:rPr lang="en-US" dirty="0"/>
              <a:t>class bar : public foo</a:t>
            </a:r>
          </a:p>
          <a:p>
            <a:pPr marL="0" indent="0">
              <a:lnSpc>
                <a:spcPct val="80000"/>
              </a:lnSpc>
              <a:spcBef>
                <a:spcPts val="0"/>
              </a:spcBef>
              <a:buNone/>
            </a:pPr>
            <a:r>
              <a:rPr lang="en-US" dirty="0"/>
              <a:t>{</a:t>
            </a:r>
          </a:p>
          <a:p>
            <a:pPr marL="0" indent="0">
              <a:lnSpc>
                <a:spcPct val="80000"/>
              </a:lnSpc>
              <a:spcBef>
                <a:spcPts val="0"/>
              </a:spcBef>
              <a:buNone/>
            </a:pPr>
            <a:r>
              <a:rPr lang="en-US" dirty="0"/>
              <a:t>        public:</a:t>
            </a:r>
          </a:p>
          <a:p>
            <a:pPr marL="0" indent="0">
              <a:lnSpc>
                <a:spcPct val="80000"/>
              </a:lnSpc>
              <a:spcBef>
                <a:spcPts val="0"/>
              </a:spcBef>
              <a:buNone/>
            </a:pPr>
            <a:r>
              <a:rPr lang="en-US" dirty="0"/>
              <a:t>	void function1();</a:t>
            </a:r>
          </a:p>
          <a:p>
            <a:pPr marL="0" indent="0">
              <a:lnSpc>
                <a:spcPct val="80000"/>
              </a:lnSpc>
              <a:spcBef>
                <a:spcPts val="0"/>
              </a:spcBef>
              <a:buNone/>
            </a:pPr>
            <a:r>
              <a:rPr lang="en-US" dirty="0"/>
              <a:t>};</a:t>
            </a:r>
          </a:p>
        </p:txBody>
      </p:sp>
      <p:sp>
        <p:nvSpPr>
          <p:cNvPr id="6" name="TextBox 5">
            <a:extLst>
              <a:ext uri="{FF2B5EF4-FFF2-40B4-BE49-F238E27FC236}">
                <a16:creationId xmlns:a16="http://schemas.microsoft.com/office/drawing/2014/main" id="{D62FF1ED-D12A-4BE0-98FD-C877D71FAB93}"/>
              </a:ext>
            </a:extLst>
          </p:cNvPr>
          <p:cNvSpPr txBox="1"/>
          <p:nvPr/>
        </p:nvSpPr>
        <p:spPr>
          <a:xfrm>
            <a:off x="8360005" y="2514425"/>
            <a:ext cx="1975486" cy="1200329"/>
          </a:xfrm>
          <a:prstGeom prst="rect">
            <a:avLst/>
          </a:prstGeom>
          <a:noFill/>
        </p:spPr>
        <p:txBody>
          <a:bodyPr wrap="square" rtlCol="0">
            <a:spAutoFit/>
          </a:bodyPr>
          <a:lstStyle/>
          <a:p>
            <a:r>
              <a:rPr lang="en-US" dirty="0"/>
              <a:t>bar*	p2 = new bar;</a:t>
            </a:r>
          </a:p>
          <a:p>
            <a:endParaRPr lang="en-US" dirty="0"/>
          </a:p>
          <a:p>
            <a:r>
              <a:rPr lang="en-US" dirty="0"/>
              <a:t>p2-&gt;function1();</a:t>
            </a:r>
          </a:p>
          <a:p>
            <a:r>
              <a:rPr lang="en-US" dirty="0"/>
              <a:t>p2-&gt;function2();</a:t>
            </a:r>
          </a:p>
        </p:txBody>
      </p:sp>
    </p:spTree>
    <p:extLst>
      <p:ext uri="{BB962C8B-B14F-4D97-AF65-F5344CB8AC3E}">
        <p14:creationId xmlns:p14="http://schemas.microsoft.com/office/powerpoint/2010/main" val="9693073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068138-E514-4BA8-8168-A5422EB75AAB}"/>
              </a:ext>
            </a:extLst>
          </p:cNvPr>
          <p:cNvSpPr>
            <a:spLocks noGrp="1"/>
          </p:cNvSpPr>
          <p:nvPr>
            <p:ph type="title"/>
          </p:nvPr>
        </p:nvSpPr>
        <p:spPr/>
        <p:txBody>
          <a:bodyPr/>
          <a:lstStyle/>
          <a:p>
            <a:r>
              <a:rPr lang="en-US" dirty="0"/>
              <a:t>Member Functions &amp; Inheritance</a:t>
            </a:r>
          </a:p>
        </p:txBody>
      </p:sp>
      <p:pic>
        <p:nvPicPr>
          <p:cNvPr id="5" name="Content Placeholder 4">
            <a:extLst>
              <a:ext uri="{FF2B5EF4-FFF2-40B4-BE49-F238E27FC236}">
                <a16:creationId xmlns:a16="http://schemas.microsoft.com/office/drawing/2014/main" id="{79AB2ABB-8DC0-429E-95D5-0C98C815297A}"/>
              </a:ext>
            </a:extLst>
          </p:cNvPr>
          <p:cNvPicPr>
            <a:picLocks noGrp="1" noChangeAspect="1"/>
          </p:cNvPicPr>
          <p:nvPr>
            <p:ph sz="half" idx="1"/>
          </p:nvPr>
        </p:nvPicPr>
        <p:blipFill>
          <a:blip r:embed="rId3"/>
          <a:stretch>
            <a:fillRect/>
          </a:stretch>
        </p:blipFill>
        <p:spPr>
          <a:xfrm>
            <a:off x="1988018" y="2678694"/>
            <a:ext cx="1574025" cy="2781300"/>
          </a:xfrm>
          <a:prstGeom prst="rect">
            <a:avLst/>
          </a:prstGeom>
        </p:spPr>
      </p:pic>
      <p:sp>
        <p:nvSpPr>
          <p:cNvPr id="4" name="Content Placeholder 3">
            <a:extLst>
              <a:ext uri="{FF2B5EF4-FFF2-40B4-BE49-F238E27FC236}">
                <a16:creationId xmlns:a16="http://schemas.microsoft.com/office/drawing/2014/main" id="{159BAE01-2587-438B-8021-6A55BC2B57E8}"/>
              </a:ext>
            </a:extLst>
          </p:cNvPr>
          <p:cNvSpPr>
            <a:spLocks noGrp="1"/>
          </p:cNvSpPr>
          <p:nvPr>
            <p:ph sz="half" idx="2"/>
          </p:nvPr>
        </p:nvSpPr>
        <p:spPr>
          <a:xfrm>
            <a:off x="4590509" y="2514425"/>
            <a:ext cx="2741030" cy="2942018"/>
          </a:xfrm>
        </p:spPr>
        <p:txBody>
          <a:bodyPr>
            <a:normAutofit/>
          </a:bodyPr>
          <a:lstStyle/>
          <a:p>
            <a:pPr marL="0" indent="0">
              <a:lnSpc>
                <a:spcPct val="80000"/>
              </a:lnSpc>
              <a:spcBef>
                <a:spcPts val="0"/>
              </a:spcBef>
              <a:buNone/>
            </a:pPr>
            <a:r>
              <a:rPr lang="en-US" dirty="0"/>
              <a:t>class foo</a:t>
            </a:r>
          </a:p>
          <a:p>
            <a:pPr marL="0" indent="0">
              <a:lnSpc>
                <a:spcPct val="80000"/>
              </a:lnSpc>
              <a:spcBef>
                <a:spcPts val="0"/>
              </a:spcBef>
              <a:buNone/>
            </a:pPr>
            <a:r>
              <a:rPr lang="en-US" dirty="0"/>
              <a:t>{</a:t>
            </a:r>
          </a:p>
          <a:p>
            <a:pPr marL="0" indent="0">
              <a:lnSpc>
                <a:spcPct val="80000"/>
              </a:lnSpc>
              <a:spcBef>
                <a:spcPts val="0"/>
              </a:spcBef>
              <a:buNone/>
            </a:pPr>
            <a:r>
              <a:rPr lang="en-US" dirty="0"/>
              <a:t>        public:</a:t>
            </a:r>
          </a:p>
          <a:p>
            <a:pPr marL="0" indent="0">
              <a:lnSpc>
                <a:spcPct val="80000"/>
              </a:lnSpc>
              <a:spcBef>
                <a:spcPts val="0"/>
              </a:spcBef>
              <a:buNone/>
            </a:pPr>
            <a:r>
              <a:rPr lang="en-US" dirty="0"/>
              <a:t>	void function1();</a:t>
            </a:r>
          </a:p>
          <a:p>
            <a:pPr marL="0" indent="0">
              <a:lnSpc>
                <a:spcPct val="80000"/>
              </a:lnSpc>
              <a:spcBef>
                <a:spcPts val="0"/>
              </a:spcBef>
              <a:buNone/>
            </a:pPr>
            <a:r>
              <a:rPr lang="en-US" dirty="0"/>
              <a:t>	void function2();</a:t>
            </a:r>
          </a:p>
          <a:p>
            <a:pPr marL="0" indent="0">
              <a:lnSpc>
                <a:spcPct val="80000"/>
              </a:lnSpc>
              <a:spcBef>
                <a:spcPts val="0"/>
              </a:spcBef>
              <a:buNone/>
            </a:pPr>
            <a:r>
              <a:rPr lang="en-US" dirty="0"/>
              <a:t>};</a:t>
            </a:r>
          </a:p>
          <a:p>
            <a:pPr marL="0" indent="0">
              <a:lnSpc>
                <a:spcPct val="80000"/>
              </a:lnSpc>
              <a:spcBef>
                <a:spcPts val="0"/>
              </a:spcBef>
              <a:buNone/>
            </a:pPr>
            <a:endParaRPr lang="en-US" dirty="0"/>
          </a:p>
          <a:p>
            <a:pPr marL="0" indent="0">
              <a:lnSpc>
                <a:spcPct val="80000"/>
              </a:lnSpc>
              <a:spcBef>
                <a:spcPts val="0"/>
              </a:spcBef>
              <a:buNone/>
            </a:pPr>
            <a:r>
              <a:rPr lang="en-US" dirty="0"/>
              <a:t>class bar : public foo</a:t>
            </a:r>
          </a:p>
          <a:p>
            <a:pPr marL="0" indent="0">
              <a:lnSpc>
                <a:spcPct val="80000"/>
              </a:lnSpc>
              <a:spcBef>
                <a:spcPts val="0"/>
              </a:spcBef>
              <a:buNone/>
            </a:pPr>
            <a:r>
              <a:rPr lang="en-US" dirty="0"/>
              <a:t>{</a:t>
            </a:r>
          </a:p>
          <a:p>
            <a:pPr marL="0" indent="0">
              <a:lnSpc>
                <a:spcPct val="80000"/>
              </a:lnSpc>
              <a:spcBef>
                <a:spcPts val="0"/>
              </a:spcBef>
              <a:buNone/>
            </a:pPr>
            <a:r>
              <a:rPr lang="en-US" dirty="0"/>
              <a:t>        public:</a:t>
            </a:r>
          </a:p>
          <a:p>
            <a:pPr marL="0" indent="0">
              <a:lnSpc>
                <a:spcPct val="80000"/>
              </a:lnSpc>
              <a:spcBef>
                <a:spcPts val="0"/>
              </a:spcBef>
              <a:buNone/>
            </a:pPr>
            <a:r>
              <a:rPr lang="en-US" dirty="0"/>
              <a:t>	void function1();</a:t>
            </a:r>
          </a:p>
          <a:p>
            <a:pPr marL="0" indent="0">
              <a:lnSpc>
                <a:spcPct val="80000"/>
              </a:lnSpc>
              <a:spcBef>
                <a:spcPts val="0"/>
              </a:spcBef>
              <a:buNone/>
            </a:pPr>
            <a:r>
              <a:rPr lang="en-US" dirty="0"/>
              <a:t>};</a:t>
            </a:r>
          </a:p>
        </p:txBody>
      </p:sp>
      <p:sp>
        <p:nvSpPr>
          <p:cNvPr id="6" name="TextBox 5">
            <a:extLst>
              <a:ext uri="{FF2B5EF4-FFF2-40B4-BE49-F238E27FC236}">
                <a16:creationId xmlns:a16="http://schemas.microsoft.com/office/drawing/2014/main" id="{D62FF1ED-D12A-4BE0-98FD-C877D71FAB93}"/>
              </a:ext>
            </a:extLst>
          </p:cNvPr>
          <p:cNvSpPr txBox="1"/>
          <p:nvPr/>
        </p:nvSpPr>
        <p:spPr>
          <a:xfrm>
            <a:off x="8360005" y="2514425"/>
            <a:ext cx="1975486" cy="1200329"/>
          </a:xfrm>
          <a:prstGeom prst="rect">
            <a:avLst/>
          </a:prstGeom>
          <a:noFill/>
        </p:spPr>
        <p:txBody>
          <a:bodyPr wrap="square" rtlCol="0">
            <a:spAutoFit/>
          </a:bodyPr>
          <a:lstStyle/>
          <a:p>
            <a:r>
              <a:rPr lang="en-US" dirty="0"/>
              <a:t>foo*	p3 = new bar;</a:t>
            </a:r>
          </a:p>
          <a:p>
            <a:endParaRPr lang="en-US" dirty="0"/>
          </a:p>
          <a:p>
            <a:r>
              <a:rPr lang="en-US" dirty="0"/>
              <a:t>p3-&gt;function1();</a:t>
            </a:r>
          </a:p>
          <a:p>
            <a:r>
              <a:rPr lang="en-US" dirty="0"/>
              <a:t>p3-&gt;function2();</a:t>
            </a:r>
          </a:p>
        </p:txBody>
      </p:sp>
    </p:spTree>
    <p:extLst>
      <p:ext uri="{BB962C8B-B14F-4D97-AF65-F5344CB8AC3E}">
        <p14:creationId xmlns:p14="http://schemas.microsoft.com/office/powerpoint/2010/main" val="100681366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FC7835E-7254-4E31-A9FC-34E0F97769FB}"/>
              </a:ext>
            </a:extLst>
          </p:cNvPr>
          <p:cNvSpPr>
            <a:spLocks noGrp="1"/>
          </p:cNvSpPr>
          <p:nvPr>
            <p:ph type="title"/>
          </p:nvPr>
        </p:nvSpPr>
        <p:spPr/>
        <p:txBody>
          <a:bodyPr/>
          <a:lstStyle/>
          <a:p>
            <a:r>
              <a:rPr lang="en-US" dirty="0"/>
              <a:t>Function Binding</a:t>
            </a:r>
          </a:p>
        </p:txBody>
      </p:sp>
      <p:sp>
        <p:nvSpPr>
          <p:cNvPr id="3" name="Content Placeholder 2">
            <a:extLst>
              <a:ext uri="{FF2B5EF4-FFF2-40B4-BE49-F238E27FC236}">
                <a16:creationId xmlns:a16="http://schemas.microsoft.com/office/drawing/2014/main" id="{A494B11E-BFF8-4F7B-8EAE-6E3F7E1B7E0B}"/>
              </a:ext>
            </a:extLst>
          </p:cNvPr>
          <p:cNvSpPr>
            <a:spLocks noGrp="1"/>
          </p:cNvSpPr>
          <p:nvPr>
            <p:ph idx="1"/>
          </p:nvPr>
        </p:nvSpPr>
        <p:spPr/>
        <p:txBody>
          <a:bodyPr/>
          <a:lstStyle/>
          <a:p>
            <a:r>
              <a:rPr lang="en-US" dirty="0"/>
              <a:t>Programs may have multiple functions with the same name (overloaded and overridden)</a:t>
            </a:r>
          </a:p>
          <a:p>
            <a:r>
              <a:rPr lang="en-US" dirty="0"/>
              <a:t>Function binding is when a function call is bound or connected to the correct function</a:t>
            </a:r>
          </a:p>
          <a:p>
            <a:r>
              <a:rPr lang="en-US" dirty="0"/>
              <a:t>All of the examples illustrated here demonstrate the same kind of binding</a:t>
            </a:r>
          </a:p>
          <a:p>
            <a:pPr lvl="1"/>
            <a:r>
              <a:rPr lang="en-US" dirty="0"/>
              <a:t>Compile time binding</a:t>
            </a:r>
          </a:p>
          <a:p>
            <a:pPr lvl="1"/>
            <a:r>
              <a:rPr lang="en-US" dirty="0"/>
              <a:t>Early binding</a:t>
            </a:r>
          </a:p>
          <a:p>
            <a:pPr lvl="1"/>
            <a:r>
              <a:rPr lang="en-US" dirty="0"/>
              <a:t>Static binding</a:t>
            </a:r>
          </a:p>
        </p:txBody>
      </p:sp>
    </p:spTree>
    <p:extLst>
      <p:ext uri="{BB962C8B-B14F-4D97-AF65-F5344CB8AC3E}">
        <p14:creationId xmlns:p14="http://schemas.microsoft.com/office/powerpoint/2010/main" val="2399194754"/>
      </p:ext>
    </p:extLst>
  </p:cSld>
  <p:clrMapOvr>
    <a:masterClrMapping/>
  </p:clrMapOvr>
</p:sld>
</file>

<file path=ppt/theme/theme1.xml><?xml version="1.0" encoding="utf-8"?>
<a:theme xmlns:a="http://schemas.openxmlformats.org/drawingml/2006/main" name="Parcel">
  <a:themeElements>
    <a:clrScheme name="Parcel">
      <a:dk1>
        <a:srgbClr val="000000"/>
      </a:dk1>
      <a:lt1>
        <a:srgbClr val="FFFFFF"/>
      </a:lt1>
      <a:dk2>
        <a:srgbClr val="4A5356"/>
      </a:dk2>
      <a:lt2>
        <a:srgbClr val="E8E3CE"/>
      </a:lt2>
      <a:accent1>
        <a:srgbClr val="F6A21D"/>
      </a:accent1>
      <a:accent2>
        <a:srgbClr val="9BAFB5"/>
      </a:accent2>
      <a:accent3>
        <a:srgbClr val="C96731"/>
      </a:accent3>
      <a:accent4>
        <a:srgbClr val="9CA383"/>
      </a:accent4>
      <a:accent5>
        <a:srgbClr val="87795D"/>
      </a:accent5>
      <a:accent6>
        <a:srgbClr val="A0988C"/>
      </a:accent6>
      <a:hlink>
        <a:srgbClr val="00B0F0"/>
      </a:hlink>
      <a:folHlink>
        <a:srgbClr val="738F97"/>
      </a:folHlink>
    </a:clrScheme>
    <a:fontScheme name="Parcel">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Parcel">
      <a:fillStyleLst>
        <a:solidFill>
          <a:schemeClr val="phClr"/>
        </a:solidFill>
        <a:gradFill rotWithShape="1">
          <a:gsLst>
            <a:gs pos="0">
              <a:schemeClr val="phClr">
                <a:tint val="80000"/>
                <a:satMod val="107000"/>
                <a:lumMod val="103000"/>
              </a:schemeClr>
            </a:gs>
            <a:gs pos="100000">
              <a:schemeClr val="phClr">
                <a:tint val="82000"/>
                <a:satMod val="109000"/>
                <a:lumMod val="103000"/>
              </a:schemeClr>
            </a:gs>
          </a:gsLst>
          <a:lin ang="5400000" scaled="0"/>
        </a:gradFill>
        <a:gradFill rotWithShape="1">
          <a:gsLst>
            <a:gs pos="0">
              <a:schemeClr val="phClr">
                <a:tint val="97000"/>
                <a:satMod val="100000"/>
                <a:lumMod val="102000"/>
              </a:schemeClr>
            </a:gs>
            <a:gs pos="50000">
              <a:schemeClr val="phClr">
                <a:shade val="100000"/>
                <a:satMod val="103000"/>
                <a:lumMod val="100000"/>
              </a:schemeClr>
            </a:gs>
            <a:gs pos="100000">
              <a:schemeClr val="phClr">
                <a:shade val="93000"/>
                <a:satMod val="11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31750" cap="flat" cmpd="sng" algn="ctr">
          <a:solidFill>
            <a:schemeClr val="phClr"/>
          </a:solidFill>
          <a:prstDash val="solid"/>
        </a:ln>
      </a:lnStyleLst>
      <a:effectStyleLst>
        <a:effectStyle>
          <a:effectLst/>
        </a:effectStyle>
        <a:effectStyle>
          <a:effectLst/>
        </a:effectStyle>
        <a:effectStyle>
          <a:effectLst>
            <a:outerShdw blurRad="55880" dist="15240" dir="5400000" algn="ctr" rotWithShape="0">
              <a:srgbClr val="000000">
                <a:alpha val="45000"/>
              </a:srgbClr>
            </a:outerShdw>
          </a:effectLst>
          <a:scene3d>
            <a:camera prst="orthographicFront">
              <a:rot lat="0" lon="0" rev="0"/>
            </a:camera>
            <a:lightRig rig="brightRoom" dir="tl"/>
          </a:scene3d>
          <a:sp3d prstMaterial="dkEdge">
            <a:bevelT w="0" h="0"/>
          </a:sp3d>
        </a:effectStyle>
      </a:effectStyleLst>
      <a:bgFillStyleLst>
        <a:solidFill>
          <a:schemeClr val="phClr"/>
        </a:solidFill>
        <a:solidFill>
          <a:schemeClr val="phClr">
            <a:tint val="95000"/>
            <a:satMod val="170000"/>
          </a:schemeClr>
        </a:solidFill>
        <a:gradFill rotWithShape="1">
          <a:gsLst>
            <a:gs pos="0">
              <a:schemeClr val="phClr">
                <a:tint val="97000"/>
                <a:shade val="100000"/>
                <a:satMod val="185000"/>
                <a:lumMod val="120000"/>
              </a:schemeClr>
            </a:gs>
            <a:gs pos="100000">
              <a:schemeClr val="phClr">
                <a:tint val="96000"/>
                <a:shade val="95000"/>
                <a:satMod val="215000"/>
                <a:lumMod val="80000"/>
              </a:schemeClr>
            </a:gs>
          </a:gsLst>
          <a:path path="circle">
            <a:fillToRect l="50000" t="55000" r="125000" b="100000"/>
          </a:path>
        </a:gradFill>
      </a:bgFillStyleLst>
    </a:fmtScheme>
  </a:themeElements>
  <a:objectDefaults/>
  <a:extraClrSchemeLst/>
  <a:extLst>
    <a:ext uri="{05A4C25C-085E-4340-85A3-A5531E510DB2}">
      <thm15:themeFamily xmlns:thm15="http://schemas.microsoft.com/office/thememl/2012/main" name="Parcel" id="{8BEC4385-4EB9-4D53-BFB5-0EA123736B6D}" vid="{4DB32801-28C0-48B0-8C1D-A9A58613615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Parcel</Template>
  <TotalTime>188</TotalTime>
  <Words>823</Words>
  <Application>Microsoft Office PowerPoint</Application>
  <PresentationFormat>Widescreen</PresentationFormat>
  <Paragraphs>88</Paragraphs>
  <Slides>6</Slides>
  <Notes>6</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6</vt:i4>
      </vt:variant>
    </vt:vector>
  </HeadingPairs>
  <TitlesOfParts>
    <vt:vector size="10" baseType="lpstr">
      <vt:lpstr>Arial</vt:lpstr>
      <vt:lpstr>Calibri</vt:lpstr>
      <vt:lpstr>Gill Sans MT</vt:lpstr>
      <vt:lpstr>Parcel</vt:lpstr>
      <vt:lpstr>Casting &amp; Member Functions</vt:lpstr>
      <vt:lpstr>Member Functions &amp; Inheritance</vt:lpstr>
      <vt:lpstr>Member Functions &amp; Inheritance</vt:lpstr>
      <vt:lpstr>Member Functions &amp; Inheritance</vt:lpstr>
      <vt:lpstr>Member Functions &amp; Inheritance</vt:lpstr>
      <vt:lpstr>Function Binding</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Operators and Operands</dc:title>
  <dc:creator>Delroy Brinkerhoff</dc:creator>
  <cp:lastModifiedBy>Delroy Brinkerhoff</cp:lastModifiedBy>
  <cp:revision>14</cp:revision>
  <dcterms:created xsi:type="dcterms:W3CDTF">2016-07-13T22:03:45Z</dcterms:created>
  <dcterms:modified xsi:type="dcterms:W3CDTF">2022-05-08T14:22:32Z</dcterms:modified>
</cp:coreProperties>
</file>